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81" r:id="rId5"/>
    <p:sldId id="272" r:id="rId6"/>
    <p:sldId id="276" r:id="rId7"/>
    <p:sldId id="277" r:id="rId8"/>
    <p:sldId id="278" r:id="rId9"/>
    <p:sldId id="282" r:id="rId10"/>
    <p:sldId id="280" r:id="rId11"/>
    <p:sldId id="283" r:id="rId12"/>
    <p:sldId id="279" r:id="rId13"/>
    <p:sldId id="275" r:id="rId14"/>
    <p:sldId id="284" r:id="rId15"/>
    <p:sldId id="285" r:id="rId16"/>
    <p:sldId id="324" r:id="rId17"/>
    <p:sldId id="325" r:id="rId18"/>
    <p:sldId id="327" r:id="rId19"/>
    <p:sldId id="326" r:id="rId20"/>
    <p:sldId id="260" r:id="rId21"/>
    <p:sldId id="263" r:id="rId22"/>
    <p:sldId id="261" r:id="rId23"/>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4856"/>
    <a:srgbClr val="0067A6"/>
    <a:srgbClr val="FFC50D"/>
    <a:srgbClr val="DAE3F3"/>
    <a:srgbClr val="0068A6"/>
    <a:srgbClr val="C8C9D5"/>
    <a:srgbClr val="EAEFF1"/>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08B42-4000-448B-A0B1-2EF8B22933D4}" v="1" dt="2025-07-03T14:13:23.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16" d="100"/>
          <a:sy n="116"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Goulet" userId="66822c42-7f9f-4dcf-8824-f476d7aa9280" providerId="ADAL" clId="{85A92839-1205-4B16-B7E8-6E33978AB73C}"/>
    <pc:docChg chg="modHandout">
      <pc:chgData name="Martin Goulet" userId="66822c42-7f9f-4dcf-8824-f476d7aa9280" providerId="ADAL" clId="{85A92839-1205-4B16-B7E8-6E33978AB73C}" dt="2025-07-03T14:20:59.306" v="0" actId="6549"/>
      <pc:docMkLst>
        <pc:docMk/>
      </pc:docMkLst>
    </pc:docChg>
  </pc:docChgLst>
  <pc:docChgLst>
    <pc:chgData name="Nicole Carnevale" userId="64b7011a-46bb-4a8e-b8a5-4b60babfd26c" providerId="ADAL" clId="{09C08B42-4000-448B-A0B1-2EF8B22933D4}"/>
    <pc:docChg chg="custSel modSld">
      <pc:chgData name="Nicole Carnevale" userId="64b7011a-46bb-4a8e-b8a5-4b60babfd26c" providerId="ADAL" clId="{09C08B42-4000-448B-A0B1-2EF8B22933D4}" dt="2025-07-03T14:14:01.571" v="13" actId="1076"/>
      <pc:docMkLst>
        <pc:docMk/>
      </pc:docMkLst>
      <pc:sldChg chg="addSp delSp modSp mod">
        <pc:chgData name="Nicole Carnevale" userId="64b7011a-46bb-4a8e-b8a5-4b60babfd26c" providerId="ADAL" clId="{09C08B42-4000-448B-A0B1-2EF8B22933D4}" dt="2025-07-03T14:14:01.571" v="13" actId="1076"/>
        <pc:sldMkLst>
          <pc:docMk/>
          <pc:sldMk cId="3706225327" sldId="263"/>
        </pc:sldMkLst>
        <pc:picChg chg="del">
          <ac:chgData name="Nicole Carnevale" userId="64b7011a-46bb-4a8e-b8a5-4b60babfd26c" providerId="ADAL" clId="{09C08B42-4000-448B-A0B1-2EF8B22933D4}" dt="2025-07-03T14:13:00.514" v="0" actId="21"/>
          <ac:picMkLst>
            <pc:docMk/>
            <pc:sldMk cId="3706225327" sldId="263"/>
            <ac:picMk id="6" creationId="{5B563CDC-D990-E157-AC8A-72E61BEFFC55}"/>
          </ac:picMkLst>
        </pc:picChg>
        <pc:picChg chg="add mod">
          <ac:chgData name="Nicole Carnevale" userId="64b7011a-46bb-4a8e-b8a5-4b60babfd26c" providerId="ADAL" clId="{09C08B42-4000-448B-A0B1-2EF8B22933D4}" dt="2025-07-03T14:14:01.571" v="13" actId="1076"/>
          <ac:picMkLst>
            <pc:docMk/>
            <pc:sldMk cId="3706225327" sldId="263"/>
            <ac:picMk id="7" creationId="{050E98BE-3D48-73C8-0016-A1FAEAE43E4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Binary_Worksheet.xlsb"/><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Binary_Worksheet1.xlsb"/><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Binary_Worksheet2.xlsb"/><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Binary_Worksheet5.xlsb"/><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931674398987768E-2"/>
          <c:y val="0.18445945945945946"/>
          <c:w val="0.95613665120202451"/>
          <c:h val="0.68513513513513513"/>
        </c:manualLayout>
      </c:layout>
      <c:barChart>
        <c:barDir val="col"/>
        <c:grouping val="stacked"/>
        <c:varyColors val="0"/>
        <c:ser>
          <c:idx val="0"/>
          <c:order val="0"/>
          <c:spPr>
            <a:solidFill>
              <a:srgbClr val="DAE3F3"/>
            </a:solidFill>
            <a:ln>
              <a:solidFill>
                <a:srgbClr val="3D4856"/>
              </a:solidFill>
            </a:ln>
            <a:effectLst/>
          </c:spPr>
          <c:invertIfNegative val="0"/>
          <c:dPt>
            <c:idx val="0"/>
            <c:invertIfNegative val="0"/>
            <c:bubble3D val="0"/>
            <c:spPr>
              <a:solidFill>
                <a:srgbClr val="DAE3F3"/>
              </a:solidFill>
              <a:ln>
                <a:solidFill>
                  <a:srgbClr val="3D4856"/>
                </a:solidFill>
              </a:ln>
              <a:effectLst/>
            </c:spPr>
            <c:extLst>
              <c:ext xmlns:c16="http://schemas.microsoft.com/office/drawing/2014/chart" uri="{C3380CC4-5D6E-409C-BE32-E72D297353CC}">
                <c16:uniqueId val="{00000001-61B3-4889-B9D9-22E88BB30274}"/>
              </c:ext>
            </c:extLst>
          </c:dPt>
          <c:dPt>
            <c:idx val="1"/>
            <c:invertIfNegative val="0"/>
            <c:bubble3D val="0"/>
            <c:spPr>
              <a:solidFill>
                <a:srgbClr val="0068A6"/>
              </a:solidFill>
              <a:ln>
                <a:solidFill>
                  <a:srgbClr val="3D4856"/>
                </a:solidFill>
              </a:ln>
              <a:effectLst/>
            </c:spPr>
            <c:extLst>
              <c:ext xmlns:c16="http://schemas.microsoft.com/office/drawing/2014/chart" uri="{C3380CC4-5D6E-409C-BE32-E72D297353CC}">
                <c16:uniqueId val="{00000003-61B3-4889-B9D9-22E88BB30274}"/>
              </c:ext>
            </c:extLst>
          </c:dPt>
          <c:dLbls>
            <c:dLbl>
              <c:idx val="0"/>
              <c:layout>
                <c:manualLayout>
                  <c:x val="6.748206610957653E-3"/>
                  <c:y val="-0.36554032772930412"/>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fld id="{AEAE770B-4359-4D8B-BDC8-CBE19EBFBC27}" type="VALUE">
                      <a:rPr lang="en-US" sz="1400" b="1">
                        <a:latin typeface="Arial" panose="020B0604020202020204" pitchFamily="34" charset="0"/>
                        <a:cs typeface="Arial" panose="020B0604020202020204" pitchFamily="34" charset="0"/>
                      </a:rPr>
                      <a:pPr>
                        <a:defRPr sz="1400">
                          <a:latin typeface="Arial" panose="020B0604020202020204" pitchFamily="34" charset="0"/>
                          <a:cs typeface="Arial" panose="020B0604020202020204" pitchFamily="34" charset="0"/>
                        </a:defRPr>
                      </a:pPr>
                      <a:t>[VALUE]</a:t>
                    </a:fld>
                    <a:endParaRPr lang="en-US"/>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61B3-4889-B9D9-22E88BB30274}"/>
                </c:ext>
              </c:extLst>
            </c:dLbl>
            <c:dLbl>
              <c:idx val="1"/>
              <c:layout>
                <c:manualLayout>
                  <c:x val="3.3741033054788265E-3"/>
                  <c:y val="-0.40743221962119602"/>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fld id="{2C406523-351D-4DCC-A171-0B76060173D1}" type="VALUE">
                      <a:rPr lang="en-US" sz="1400" b="1">
                        <a:latin typeface="Arial" panose="020B0604020202020204" pitchFamily="34" charset="0"/>
                        <a:cs typeface="Arial" panose="020B0604020202020204" pitchFamily="34" charset="0"/>
                      </a:rPr>
                      <a:pPr>
                        <a:defRPr sz="1400">
                          <a:latin typeface="Arial" panose="020B0604020202020204" pitchFamily="34" charset="0"/>
                          <a:cs typeface="Arial" panose="020B0604020202020204" pitchFamily="34" charset="0"/>
                        </a:defRPr>
                      </a:pPr>
                      <a:t>[VALUE]</a:t>
                    </a:fld>
                    <a:endParaRPr lang="en-US"/>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3-61B3-4889-B9D9-22E88BB3027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0.0;"-"0.0</c:formatCode>
                <c:ptCount val="2"/>
                <c:pt idx="0">
                  <c:v>258.7</c:v>
                </c:pt>
                <c:pt idx="1">
                  <c:v>295.2</c:v>
                </c:pt>
              </c:numCache>
            </c:numRef>
          </c:val>
          <c:extLst>
            <c:ext xmlns:c16="http://schemas.microsoft.com/office/drawing/2014/chart" uri="{C3380CC4-5D6E-409C-BE32-E72D297353CC}">
              <c16:uniqueId val="{00000004-61B3-4889-B9D9-22E88BB30274}"/>
            </c:ext>
          </c:extLst>
        </c:ser>
        <c:dLbls>
          <c:showLegendKey val="0"/>
          <c:showVal val="0"/>
          <c:showCatName val="0"/>
          <c:showSerName val="0"/>
          <c:showPercent val="0"/>
          <c:showBubbleSize val="0"/>
        </c:dLbls>
        <c:gapWidth val="150"/>
        <c:overlap val="100"/>
        <c:axId val="1235564064"/>
        <c:axId val="1"/>
      </c:barChart>
      <c:catAx>
        <c:axId val="1235564064"/>
        <c:scaling>
          <c:orientation val="minMax"/>
        </c:scaling>
        <c:delete val="0"/>
        <c:axPos val="b"/>
        <c:majorTickMark val="none"/>
        <c:minorTickMark val="none"/>
        <c:tickLblPos val="none"/>
        <c:spPr>
          <a:noFill/>
          <a:ln w="9525" cap="flat" cmpd="sng" algn="ctr">
            <a:solidFill>
              <a:srgbClr val="3D485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 val="min"/>
        <c:auto val="0"/>
        <c:lblAlgn val="ctr"/>
        <c:lblOffset val="100"/>
        <c:noMultiLvlLbl val="0"/>
      </c:catAx>
      <c:valAx>
        <c:axId val="1"/>
        <c:scaling>
          <c:orientation val="minMax"/>
          <c:max val="300"/>
          <c:min val="0"/>
        </c:scaling>
        <c:delete val="1"/>
        <c:axPos val="l"/>
        <c:numFmt formatCode="0.0;&quot;-&quot;0.0" sourceLinked="1"/>
        <c:majorTickMark val="none"/>
        <c:minorTickMark val="none"/>
        <c:tickLblPos val="nextTo"/>
        <c:crossAx val="1235564064"/>
        <c:crosses val="min"/>
        <c:crossBetween val="between"/>
      </c:valAx>
      <c:spPr>
        <a:noFill/>
        <a:ln>
          <a:noFill/>
        </a:ln>
        <a:effectLst/>
      </c:spPr>
    </c:plotArea>
    <c:plotVisOnly val="0"/>
    <c:dispBlanksAs val="gap"/>
    <c:showDLblsOverMax val="1"/>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931674398987768E-2"/>
          <c:y val="0.19375443577004969"/>
          <c:w val="0.95613665120202451"/>
          <c:h val="0.66926898509581267"/>
        </c:manualLayout>
      </c:layout>
      <c:barChart>
        <c:barDir val="col"/>
        <c:grouping val="stacked"/>
        <c:varyColors val="0"/>
        <c:ser>
          <c:idx val="0"/>
          <c:order val="0"/>
          <c:spPr>
            <a:solidFill>
              <a:srgbClr val="DAE3F3"/>
            </a:solidFill>
            <a:ln>
              <a:solidFill>
                <a:srgbClr val="3D4856"/>
              </a:solidFill>
            </a:ln>
            <a:effectLst/>
          </c:spPr>
          <c:invertIfNegative val="0"/>
          <c:dPt>
            <c:idx val="0"/>
            <c:invertIfNegative val="0"/>
            <c:bubble3D val="0"/>
            <c:spPr>
              <a:solidFill>
                <a:srgbClr val="DAE3F3"/>
              </a:solidFill>
              <a:ln>
                <a:solidFill>
                  <a:srgbClr val="3D4856"/>
                </a:solidFill>
              </a:ln>
              <a:effectLst/>
            </c:spPr>
            <c:extLst>
              <c:ext xmlns:c16="http://schemas.microsoft.com/office/drawing/2014/chart" uri="{C3380CC4-5D6E-409C-BE32-E72D297353CC}">
                <c16:uniqueId val="{00000001-A4FB-4AA4-880A-AF557A0B7455}"/>
              </c:ext>
            </c:extLst>
          </c:dPt>
          <c:dPt>
            <c:idx val="1"/>
            <c:invertIfNegative val="0"/>
            <c:bubble3D val="0"/>
            <c:spPr>
              <a:solidFill>
                <a:srgbClr val="0068A6"/>
              </a:solidFill>
              <a:ln>
                <a:solidFill>
                  <a:srgbClr val="3D4856"/>
                </a:solidFill>
              </a:ln>
              <a:effectLst/>
            </c:spPr>
            <c:extLst>
              <c:ext xmlns:c16="http://schemas.microsoft.com/office/drawing/2014/chart" uri="{C3380CC4-5D6E-409C-BE32-E72D297353CC}">
                <c16:uniqueId val="{00000003-A4FB-4AA4-880A-AF557A0B7455}"/>
              </c:ext>
            </c:extLst>
          </c:dPt>
          <c:dLbls>
            <c:dLbl>
              <c:idx val="0"/>
              <c:layout>
                <c:manualLayout>
                  <c:x val="6.748206610957653E-3"/>
                  <c:y val="-0.26117819890762961"/>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fld id="{95FD450D-944B-4F88-8225-48EC04C16CE2}" type="VALUE">
                      <a:rPr lang="en-US" sz="1400" b="1">
                        <a:latin typeface="Arial" panose="020B0604020202020204" pitchFamily="34" charset="0"/>
                        <a:cs typeface="Arial" panose="020B0604020202020204" pitchFamily="34" charset="0"/>
                      </a:rPr>
                      <a:pPr>
                        <a:defRPr sz="1400">
                          <a:latin typeface="Arial" panose="020B0604020202020204" pitchFamily="34" charset="0"/>
                          <a:cs typeface="Arial" panose="020B0604020202020204" pitchFamily="34" charset="0"/>
                        </a:defRPr>
                      </a:pPr>
                      <a:t>[VALUE]</a:t>
                    </a:fld>
                    <a:endParaRPr lang="en-US"/>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A4FB-4AA4-880A-AF557A0B7455}"/>
                </c:ext>
              </c:extLst>
            </c:dLbl>
            <c:dLbl>
              <c:idx val="1"/>
              <c:layout>
                <c:manualLayout>
                  <c:x val="6.748206610957529E-3"/>
                  <c:y val="-0.35202278983202245"/>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fld id="{A6FCCDE5-D79D-42E5-ADF5-083BBE6274B1}" type="VALUE">
                      <a:rPr lang="en-US" sz="1400" b="1">
                        <a:latin typeface="Arial" panose="020B0604020202020204" pitchFamily="34" charset="0"/>
                        <a:cs typeface="Arial" panose="020B0604020202020204" pitchFamily="34" charset="0"/>
                      </a:rPr>
                      <a:pPr>
                        <a:defRPr sz="1400">
                          <a:latin typeface="Arial" panose="020B0604020202020204" pitchFamily="34" charset="0"/>
                          <a:cs typeface="Arial" panose="020B0604020202020204" pitchFamily="34" charset="0"/>
                        </a:defRPr>
                      </a:pPr>
                      <a:t>[VALUE]</a:t>
                    </a:fld>
                    <a:endParaRPr lang="en-US"/>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3-A4FB-4AA4-880A-AF557A0B745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0.0;"-"0.0</c:formatCode>
                <c:ptCount val="2"/>
                <c:pt idx="0">
                  <c:v>54.6</c:v>
                </c:pt>
                <c:pt idx="1">
                  <c:v>84.9</c:v>
                </c:pt>
              </c:numCache>
            </c:numRef>
          </c:val>
          <c:extLst>
            <c:ext xmlns:c16="http://schemas.microsoft.com/office/drawing/2014/chart" uri="{C3380CC4-5D6E-409C-BE32-E72D297353CC}">
              <c16:uniqueId val="{00000004-A4FB-4AA4-880A-AF557A0B7455}"/>
            </c:ext>
          </c:extLst>
        </c:ser>
        <c:dLbls>
          <c:showLegendKey val="0"/>
          <c:showVal val="0"/>
          <c:showCatName val="0"/>
          <c:showSerName val="0"/>
          <c:showPercent val="0"/>
          <c:showBubbleSize val="0"/>
        </c:dLbls>
        <c:gapWidth val="150"/>
        <c:overlap val="100"/>
        <c:axId val="2034238928"/>
        <c:axId val="1"/>
      </c:barChart>
      <c:catAx>
        <c:axId val="2034238928"/>
        <c:scaling>
          <c:orientation val="minMax"/>
        </c:scaling>
        <c:delete val="0"/>
        <c:axPos val="b"/>
        <c:majorTickMark val="none"/>
        <c:minorTickMark val="none"/>
        <c:tickLblPos val="none"/>
        <c:spPr>
          <a:noFill/>
          <a:ln w="9525" cap="flat" cmpd="sng" algn="ctr">
            <a:solidFill>
              <a:srgbClr val="3D485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 val="min"/>
        <c:auto val="0"/>
        <c:lblAlgn val="ctr"/>
        <c:lblOffset val="100"/>
        <c:noMultiLvlLbl val="0"/>
      </c:catAx>
      <c:valAx>
        <c:axId val="1"/>
        <c:scaling>
          <c:orientation val="minMax"/>
          <c:max val="100"/>
          <c:min val="0"/>
        </c:scaling>
        <c:delete val="1"/>
        <c:axPos val="l"/>
        <c:numFmt formatCode="0.0;&quot;-&quot;0.0" sourceLinked="1"/>
        <c:majorTickMark val="none"/>
        <c:minorTickMark val="none"/>
        <c:tickLblPos val="nextTo"/>
        <c:crossAx val="2034238928"/>
        <c:crosses val="min"/>
        <c:crossBetween val="between"/>
      </c:valAx>
      <c:spPr>
        <a:noFill/>
        <a:ln>
          <a:noFill/>
        </a:ln>
        <a:effectLst/>
      </c:spPr>
    </c:plotArea>
    <c:plotVisOnly val="0"/>
    <c:dispBlanksAs val="gap"/>
    <c:showDLblsOverMax val="1"/>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624040920716114E-2"/>
          <c:y val="7.105739520822392E-2"/>
          <c:w val="0.96675191815856776"/>
          <c:h val="0.89495389241830881"/>
        </c:manualLayout>
      </c:layout>
      <c:barChart>
        <c:barDir val="col"/>
        <c:grouping val="clustered"/>
        <c:varyColors val="0"/>
        <c:ser>
          <c:idx val="0"/>
          <c:order val="0"/>
          <c:spPr>
            <a:solidFill>
              <a:srgbClr val="0068A6"/>
            </a:solidFill>
            <a:ln>
              <a:solidFill>
                <a:schemeClr val="tx1"/>
              </a:solidFill>
            </a:ln>
            <a:effectLst/>
          </c:spPr>
          <c:invertIfNegative val="0"/>
          <c:dLbls>
            <c:dLbl>
              <c:idx val="0"/>
              <c:layout>
                <c:manualLayout>
                  <c:x val="-5.1150895140664966E-3"/>
                  <c:y val="3.6369180239112422E-3"/>
                </c:manualLayout>
              </c:layout>
              <c:tx>
                <c:rich>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a:latin typeface="Arial" panose="020B0604020202020204" pitchFamily="34" charset="0"/>
                        <a:cs typeface="Arial" panose="020B0604020202020204" pitchFamily="34" charset="0"/>
                      </a:rPr>
                      <a:t>2.1</a:t>
                    </a:r>
                  </a:p>
                </c:rich>
              </c:tx>
              <c:numFmt formatCode="&quot; (&quot;#,##0.0&quot;)&quot;;&quot; (&quot;#,##0.0&quot;)&quot;"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7.0168273477060145E-2"/>
                      <c:h val="4.903085999662285E-2"/>
                    </c:manualLayout>
                  </c15:layout>
                  <c15:showDataLabelsRange val="0"/>
                </c:ext>
                <c:ext xmlns:c16="http://schemas.microsoft.com/office/drawing/2014/chart" uri="{C3380CC4-5D6E-409C-BE32-E72D297353CC}">
                  <c16:uniqueId val="{00000000-9222-46D7-8E57-D44279CC56DE}"/>
                </c:ext>
              </c:extLst>
            </c:dLbl>
            <c:dLbl>
              <c:idx val="1"/>
              <c:layout>
                <c:manualLayout>
                  <c:x val="-5.1151300298996651E-3"/>
                  <c:y val="6.9454180759449553E-3"/>
                </c:manualLayout>
              </c:layout>
              <c:tx>
                <c:rich>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fld id="{373AC2F9-A6E4-46BD-BD52-20495265106E}" type="VALUE">
                      <a:rPr lang="en-US" sz="1400" b="1">
                        <a:latin typeface="Arial" panose="020B0604020202020204" pitchFamily="34" charset="0"/>
                        <a:cs typeface="Arial" panose="020B0604020202020204" pitchFamily="34" charset="0"/>
                      </a:rPr>
                      <a:pPr>
                        <a:defRPr sz="1400" b="1">
                          <a:latin typeface="Arial" panose="020B0604020202020204" pitchFamily="34" charset="0"/>
                          <a:cs typeface="Arial" panose="020B0604020202020204" pitchFamily="34" charset="0"/>
                        </a:defRPr>
                      </a:pPr>
                      <a:t>[VALUE]</a:t>
                    </a:fld>
                    <a:endParaRPr lang="en-US"/>
                  </a:p>
                </c:rich>
              </c:tx>
              <c:numFmt formatCode="&quot; &quot;#,##0.0&quot; &quot;;&quot; &quot;#,##0.0&quot; &quot;"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9222-46D7-8E57-D44279CC56D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 "#,##0.0" ";" "#,##0.0" "</c:formatCode>
                <c:ptCount val="2"/>
                <c:pt idx="0" formatCode="&quot; (&quot;#,##0.0&quot;)&quot;;&quot; (&quot;#,##0.0&quot;)&quot;">
                  <c:v>2.1</c:v>
                </c:pt>
                <c:pt idx="1">
                  <c:v>27.5</c:v>
                </c:pt>
              </c:numCache>
            </c:numRef>
          </c:val>
          <c:extLst>
            <c:ext xmlns:c16="http://schemas.microsoft.com/office/drawing/2014/chart" uri="{C3380CC4-5D6E-409C-BE32-E72D297353CC}">
              <c16:uniqueId val="{00000002-9222-46D7-8E57-D44279CC56DE}"/>
            </c:ext>
          </c:extLst>
        </c:ser>
        <c:ser>
          <c:idx val="1"/>
          <c:order val="1"/>
          <c:spPr>
            <a:solidFill>
              <a:srgbClr val="DAE3F3"/>
            </a:solidFill>
            <a:ln>
              <a:solidFill>
                <a:schemeClr val="tx1"/>
              </a:solidFill>
            </a:ln>
            <a:effectLst/>
          </c:spPr>
          <c:invertIfNegative val="0"/>
          <c:dPt>
            <c:idx val="0"/>
            <c:invertIfNegative val="0"/>
            <c:bubble3D val="0"/>
            <c:spPr>
              <a:solidFill>
                <a:srgbClr val="DAE3F3"/>
              </a:solidFill>
              <a:ln>
                <a:solidFill>
                  <a:schemeClr val="tx1"/>
                </a:solidFill>
              </a:ln>
              <a:effectLst/>
            </c:spPr>
            <c:extLst>
              <c:ext xmlns:c16="http://schemas.microsoft.com/office/drawing/2014/chart" uri="{C3380CC4-5D6E-409C-BE32-E72D297353CC}">
                <c16:uniqueId val="{00000004-9222-46D7-8E57-D44279CC56DE}"/>
              </c:ext>
            </c:extLst>
          </c:dPt>
          <c:dPt>
            <c:idx val="1"/>
            <c:invertIfNegative val="0"/>
            <c:bubble3D val="0"/>
            <c:spPr>
              <a:solidFill>
                <a:srgbClr val="DAE3F3"/>
              </a:solidFill>
              <a:ln>
                <a:solidFill>
                  <a:schemeClr val="tx1"/>
                </a:solidFill>
              </a:ln>
              <a:effectLst/>
            </c:spPr>
            <c:extLst>
              <c:ext xmlns:c16="http://schemas.microsoft.com/office/drawing/2014/chart" uri="{C3380CC4-5D6E-409C-BE32-E72D297353CC}">
                <c16:uniqueId val="{00000006-9222-46D7-8E57-D44279CC56DE}"/>
              </c:ext>
            </c:extLst>
          </c:dPt>
          <c:dLbls>
            <c:dLbl>
              <c:idx val="0"/>
              <c:layout>
                <c:manualLayout>
                  <c:x val="-4.6887778893986672E-17"/>
                  <c:y val="7.1767680416094781E-3"/>
                </c:manualLayout>
              </c:layout>
              <c:tx>
                <c:rich>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a:latin typeface="Arial" panose="020B0604020202020204" pitchFamily="34" charset="0"/>
                        <a:cs typeface="Arial" panose="020B0604020202020204" pitchFamily="34" charset="0"/>
                      </a:rPr>
                      <a:t>(15.7)</a:t>
                    </a:r>
                  </a:p>
                </c:rich>
              </c:tx>
              <c:numFmt formatCode="&quot; (&quot;#,##0.0&quot;)&quot;;&quot; (&quot;#,##0.0&quot;)&quot;"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4-9222-46D7-8E57-D44279CC56DE}"/>
                </c:ext>
              </c:extLst>
            </c:dLbl>
            <c:dLbl>
              <c:idx val="1"/>
              <c:layout>
                <c:manualLayout>
                  <c:x val="5.115089514066402E-3"/>
                  <c:y val="7.3397384959907538E-3"/>
                </c:manualLayout>
              </c:layout>
              <c:tx>
                <c:rich>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a:latin typeface="Arial" panose="020B0604020202020204" pitchFamily="34" charset="0"/>
                        <a:cs typeface="Arial" panose="020B0604020202020204" pitchFamily="34" charset="0"/>
                      </a:rPr>
                      <a:t>6.6</a:t>
                    </a:r>
                  </a:p>
                </c:rich>
              </c:tx>
              <c:numFmt formatCode="&quot; &quot;#,##0.0&quot; &quot;;&quot; &quot;#,##0.0&quot; &quot;"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6-9222-46D7-8E57-D44279CC56D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 "#,##0.0" ";" "#,##0.0" "</c:formatCode>
                <c:ptCount val="2"/>
                <c:pt idx="0" formatCode="&quot; (&quot;#,##0.0&quot;)&quot;;&quot; (&quot;#,##0.0&quot;)&quot;">
                  <c:v>-15.7</c:v>
                </c:pt>
                <c:pt idx="1">
                  <c:v>6.6</c:v>
                </c:pt>
              </c:numCache>
            </c:numRef>
          </c:val>
          <c:extLst>
            <c:ext xmlns:c16="http://schemas.microsoft.com/office/drawing/2014/chart" uri="{C3380CC4-5D6E-409C-BE32-E72D297353CC}">
              <c16:uniqueId val="{00000007-9222-46D7-8E57-D44279CC56DE}"/>
            </c:ext>
          </c:extLst>
        </c:ser>
        <c:dLbls>
          <c:showLegendKey val="0"/>
          <c:showVal val="0"/>
          <c:showCatName val="0"/>
          <c:showSerName val="0"/>
          <c:showPercent val="0"/>
          <c:showBubbleSize val="0"/>
        </c:dLbls>
        <c:gapWidth val="219"/>
        <c:overlap val="-27"/>
        <c:axId val="893336639"/>
        <c:axId val="1"/>
      </c:barChart>
      <c:catAx>
        <c:axId val="893336639"/>
        <c:scaling>
          <c:orientation val="minMax"/>
        </c:scaling>
        <c:delete val="0"/>
        <c:axPos val="b"/>
        <c:majorTickMark val="none"/>
        <c:minorTickMark val="none"/>
        <c:tickLblPos val="none"/>
        <c:spPr>
          <a:noFill/>
          <a:ln w="9525" cap="flat" cmpd="sng" algn="ctr">
            <a:solidFill>
              <a:srgbClr val="3D485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At val="0"/>
        <c:auto val="0"/>
        <c:lblAlgn val="ctr"/>
        <c:lblOffset val="100"/>
        <c:noMultiLvlLbl val="0"/>
      </c:catAx>
      <c:valAx>
        <c:axId val="1"/>
        <c:scaling>
          <c:orientation val="minMax"/>
          <c:max val="30"/>
          <c:min val="-20"/>
        </c:scaling>
        <c:delete val="1"/>
        <c:axPos val="l"/>
        <c:numFmt formatCode="&quot; (&quot;#,##0.0&quot;)&quot;;&quot; (&quot;#,##0.0&quot;)&quot;" sourceLinked="1"/>
        <c:majorTickMark val="none"/>
        <c:minorTickMark val="none"/>
        <c:tickLblPos val="nextTo"/>
        <c:crossAx val="893336639"/>
        <c:crosses val="min"/>
        <c:crossBetween val="between"/>
      </c:valAx>
      <c:spPr>
        <a:noFill/>
        <a:ln>
          <a:noFill/>
        </a:ln>
        <a:effectLst/>
      </c:spPr>
    </c:plotArea>
    <c:plotVisOnly val="0"/>
    <c:dispBlanksAs val="gap"/>
    <c:showDLblsOverMax val="1"/>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082785808147174E-2"/>
          <c:y val="6.4220183486238536E-2"/>
          <c:w val="0.88501971090670173"/>
          <c:h val="0.87155963302752293"/>
        </c:manualLayout>
      </c:layout>
      <c:barChart>
        <c:barDir val="col"/>
        <c:grouping val="clustered"/>
        <c:varyColors val="0"/>
        <c:ser>
          <c:idx val="0"/>
          <c:order val="0"/>
          <c:spPr>
            <a:solidFill>
              <a:srgbClr val="005B99"/>
            </a:solidFill>
            <a:ln w="3175" cmpd="sng" algn="ctr">
              <a:solidFill>
                <a:schemeClr val="tx1"/>
              </a:solidFill>
              <a:prstDash val="solid"/>
            </a:ln>
          </c:spPr>
          <c:invertIfNegative val="0"/>
          <c:dLbls>
            <c:dLbl>
              <c:idx val="0"/>
              <c:numFmt formatCode="&quot;$&quot;#,##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AF-6643-B184-3B93C6090C6C}"/>
                </c:ext>
              </c:extLst>
            </c:dLbl>
            <c:dLbl>
              <c:idx val="4"/>
              <c:numFmt formatCode="&quot;$&quot;#,##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AF-6643-B184-3B93C6090C6C}"/>
                </c:ext>
              </c:extLst>
            </c:dLbl>
            <c:dLbl>
              <c:idx val="8"/>
              <c:numFmt formatCode="&quot;$&quot;#,##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AF-6643-B184-3B93C6090C6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val>
            <c:numRef>
              <c:f>Sheet1!$A$1:$I$1</c:f>
              <c:numCache>
                <c:formatCode>General</c:formatCode>
                <c:ptCount val="9"/>
                <c:pt idx="0">
                  <c:v>267.6199298531609</c:v>
                </c:pt>
                <c:pt idx="1">
                  <c:v>254.01335772410269</c:v>
                </c:pt>
                <c:pt idx="2">
                  <c:v>251.24509343568053</c:v>
                </c:pt>
                <c:pt idx="3">
                  <c:v>230.73387440853392</c:v>
                </c:pt>
                <c:pt idx="4">
                  <c:v>288.68110384599817</c:v>
                </c:pt>
                <c:pt idx="5">
                  <c:v>304.50111747189879</c:v>
                </c:pt>
                <c:pt idx="6">
                  <c:v>343.11122022132133</c:v>
                </c:pt>
                <c:pt idx="7">
                  <c:v>342.13162690551121</c:v>
                </c:pt>
                <c:pt idx="8">
                  <c:v>292.505</c:v>
                </c:pt>
              </c:numCache>
            </c:numRef>
          </c:val>
          <c:extLst>
            <c:ext xmlns:c16="http://schemas.microsoft.com/office/drawing/2014/chart" uri="{C3380CC4-5D6E-409C-BE32-E72D297353CC}">
              <c16:uniqueId val="{00000003-BFAF-6643-B184-3B93C6090C6C}"/>
            </c:ext>
          </c:extLst>
        </c:ser>
        <c:ser>
          <c:idx val="1"/>
          <c:order val="1"/>
          <c:spPr>
            <a:solidFill>
              <a:srgbClr val="FFC50D"/>
            </a:solidFill>
            <a:ln w="3175" cmpd="sng" algn="ctr">
              <a:solidFill>
                <a:schemeClr val="tx1"/>
              </a:solidFill>
              <a:prstDash val="solid"/>
            </a:ln>
          </c:spPr>
          <c:invertIfNegative val="0"/>
          <c:dLbls>
            <c:dLbl>
              <c:idx val="0"/>
              <c:layout>
                <c:manualLayout>
                  <c:x val="3.1537450722733243E-2"/>
                  <c:y val="-5.2424639580602884E-3"/>
                </c:manualLayout>
              </c:layout>
              <c:numFmt formatCode="&quot;$&quot;#,##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AF-6643-B184-3B93C6090C6C}"/>
                </c:ext>
              </c:extLst>
            </c:dLbl>
            <c:dLbl>
              <c:idx val="4"/>
              <c:layout>
                <c:manualLayout>
                  <c:x val="1.5768725361366621E-2"/>
                  <c:y val="3.1454783748361727E-2"/>
                </c:manualLayout>
              </c:layout>
              <c:numFmt formatCode="&quot;$&quot;#,##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AF-6643-B184-3B93C6090C6C}"/>
                </c:ext>
              </c:extLst>
            </c:dLbl>
            <c:dLbl>
              <c:idx val="8"/>
              <c:layout>
                <c:manualLayout>
                  <c:x val="1.5768725361366621E-2"/>
                  <c:y val="-3.669724770642202E-2"/>
                </c:manualLayout>
              </c:layout>
              <c:numFmt formatCode="&quot;$&quot;#,##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AF-6643-B184-3B93C6090C6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Sheet1!$A$2:$I$2</c:f>
              <c:numCache>
                <c:formatCode>General</c:formatCode>
                <c:ptCount val="9"/>
                <c:pt idx="0">
                  <c:v>279.61738508300004</c:v>
                </c:pt>
                <c:pt idx="1">
                  <c:v>273.83541268300002</c:v>
                </c:pt>
                <c:pt idx="2">
                  <c:v>268.35491488899999</c:v>
                </c:pt>
                <c:pt idx="3">
                  <c:v>256.54050814199996</c:v>
                </c:pt>
                <c:pt idx="4">
                  <c:v>258.19422056999997</c:v>
                </c:pt>
                <c:pt idx="5">
                  <c:v>267.40854872900002</c:v>
                </c:pt>
                <c:pt idx="6">
                  <c:v>281.81387605100002</c:v>
                </c:pt>
                <c:pt idx="7">
                  <c:v>292.72243131599998</c:v>
                </c:pt>
                <c:pt idx="8">
                  <c:v>295.19600000000003</c:v>
                </c:pt>
              </c:numCache>
            </c:numRef>
          </c:val>
          <c:extLst>
            <c:ext xmlns:c16="http://schemas.microsoft.com/office/drawing/2014/chart" uri="{C3380CC4-5D6E-409C-BE32-E72D297353CC}">
              <c16:uniqueId val="{00000007-BFAF-6643-B184-3B93C6090C6C}"/>
            </c:ext>
          </c:extLst>
        </c:ser>
        <c:dLbls>
          <c:showLegendKey val="0"/>
          <c:showVal val="0"/>
          <c:showCatName val="0"/>
          <c:showSerName val="0"/>
          <c:showPercent val="0"/>
          <c:showBubbleSize val="0"/>
        </c:dLbls>
        <c:gapWidth val="200"/>
        <c:axId val="770544432"/>
        <c:axId val="1"/>
      </c:barChart>
      <c:lineChart>
        <c:grouping val="standard"/>
        <c:varyColors val="0"/>
        <c:ser>
          <c:idx val="2"/>
          <c:order val="2"/>
          <c:spPr>
            <a:ln w="28575" cmpd="sng" algn="ctr">
              <a:solidFill>
                <a:srgbClr val="291A6B"/>
              </a:solidFill>
              <a:prstDash val="solid"/>
            </a:ln>
          </c:spPr>
          <c:marker>
            <c:symbol val="none"/>
          </c:marker>
          <c:val>
            <c:numRef>
              <c:f>Sheet1!$A$3:$I$3</c:f>
              <c:numCache>
                <c:formatCode>General</c:formatCode>
                <c:ptCount val="9"/>
                <c:pt idx="0">
                  <c:v>0.95709331440075551</c:v>
                </c:pt>
                <c:pt idx="1">
                  <c:v>0.92761325219158586</c:v>
                </c:pt>
                <c:pt idx="2">
                  <c:v>0.93624181818918195</c:v>
                </c:pt>
                <c:pt idx="3">
                  <c:v>0.89940522874780626</c:v>
                </c:pt>
                <c:pt idx="4">
                  <c:v>1.1180773264742105</c:v>
                </c:pt>
                <c:pt idx="5">
                  <c:v>1.1387112301353144</c:v>
                </c:pt>
                <c:pt idx="6">
                  <c:v>1.2175100283537077</c:v>
                </c:pt>
                <c:pt idx="7">
                  <c:v>1.1687919691271387</c:v>
                </c:pt>
                <c:pt idx="8">
                  <c:v>0.99088402281873733</c:v>
                </c:pt>
              </c:numCache>
            </c:numRef>
          </c:val>
          <c:smooth val="0"/>
          <c:extLst>
            <c:ext xmlns:c16="http://schemas.microsoft.com/office/drawing/2014/chart" uri="{C3380CC4-5D6E-409C-BE32-E72D297353CC}">
              <c16:uniqueId val="{00000008-BFAF-6643-B184-3B93C6090C6C}"/>
            </c:ext>
          </c:extLst>
        </c:ser>
        <c:dLbls>
          <c:showLegendKey val="0"/>
          <c:showVal val="0"/>
          <c:showCatName val="0"/>
          <c:showSerName val="0"/>
          <c:showPercent val="0"/>
          <c:showBubbleSize val="0"/>
        </c:dLbls>
        <c:marker val="1"/>
        <c:smooth val="0"/>
        <c:axId val="2"/>
        <c:axId val="3"/>
      </c:lineChart>
      <c:catAx>
        <c:axId val="770544432"/>
        <c:scaling>
          <c:orientation val="minMax"/>
        </c:scaling>
        <c:delete val="0"/>
        <c:axPos val="b"/>
        <c:majorGridlines>
          <c:spPr>
            <a:ln>
              <a:noFill/>
            </a:ln>
          </c:spPr>
        </c:majorGridlines>
        <c:majorTickMark val="none"/>
        <c:minorTickMark val="none"/>
        <c:tickLblPos val="none"/>
        <c:spPr>
          <a:ln w="9525" cmpd="sng" algn="ctr">
            <a:solidFill>
              <a:srgbClr val="3D4856"/>
            </a:solidFill>
            <a:prstDash val="solid"/>
          </a:ln>
        </c:spPr>
        <c:crossAx val="1"/>
        <c:crosses val="min"/>
        <c:auto val="0"/>
        <c:lblAlgn val="ctr"/>
        <c:lblOffset val="100"/>
        <c:noMultiLvlLbl val="0"/>
      </c:catAx>
      <c:valAx>
        <c:axId val="1"/>
        <c:scaling>
          <c:orientation val="minMax"/>
          <c:max val="350"/>
          <c:min val="0"/>
        </c:scaling>
        <c:delete val="0"/>
        <c:axPos val="l"/>
        <c:majorGridlines>
          <c:spPr>
            <a:ln>
              <a:noFill/>
            </a:ln>
          </c:spPr>
        </c:majorGridlines>
        <c:numFmt formatCode="General" sourceLinked="1"/>
        <c:majorTickMark val="none"/>
        <c:minorTickMark val="none"/>
        <c:tickLblPos val="none"/>
        <c:spPr>
          <a:ln>
            <a:noFill/>
          </a:ln>
        </c:spPr>
        <c:crossAx val="770544432"/>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4"/>
          <c:min val="0"/>
        </c:scaling>
        <c:delete val="0"/>
        <c:axPos val="r"/>
        <c:majorGridlines>
          <c:spPr>
            <a:ln>
              <a:noFill/>
            </a:ln>
          </c:spPr>
        </c:majorGridlines>
        <c:numFmt formatCode="#,##0.00;&quot;-&quot;#,##0.00" sourceLinked="0"/>
        <c:majorTickMark val="out"/>
        <c:minorTickMark val="none"/>
        <c:tickLblPos val="nextTo"/>
        <c:spPr>
          <a:ln w="9525" cmpd="sng" algn="ctr">
            <a:noFill/>
            <a:prstDash val="solid"/>
          </a:ln>
        </c:spPr>
        <c:txPr>
          <a:bodyPr wrap="none"/>
          <a:lstStyle/>
          <a:p>
            <a:pPr>
              <a:defRPr sz="1000" kern="1200">
                <a:solidFill>
                  <a:srgbClr val="3D4856"/>
                </a:solidFill>
                <a:latin typeface="Aptos"/>
                <a:ea typeface="+mn-ea"/>
                <a:cs typeface="+mn-cs"/>
              </a:defRPr>
            </a:pPr>
            <a:endParaRPr lang="en-US"/>
          </a:p>
        </c:txPr>
        <c:crossAx val="2"/>
        <c:crosses val="max"/>
        <c:crossBetween val="between"/>
        <c:majorUnit val="0.2"/>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479033404406538E-2"/>
          <c:y val="8.6269744835965972E-2"/>
          <c:w val="0.95735607675906187"/>
          <c:h val="0.827460510328068"/>
        </c:manualLayout>
      </c:layout>
      <c:barChart>
        <c:barDir val="col"/>
        <c:grouping val="clustered"/>
        <c:varyColors val="0"/>
        <c:ser>
          <c:idx val="0"/>
          <c:order val="0"/>
          <c:spPr>
            <a:solidFill>
              <a:srgbClr val="005B99"/>
            </a:solidFill>
            <a:ln w="3175" cmpd="sng" algn="ctr">
              <a:solidFill>
                <a:schemeClr val="tx1"/>
              </a:solidFill>
              <a:prstDash val="solid"/>
            </a:ln>
          </c:spPr>
          <c:invertIfNegative val="0"/>
          <c:dLbls>
            <c:dLbl>
              <c:idx val="3"/>
              <c:layout>
                <c:manualLayout>
                  <c:x val="0.11656005685856433"/>
                  <c:y val="-4.4145004353192227E-2"/>
                </c:manualLayout>
              </c:layout>
              <c:tx>
                <c:rich>
                  <a:bodyPr wrap="none"/>
                  <a:lstStyle/>
                  <a:p>
                    <a:pPr>
                      <a:defRPr sz="1000" kern="1200">
                        <a:solidFill>
                          <a:srgbClr val="3D4856"/>
                        </a:solidFill>
                        <a:latin typeface="Aptos"/>
                        <a:ea typeface="+mn-ea"/>
                        <a:cs typeface="+mn-cs"/>
                      </a:defRPr>
                    </a:pPr>
                    <a:r>
                      <a:rPr lang="en-US"/>
                      <a:t>$284</a:t>
                    </a:r>
                  </a:p>
                </c:rich>
              </c:tx>
              <c:numFmt formatCode="&quot;$&quot;#,##0;&quot;-&quot;&quot;$&quot;#,##0" sourceLinked="0"/>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D6D0-5A4B-83B5-9C0C94F90D32}"/>
                </c:ext>
              </c:extLst>
            </c:dLbl>
            <c:dLbl>
              <c:idx val="7"/>
              <c:layout>
                <c:manualLayout>
                  <c:x val="0.10518834399431404"/>
                  <c:y val="7.5306971804709105E-2"/>
                </c:manualLayout>
              </c:layout>
              <c:tx>
                <c:rich>
                  <a:bodyPr wrap="none"/>
                  <a:lstStyle/>
                  <a:p>
                    <a:pPr>
                      <a:defRPr sz="1000" kern="1200">
                        <a:solidFill>
                          <a:srgbClr val="3D4856"/>
                        </a:solidFill>
                        <a:latin typeface="Aptos"/>
                        <a:ea typeface="+mn-ea"/>
                        <a:cs typeface="+mn-cs"/>
                      </a:defRPr>
                    </a:pPr>
                    <a:r>
                      <a:rPr lang="en-US"/>
                      <a:t>$275</a:t>
                    </a:r>
                  </a:p>
                </c:rich>
              </c:tx>
              <c:numFmt formatCode="&quot;$&quot;#,##0;&quot;-&quot;&quot;$&quot;#,##0" sourceLinked="0"/>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D6D0-5A4B-83B5-9C0C94F90D3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Sheet1!$A$1:$I$1</c:f>
              <c:numCache>
                <c:formatCode>General</c:formatCode>
                <c:ptCount val="9"/>
                <c:pt idx="0">
                  <c:v>255.04</c:v>
                </c:pt>
                <c:pt idx="1">
                  <c:v>270.38799999999998</c:v>
                </c:pt>
                <c:pt idx="2">
                  <c:v>257.01799999999997</c:v>
                </c:pt>
                <c:pt idx="3" formatCode="&quot;$&quot;#,##0;&quot;-&quot;&quot;$&quot;#,##0">
                  <c:v>255.69900000000001</c:v>
                </c:pt>
                <c:pt idx="4">
                  <c:v>283.64699999999999</c:v>
                </c:pt>
                <c:pt idx="5">
                  <c:v>305.601</c:v>
                </c:pt>
                <c:pt idx="6">
                  <c:v>313.95999999999998</c:v>
                </c:pt>
                <c:pt idx="7" formatCode="&quot;$&quot;#,##0;&quot;-&quot;&quot;$&quot;#,##0">
                  <c:v>298.68599999999998</c:v>
                </c:pt>
                <c:pt idx="8">
                  <c:v>274.87700000000001</c:v>
                </c:pt>
              </c:numCache>
            </c:numRef>
          </c:val>
          <c:extLst>
            <c:ext xmlns:c16="http://schemas.microsoft.com/office/drawing/2014/chart" uri="{C3380CC4-5D6E-409C-BE32-E72D297353CC}">
              <c16:uniqueId val="{00000002-D6D0-5A4B-83B5-9C0C94F90D32}"/>
            </c:ext>
          </c:extLst>
        </c:ser>
        <c:ser>
          <c:idx val="1"/>
          <c:order val="1"/>
          <c:spPr>
            <a:solidFill>
              <a:srgbClr val="FFC50D"/>
            </a:solidFill>
            <a:ln w="3175" cmpd="sng" algn="ctr">
              <a:solidFill>
                <a:schemeClr val="tx1"/>
              </a:solidFill>
              <a:prstDash val="solid"/>
            </a:ln>
          </c:spPr>
          <c:invertIfNegative val="0"/>
          <c:dLbls>
            <c:dLbl>
              <c:idx val="7"/>
              <c:layout>
                <c:manualLayout>
                  <c:x val="0.12686578356809866"/>
                  <c:y val="6.7182671424881074E-2"/>
                </c:manualLayout>
              </c:layout>
              <c:tx>
                <c:rich>
                  <a:bodyPr wrap="none"/>
                  <a:lstStyle/>
                  <a:p>
                    <a:pPr>
                      <a:defRPr sz="1000" kern="1200">
                        <a:solidFill>
                          <a:srgbClr val="3D4856"/>
                        </a:solidFill>
                        <a:latin typeface="Aptos"/>
                        <a:ea typeface="+mn-ea"/>
                        <a:cs typeface="+mn-cs"/>
                      </a:defRPr>
                    </a:pPr>
                    <a:r>
                      <a:rPr lang="en-US"/>
                      <a:t>$226</a:t>
                    </a:r>
                  </a:p>
                </c:rich>
              </c:tx>
              <c:numFmt formatCode="&quot;$&quot;#,##0;&quot;-&quot;&quot;$&quot;#,##0" sourceLinked="0"/>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D6D0-5A4B-83B5-9C0C94F90D3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Sheet1!$A$2:$I$2</c:f>
              <c:numCache>
                <c:formatCode>General</c:formatCode>
                <c:ptCount val="9"/>
                <c:pt idx="0">
                  <c:v>215.452</c:v>
                </c:pt>
                <c:pt idx="1">
                  <c:v>226.404</c:v>
                </c:pt>
                <c:pt idx="2">
                  <c:v>232.21199999999999</c:v>
                </c:pt>
                <c:pt idx="3">
                  <c:v>232.95500000000001</c:v>
                </c:pt>
                <c:pt idx="4">
                  <c:v>259.66199999999998</c:v>
                </c:pt>
                <c:pt idx="5">
                  <c:v>276.64600000000002</c:v>
                </c:pt>
                <c:pt idx="6">
                  <c:v>286.517</c:v>
                </c:pt>
                <c:pt idx="7" formatCode="&quot;$&quot;#,##0;&quot;-&quot;&quot;$&quot;#,##0">
                  <c:v>249.1438086658984</c:v>
                </c:pt>
                <c:pt idx="8">
                  <c:v>225.66200000000001</c:v>
                </c:pt>
              </c:numCache>
            </c:numRef>
          </c:val>
          <c:extLst>
            <c:ext xmlns:c16="http://schemas.microsoft.com/office/drawing/2014/chart" uri="{C3380CC4-5D6E-409C-BE32-E72D297353CC}">
              <c16:uniqueId val="{00000004-D6D0-5A4B-83B5-9C0C94F90D32}"/>
            </c:ext>
          </c:extLst>
        </c:ser>
        <c:dLbls>
          <c:showLegendKey val="0"/>
          <c:showVal val="0"/>
          <c:showCatName val="0"/>
          <c:showSerName val="0"/>
          <c:showPercent val="0"/>
          <c:showBubbleSize val="0"/>
        </c:dLbls>
        <c:gapWidth val="250"/>
        <c:axId val="770435472"/>
        <c:axId val="1"/>
      </c:barChart>
      <c:catAx>
        <c:axId val="770435472"/>
        <c:scaling>
          <c:orientation val="minMax"/>
        </c:scaling>
        <c:delete val="0"/>
        <c:axPos val="b"/>
        <c:majorGridlines>
          <c:spPr>
            <a:ln>
              <a:noFill/>
            </a:ln>
          </c:spPr>
        </c:majorGridlines>
        <c:majorTickMark val="out"/>
        <c:minorTickMark val="none"/>
        <c:tickLblPos val="none"/>
        <c:spPr>
          <a:ln w="9525" cmpd="sng" algn="ctr">
            <a:solidFill>
              <a:srgbClr val="3D4856"/>
            </a:solidFill>
            <a:prstDash val="solid"/>
          </a:ln>
        </c:spPr>
        <c:txPr>
          <a:bodyPr wrap="none"/>
          <a:lstStyle/>
          <a:p>
            <a:pPr>
              <a:defRPr sz="1000" kern="1200">
                <a:latin typeface="Aptos"/>
                <a:ea typeface="+mn-ea"/>
                <a:cs typeface="+mn-cs"/>
              </a:defRPr>
            </a:pPr>
            <a:endParaRPr lang="en-US"/>
          </a:p>
        </c:txPr>
        <c:crossAx val="1"/>
        <c:crosses val="min"/>
        <c:auto val="0"/>
        <c:lblAlgn val="ctr"/>
        <c:lblOffset val="100"/>
        <c:noMultiLvlLbl val="0"/>
      </c:catAx>
      <c:valAx>
        <c:axId val="1"/>
        <c:scaling>
          <c:orientation val="minMax"/>
          <c:max val="350"/>
          <c:min val="0"/>
        </c:scaling>
        <c:delete val="0"/>
        <c:axPos val="l"/>
        <c:majorGridlines>
          <c:spPr>
            <a:ln>
              <a:noFill/>
            </a:ln>
          </c:spPr>
        </c:majorGridlines>
        <c:numFmt formatCode="General" sourceLinked="1"/>
        <c:majorTickMark val="none"/>
        <c:minorTickMark val="none"/>
        <c:tickLblPos val="none"/>
        <c:spPr>
          <a:ln>
            <a:noFill/>
          </a:ln>
        </c:spPr>
        <c:crossAx val="770435472"/>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577760189948554E-2"/>
          <c:y val="0.18622100954979537"/>
          <c:w val="0.95884447962010289"/>
          <c:h val="0.63233287858117326"/>
        </c:manualLayout>
      </c:layout>
      <c:barChart>
        <c:barDir val="col"/>
        <c:grouping val="stacked"/>
        <c:varyColors val="0"/>
        <c:ser>
          <c:idx val="0"/>
          <c:order val="0"/>
          <c:spPr>
            <a:solidFill>
              <a:srgbClr val="DAE3F3"/>
            </a:solidFill>
            <a:ln>
              <a:solidFill>
                <a:schemeClr val="tx1"/>
              </a:solidFill>
            </a:ln>
            <a:effectLst/>
          </c:spPr>
          <c:invertIfNegative val="0"/>
          <c:dPt>
            <c:idx val="0"/>
            <c:invertIfNegative val="0"/>
            <c:bubble3D val="0"/>
            <c:spPr>
              <a:solidFill>
                <a:srgbClr val="DAE3F3"/>
              </a:solidFill>
              <a:ln>
                <a:solidFill>
                  <a:schemeClr val="tx1"/>
                </a:solidFill>
              </a:ln>
              <a:effectLst/>
            </c:spPr>
            <c:extLst>
              <c:ext xmlns:c16="http://schemas.microsoft.com/office/drawing/2014/chart" uri="{C3380CC4-5D6E-409C-BE32-E72D297353CC}">
                <c16:uniqueId val="{00000001-A1AE-4C91-81C7-666FF4AE97A9}"/>
              </c:ext>
            </c:extLst>
          </c:dPt>
          <c:dPt>
            <c:idx val="1"/>
            <c:invertIfNegative val="0"/>
            <c:bubble3D val="0"/>
            <c:spPr>
              <a:solidFill>
                <a:srgbClr val="0068A6"/>
              </a:solidFill>
              <a:ln>
                <a:solidFill>
                  <a:schemeClr val="tx1"/>
                </a:solidFill>
              </a:ln>
              <a:effectLst/>
            </c:spPr>
            <c:extLst>
              <c:ext xmlns:c16="http://schemas.microsoft.com/office/drawing/2014/chart" uri="{C3380CC4-5D6E-409C-BE32-E72D297353CC}">
                <c16:uniqueId val="{00000003-A1AE-4C91-81C7-666FF4AE97A9}"/>
              </c:ext>
            </c:extLst>
          </c:dPt>
          <c:dLbls>
            <c:dLbl>
              <c:idx val="0"/>
              <c:layout>
                <c:manualLayout>
                  <c:x val="3.1658088654114942E-3"/>
                  <c:y val="-0.21896295023149395"/>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fld id="{A74910C4-CF32-44FC-85FB-13D2865B470E}" type="VALUE">
                      <a:rPr lang="en-US" sz="1600" b="1" dirty="0">
                        <a:latin typeface="Arial" panose="020B0604020202020204" pitchFamily="34" charset="0"/>
                        <a:cs typeface="Arial" panose="020B0604020202020204" pitchFamily="34" charset="0"/>
                      </a:rPr>
                      <a:pPr>
                        <a:defRPr sz="1600">
                          <a:latin typeface="Arial" panose="020B0604020202020204" pitchFamily="34" charset="0"/>
                          <a:cs typeface="Arial" panose="020B0604020202020204" pitchFamily="34" charset="0"/>
                        </a:defRPr>
                      </a:pPr>
                      <a:t>[VALUE]</a:t>
                    </a:fld>
                    <a:endParaRPr lang="en-US"/>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A1AE-4C91-81C7-666FF4AE97A9}"/>
                </c:ext>
              </c:extLst>
            </c:dLbl>
            <c:dLbl>
              <c:idx val="1"/>
              <c:layout>
                <c:manualLayout>
                  <c:x val="-1.1607831745179289E-16"/>
                  <c:y val="-0.3431102899313575"/>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fld id="{1F8F2A3C-19C4-435E-82A0-F4F9C0782D1F}" type="VALUE">
                      <a:rPr lang="en-US" sz="1600" b="1" dirty="0">
                        <a:latin typeface="Arial" panose="020B0604020202020204" pitchFamily="34" charset="0"/>
                        <a:cs typeface="Arial" panose="020B0604020202020204" pitchFamily="34" charset="0"/>
                      </a:rPr>
                      <a:pPr>
                        <a:defRPr sz="1600">
                          <a:latin typeface="Arial" panose="020B0604020202020204" pitchFamily="34" charset="0"/>
                          <a:cs typeface="Arial" panose="020B0604020202020204" pitchFamily="34" charset="0"/>
                        </a:defRPr>
                      </a:pPr>
                      <a:t>[VALUE]</a:t>
                    </a:fld>
                    <a:endParaRPr lang="en-US"/>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3-A1AE-4C91-81C7-666FF4AE97A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0.0;"-"0.0</c:formatCode>
                <c:ptCount val="2"/>
                <c:pt idx="0">
                  <c:v>12.5</c:v>
                </c:pt>
                <c:pt idx="1">
                  <c:v>26.5</c:v>
                </c:pt>
              </c:numCache>
            </c:numRef>
          </c:val>
          <c:extLst>
            <c:ext xmlns:c16="http://schemas.microsoft.com/office/drawing/2014/chart" uri="{C3380CC4-5D6E-409C-BE32-E72D297353CC}">
              <c16:uniqueId val="{00000004-A1AE-4C91-81C7-666FF4AE97A9}"/>
            </c:ext>
          </c:extLst>
        </c:ser>
        <c:dLbls>
          <c:showLegendKey val="0"/>
          <c:showVal val="0"/>
          <c:showCatName val="0"/>
          <c:showSerName val="0"/>
          <c:showPercent val="0"/>
          <c:showBubbleSize val="0"/>
        </c:dLbls>
        <c:gapWidth val="150"/>
        <c:overlap val="100"/>
        <c:axId val="161988159"/>
        <c:axId val="1"/>
      </c:barChart>
      <c:catAx>
        <c:axId val="161988159"/>
        <c:scaling>
          <c:orientation val="minMax"/>
        </c:scaling>
        <c:delete val="0"/>
        <c:axPos val="b"/>
        <c:majorTickMark val="none"/>
        <c:minorTickMark val="none"/>
        <c:tickLblPos val="none"/>
        <c:spPr>
          <a:noFill/>
          <a:ln w="9525" cap="flat" cmpd="sng" algn="ctr">
            <a:solidFill>
              <a:srgbClr val="3D485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At val="0"/>
        <c:auto val="0"/>
        <c:lblAlgn val="ctr"/>
        <c:lblOffset val="100"/>
        <c:noMultiLvlLbl val="0"/>
      </c:catAx>
      <c:valAx>
        <c:axId val="1"/>
        <c:scaling>
          <c:orientation val="minMax"/>
          <c:max val="30"/>
          <c:min val="0"/>
        </c:scaling>
        <c:delete val="1"/>
        <c:axPos val="l"/>
        <c:numFmt formatCode="0.0;&quot;-&quot;0.0" sourceLinked="1"/>
        <c:majorTickMark val="none"/>
        <c:minorTickMark val="none"/>
        <c:tickLblPos val="nextTo"/>
        <c:crossAx val="161988159"/>
        <c:crosses val="min"/>
        <c:crossBetween val="between"/>
      </c:valAx>
      <c:spPr>
        <a:noFill/>
        <a:ln>
          <a:noFill/>
        </a:ln>
        <a:effectLst/>
      </c:spPr>
    </c:plotArea>
    <c:plotVisOnly val="0"/>
    <c:dispBlanksAs val="gap"/>
    <c:showDLblsOverMax val="1"/>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98617240364814E-2"/>
          <c:y val="0.1822429906542056"/>
          <c:w val="0.9694027655192704"/>
          <c:h val="0.68891855807743663"/>
        </c:manualLayout>
      </c:layout>
      <c:barChart>
        <c:barDir val="col"/>
        <c:grouping val="stacked"/>
        <c:varyColors val="0"/>
        <c:ser>
          <c:idx val="0"/>
          <c:order val="0"/>
          <c:spPr>
            <a:solidFill>
              <a:srgbClr val="4C6C9C"/>
            </a:solidFill>
            <a:ln w="9525" cmpd="sng" algn="ctr">
              <a:solidFill>
                <a:schemeClr val="tx1"/>
              </a:solidFill>
              <a:prstDash val="solid"/>
            </a:ln>
          </c:spPr>
          <c:invertIfNegative val="0"/>
          <c:dPt>
            <c:idx val="1"/>
            <c:invertIfNegative val="0"/>
            <c:bubble3D val="0"/>
            <c:spPr>
              <a:solidFill>
                <a:srgbClr val="DAE3F3"/>
              </a:solidFill>
              <a:ln w="9525" cmpd="sng" algn="ctr">
                <a:solidFill>
                  <a:schemeClr val="tx1"/>
                </a:solidFill>
                <a:prstDash val="solid"/>
              </a:ln>
            </c:spPr>
            <c:extLst>
              <c:ext xmlns:c16="http://schemas.microsoft.com/office/drawing/2014/chart" uri="{C3380CC4-5D6E-409C-BE32-E72D297353CC}">
                <c16:uniqueId val="{00000001-4292-453A-A288-5021B5E1CE0C}"/>
              </c:ext>
            </c:extLst>
          </c:dPt>
          <c:dPt>
            <c:idx val="2"/>
            <c:invertIfNegative val="0"/>
            <c:bubble3D val="0"/>
            <c:spPr>
              <a:solidFill>
                <a:schemeClr val="accent4"/>
              </a:solidFill>
              <a:ln w="9525" cmpd="sng" algn="ctr">
                <a:solidFill>
                  <a:schemeClr val="tx1"/>
                </a:solidFill>
                <a:prstDash val="solid"/>
              </a:ln>
            </c:spPr>
            <c:extLst>
              <c:ext xmlns:c16="http://schemas.microsoft.com/office/drawing/2014/chart" uri="{C3380CC4-5D6E-409C-BE32-E72D297353CC}">
                <c16:uniqueId val="{00000003-4292-453A-A288-5021B5E1CE0C}"/>
              </c:ext>
            </c:extLst>
          </c:dPt>
          <c:dLbls>
            <c:dLbl>
              <c:idx val="0"/>
              <c:layout>
                <c:manualLayout>
                  <c:x val="0"/>
                  <c:y val="-0.39786381842456608"/>
                </c:manualLayout>
              </c:layout>
              <c:numFmt formatCode="0.0;&quot;-&quot;0.0" sourceLinked="0"/>
              <c:spPr>
                <a:noFill/>
                <a:ln>
                  <a:noFill/>
                </a:ln>
              </c:spPr>
              <c:txPr>
                <a:bodyPr wrap="none"/>
                <a:lstStyle/>
                <a:p>
                  <a:pPr>
                    <a:defRPr sz="1600" b="1" kern="1200">
                      <a:solidFill>
                        <a:srgbClr val="3D4856"/>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292-453A-A288-5021B5E1CE0C}"/>
                </c:ext>
              </c:extLst>
            </c:dLbl>
            <c:dLbl>
              <c:idx val="1"/>
              <c:layout>
                <c:manualLayout>
                  <c:x val="4.7072672793774251E-3"/>
                  <c:y val="-0.21762349799732983"/>
                </c:manualLayout>
              </c:layout>
              <c:numFmt formatCode="0.0;&quot;-&quot;0.0" sourceLinked="0"/>
              <c:spPr>
                <a:noFill/>
                <a:ln>
                  <a:noFill/>
                </a:ln>
              </c:spPr>
              <c:txPr>
                <a:bodyPr wrap="none"/>
                <a:lstStyle/>
                <a:p>
                  <a:pPr>
                    <a:defRPr sz="1600" b="1" kern="1200">
                      <a:solidFill>
                        <a:srgbClr val="3D4856"/>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292-453A-A288-5021B5E1CE0C}"/>
                </c:ext>
              </c:extLst>
            </c:dLbl>
            <c:dLbl>
              <c:idx val="2"/>
              <c:layout>
                <c:manualLayout>
                  <c:x val="0"/>
                  <c:y val="-0.10013351134846461"/>
                </c:manualLayout>
              </c:layout>
              <c:numFmt formatCode="0.0;&quot;-&quot;0.0" sourceLinked="0"/>
              <c:spPr>
                <a:noFill/>
                <a:ln>
                  <a:noFill/>
                </a:ln>
              </c:spPr>
              <c:txPr>
                <a:bodyPr wrap="none"/>
                <a:lstStyle/>
                <a:p>
                  <a:pPr>
                    <a:defRPr sz="1600" b="1" kern="1200">
                      <a:solidFill>
                        <a:srgbClr val="3D4856"/>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292-453A-A288-5021B5E1CE0C}"/>
                </c:ext>
              </c:extLst>
            </c:dLbl>
            <c:spPr>
              <a:noFill/>
              <a:ln>
                <a:noFill/>
              </a:ln>
              <a:effectLst/>
            </c:spPr>
            <c:txPr>
              <a:bodyPr wrap="square" lIns="38100" tIns="19050" rIns="38100" bIns="19050" anchor="ctr">
                <a:spAutoFit/>
              </a:bodyPr>
              <a:lstStyle/>
              <a:p>
                <a:pPr>
                  <a:defRPr sz="1600">
                    <a:latin typeface="Arial" panose="020B060402020202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0.0;"-"0.0</c:formatCode>
                <c:ptCount val="3"/>
                <c:pt idx="0">
                  <c:v>34.9</c:v>
                </c:pt>
                <c:pt idx="1">
                  <c:v>16.2</c:v>
                </c:pt>
                <c:pt idx="2">
                  <c:v>2.5</c:v>
                </c:pt>
              </c:numCache>
            </c:numRef>
          </c:val>
          <c:extLst>
            <c:ext xmlns:c16="http://schemas.microsoft.com/office/drawing/2014/chart" uri="{C3380CC4-5D6E-409C-BE32-E72D297353CC}">
              <c16:uniqueId val="{00000005-4292-453A-A288-5021B5E1CE0C}"/>
            </c:ext>
          </c:extLst>
        </c:ser>
        <c:dLbls>
          <c:showLegendKey val="0"/>
          <c:showVal val="0"/>
          <c:showCatName val="0"/>
          <c:showSerName val="0"/>
          <c:showPercent val="0"/>
          <c:showBubbleSize val="0"/>
        </c:dLbls>
        <c:gapWidth val="150"/>
        <c:overlap val="100"/>
        <c:axId val="1077948064"/>
        <c:axId val="1"/>
      </c:barChart>
      <c:catAx>
        <c:axId val="1077948064"/>
        <c:scaling>
          <c:orientation val="minMax"/>
        </c:scaling>
        <c:delete val="0"/>
        <c:axPos val="b"/>
        <c:majorGridlines>
          <c:spPr>
            <a:ln>
              <a:noFill/>
            </a:ln>
          </c:spPr>
        </c:majorGridlines>
        <c:majorTickMark val="none"/>
        <c:minorTickMark val="none"/>
        <c:tickLblPos val="none"/>
        <c:spPr>
          <a:ln w="9525" cmpd="sng" algn="ctr">
            <a:solidFill>
              <a:srgbClr val="3D4856"/>
            </a:solidFill>
            <a:prstDash val="solid"/>
          </a:ln>
        </c:spPr>
        <c:crossAx val="1"/>
        <c:crosses val="min"/>
        <c:auto val="0"/>
        <c:lblAlgn val="ctr"/>
        <c:lblOffset val="100"/>
        <c:noMultiLvlLbl val="0"/>
      </c:catAx>
      <c:valAx>
        <c:axId val="1"/>
        <c:scaling>
          <c:orientation val="minMax"/>
          <c:max val="35.1"/>
          <c:min val="0"/>
        </c:scaling>
        <c:delete val="1"/>
        <c:axPos val="l"/>
        <c:numFmt formatCode="0.0;&quot;-&quot;0.0" sourceLinked="1"/>
        <c:majorTickMark val="out"/>
        <c:minorTickMark val="none"/>
        <c:tickLblPos val="nextTo"/>
        <c:crossAx val="1077948064"/>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E80E1A-9BDD-EA72-8A71-4616A095746C}"/>
              </a:ext>
            </a:extLst>
          </p:cNvPr>
          <p:cNvSpPr>
            <a:spLocks noGrp="1"/>
          </p:cNvSpPr>
          <p:nvPr>
            <p:ph type="hdr" sz="quarter"/>
          </p:nvPr>
        </p:nvSpPr>
        <p:spPr>
          <a:xfrm>
            <a:off x="0" y="0"/>
            <a:ext cx="3013075" cy="463550"/>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5B1E7A5F-C073-4E04-8817-E3B2D7855DF4}"/>
              </a:ext>
            </a:extLst>
          </p:cNvPr>
          <p:cNvSpPr>
            <a:spLocks noGrp="1"/>
          </p:cNvSpPr>
          <p:nvPr>
            <p:ph type="dt" sz="quarter" idx="1"/>
          </p:nvPr>
        </p:nvSpPr>
        <p:spPr>
          <a:xfrm>
            <a:off x="3940175" y="0"/>
            <a:ext cx="3013075" cy="463550"/>
          </a:xfrm>
          <a:prstGeom prst="rect">
            <a:avLst/>
          </a:prstGeom>
        </p:spPr>
        <p:txBody>
          <a:bodyPr vert="horz" lIns="91440" tIns="45720" rIns="91440" bIns="45720" rtlCol="0"/>
          <a:lstStyle>
            <a:lvl1pPr algn="r">
              <a:defRPr sz="1200"/>
            </a:lvl1pPr>
          </a:lstStyle>
          <a:p>
            <a:endParaRPr lang="en-CA"/>
          </a:p>
        </p:txBody>
      </p:sp>
      <p:sp>
        <p:nvSpPr>
          <p:cNvPr id="4" name="Footer Placeholder 3">
            <a:extLst>
              <a:ext uri="{FF2B5EF4-FFF2-40B4-BE49-F238E27FC236}">
                <a16:creationId xmlns:a16="http://schemas.microsoft.com/office/drawing/2014/main" id="{2723182E-AF15-91D5-3661-9A5ACE44A2BF}"/>
              </a:ext>
            </a:extLst>
          </p:cNvPr>
          <p:cNvSpPr>
            <a:spLocks noGrp="1"/>
          </p:cNvSpPr>
          <p:nvPr>
            <p:ph type="ftr" sz="quarter" idx="2"/>
          </p:nvPr>
        </p:nvSpPr>
        <p:spPr>
          <a:xfrm>
            <a:off x="0" y="8777288"/>
            <a:ext cx="3013075" cy="46355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AF87C44-C571-31F6-E618-8335A3BA69AA}"/>
              </a:ext>
            </a:extLst>
          </p:cNvPr>
          <p:cNvSpPr>
            <a:spLocks noGrp="1"/>
          </p:cNvSpPr>
          <p:nvPr>
            <p:ph type="sldNum" sz="quarter" idx="3"/>
          </p:nvPr>
        </p:nvSpPr>
        <p:spPr>
          <a:xfrm>
            <a:off x="3940175" y="8777288"/>
            <a:ext cx="3013075" cy="463550"/>
          </a:xfrm>
          <a:prstGeom prst="rect">
            <a:avLst/>
          </a:prstGeom>
        </p:spPr>
        <p:txBody>
          <a:bodyPr vert="horz" lIns="91440" tIns="45720" rIns="91440" bIns="45720" rtlCol="0" anchor="b"/>
          <a:lstStyle>
            <a:lvl1pPr algn="r">
              <a:defRPr sz="1200"/>
            </a:lvl1pPr>
          </a:lstStyle>
          <a:p>
            <a:fld id="{A731F084-CCE6-47CC-93CF-8DC547CBF672}" type="slidenum">
              <a:rPr lang="en-CA" smtClean="0"/>
              <a:t>‹#›</a:t>
            </a:fld>
            <a:endParaRPr lang="en-CA"/>
          </a:p>
        </p:txBody>
      </p:sp>
    </p:spTree>
    <p:extLst>
      <p:ext uri="{BB962C8B-B14F-4D97-AF65-F5344CB8AC3E}">
        <p14:creationId xmlns:p14="http://schemas.microsoft.com/office/powerpoint/2010/main" val="3576406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5953C08F-D863-2440-B72F-6BEEA99D3E49}" type="datetimeFigureOut">
              <a:rPr lang="en-US" smtClean="0"/>
              <a:t>7/3/25</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60D99AB4-D551-B547-8043-8BC1EF0B50A8}" type="slidenum">
              <a:rPr lang="en-US" smtClean="0"/>
              <a:t>‹#›</a:t>
            </a:fld>
            <a:endParaRPr lang="en-US"/>
          </a:p>
        </p:txBody>
      </p:sp>
    </p:spTree>
    <p:extLst>
      <p:ext uri="{BB962C8B-B14F-4D97-AF65-F5344CB8AC3E}">
        <p14:creationId xmlns:p14="http://schemas.microsoft.com/office/powerpoint/2010/main" val="18169717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0D99AB4-D551-B547-8043-8BC1EF0B50A8}" type="slidenum">
              <a:rPr lang="en-US" smtClean="0"/>
              <a:t>13</a:t>
            </a:fld>
            <a:endParaRPr lang="en-US"/>
          </a:p>
        </p:txBody>
      </p:sp>
    </p:spTree>
    <p:extLst>
      <p:ext uri="{BB962C8B-B14F-4D97-AF65-F5344CB8AC3E}">
        <p14:creationId xmlns:p14="http://schemas.microsoft.com/office/powerpoint/2010/main" val="2360486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0D99AB4-D551-B547-8043-8BC1EF0B50A8}" type="slidenum">
              <a:rPr lang="en-US" smtClean="0"/>
              <a:t>18</a:t>
            </a:fld>
            <a:endParaRPr lang="en-US"/>
          </a:p>
        </p:txBody>
      </p:sp>
    </p:spTree>
    <p:extLst>
      <p:ext uri="{BB962C8B-B14F-4D97-AF65-F5344CB8AC3E}">
        <p14:creationId xmlns:p14="http://schemas.microsoft.com/office/powerpoint/2010/main" val="2226999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Picture 4" descr="A close-up of a machine&#10;&#10;AI-generated content may be incorrect.">
            <a:extLst>
              <a:ext uri="{FF2B5EF4-FFF2-40B4-BE49-F238E27FC236}">
                <a16:creationId xmlns:a16="http://schemas.microsoft.com/office/drawing/2014/main" id="{568B2708-75A8-8BAC-4E22-43DAB564EA35}"/>
              </a:ext>
            </a:extLst>
          </p:cNvPr>
          <p:cNvPicPr>
            <a:picLocks noChangeAspect="1"/>
          </p:cNvPicPr>
          <p:nvPr userDrawn="1"/>
        </p:nvPicPr>
        <p:blipFill>
          <a:blip r:embed="rId2"/>
          <a:stretch>
            <a:fillRect/>
          </a:stretch>
        </p:blipFill>
        <p:spPr>
          <a:xfrm>
            <a:off x="-1" y="0"/>
            <a:ext cx="12191995" cy="6857997"/>
          </a:xfrm>
          <a:prstGeom prst="rect">
            <a:avLst/>
          </a:prstGeom>
        </p:spPr>
      </p:pic>
      <p:sp>
        <p:nvSpPr>
          <p:cNvPr id="4" name="Title 1">
            <a:extLst>
              <a:ext uri="{FF2B5EF4-FFF2-40B4-BE49-F238E27FC236}">
                <a16:creationId xmlns:a16="http://schemas.microsoft.com/office/drawing/2014/main" id="{DD4D5A5C-4928-486C-3C3A-07D95B81B3B2}"/>
              </a:ext>
            </a:extLst>
          </p:cNvPr>
          <p:cNvSpPr>
            <a:spLocks noGrp="1"/>
          </p:cNvSpPr>
          <p:nvPr>
            <p:ph type="ctrTitle"/>
          </p:nvPr>
        </p:nvSpPr>
        <p:spPr>
          <a:xfrm>
            <a:off x="6822040" y="3955550"/>
            <a:ext cx="4908426" cy="1643865"/>
          </a:xfrm>
        </p:spPr>
        <p:txBody>
          <a:bodyPr anchor="b">
            <a:normAutofit/>
          </a:bodyPr>
          <a:lstStyle>
            <a:lvl1pPr algn="l">
              <a:defRPr sz="3000"/>
            </a:lvl1pPr>
          </a:lstStyle>
          <a:p>
            <a:r>
              <a:rPr lang="en-US"/>
              <a:t>Click to edit Master title style</a:t>
            </a:r>
          </a:p>
        </p:txBody>
      </p:sp>
      <p:sp>
        <p:nvSpPr>
          <p:cNvPr id="6" name="Subtitle 2">
            <a:extLst>
              <a:ext uri="{FF2B5EF4-FFF2-40B4-BE49-F238E27FC236}">
                <a16:creationId xmlns:a16="http://schemas.microsoft.com/office/drawing/2014/main" id="{B818C269-4FAE-B19C-0804-3B7944DF9FA7}"/>
              </a:ext>
            </a:extLst>
          </p:cNvPr>
          <p:cNvSpPr>
            <a:spLocks noGrp="1"/>
          </p:cNvSpPr>
          <p:nvPr>
            <p:ph type="subTitle" idx="1"/>
          </p:nvPr>
        </p:nvSpPr>
        <p:spPr>
          <a:xfrm>
            <a:off x="6801492" y="6369977"/>
            <a:ext cx="4908426" cy="488019"/>
          </a:xfrm>
        </p:spPr>
        <p:txBody>
          <a:bodyPr>
            <a:normAutofit/>
          </a:bodyPr>
          <a:lstStyle>
            <a:lvl1pPr marL="0" indent="0" algn="l">
              <a:buNone/>
              <a:defRPr sz="1900" b="1" i="0">
                <a:solidFill>
                  <a:srgbClr val="EAEFF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46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FB8840-6ED2-F56C-1158-F2B5882DCC06}"/>
              </a:ext>
            </a:extLst>
          </p:cNvPr>
          <p:cNvSpPr/>
          <p:nvPr userDrawn="1"/>
        </p:nvSpPr>
        <p:spPr>
          <a:xfrm>
            <a:off x="10954139" y="6505178"/>
            <a:ext cx="399662" cy="352821"/>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2" name="Title 1">
            <a:extLst>
              <a:ext uri="{FF2B5EF4-FFF2-40B4-BE49-F238E27FC236}">
                <a16:creationId xmlns:a16="http://schemas.microsoft.com/office/drawing/2014/main" id="{AE98608B-DDE6-464D-B6C5-26575CEC5BFE}"/>
              </a:ext>
            </a:extLst>
          </p:cNvPr>
          <p:cNvSpPr>
            <a:spLocks noGrp="1"/>
          </p:cNvSpPr>
          <p:nvPr>
            <p:ph type="title"/>
          </p:nvPr>
        </p:nvSpPr>
        <p:spPr>
          <a:xfrm>
            <a:off x="838200" y="365125"/>
            <a:ext cx="10515600" cy="1062459"/>
          </a:xfrm>
        </p:spPr>
        <p:txBody>
          <a:bodyPr anchor="b">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69FD0A50-6ECC-405B-0810-5B011E7921BC}"/>
              </a:ext>
            </a:extLst>
          </p:cNvPr>
          <p:cNvSpPr>
            <a:spLocks noGrp="1"/>
          </p:cNvSpPr>
          <p:nvPr>
            <p:ph idx="1"/>
          </p:nvPr>
        </p:nvSpPr>
        <p:spPr/>
        <p:txBody>
          <a:bodyPr/>
          <a:lstStyle>
            <a:lvl1pPr>
              <a:defRPr sz="2000">
                <a:solidFill>
                  <a:srgbClr val="3D4856"/>
                </a:solidFill>
                <a:latin typeface="Arial" panose="020B0604020202020204" pitchFamily="34" charset="0"/>
                <a:cs typeface="Arial" panose="020B0604020202020204" pitchFamily="34" charset="0"/>
              </a:defRPr>
            </a:lvl1pPr>
            <a:lvl2pPr>
              <a:defRPr sz="1800">
                <a:solidFill>
                  <a:srgbClr val="3D4856"/>
                </a:solidFill>
                <a:latin typeface="Arial" panose="020B0604020202020204" pitchFamily="34" charset="0"/>
                <a:cs typeface="Arial" panose="020B0604020202020204" pitchFamily="34" charset="0"/>
              </a:defRPr>
            </a:lvl2pPr>
            <a:lvl3pPr>
              <a:defRPr sz="1600">
                <a:solidFill>
                  <a:srgbClr val="3D4856"/>
                </a:solidFill>
                <a:latin typeface="Arial" panose="020B0604020202020204" pitchFamily="34" charset="0"/>
                <a:cs typeface="Arial" panose="020B0604020202020204" pitchFamily="34" charset="0"/>
              </a:defRPr>
            </a:lvl3pPr>
            <a:lvl4pPr>
              <a:defRPr>
                <a:solidFill>
                  <a:srgbClr val="3D4856"/>
                </a:solidFill>
              </a:defRPr>
            </a:lvl4pPr>
            <a:lvl5pPr>
              <a:defRPr>
                <a:solidFill>
                  <a:srgbClr val="3D4856"/>
                </a:solidFill>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E3A3247B-9CAF-7FF9-33C2-8FCFEDA67CB2}"/>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a:p>
        </p:txBody>
      </p:sp>
      <p:pic>
        <p:nvPicPr>
          <p:cNvPr id="4" name="Picture 3" descr="A blue and black logo&#10;&#10;Description automatically generated">
            <a:extLst>
              <a:ext uri="{FF2B5EF4-FFF2-40B4-BE49-F238E27FC236}">
                <a16:creationId xmlns:a16="http://schemas.microsoft.com/office/drawing/2014/main" id="{A44CC3A1-9AEE-8CA9-87FB-0F35DDDA03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cxnSp>
        <p:nvCxnSpPr>
          <p:cNvPr id="5" name="Straight Connector 4">
            <a:extLst>
              <a:ext uri="{FF2B5EF4-FFF2-40B4-BE49-F238E27FC236}">
                <a16:creationId xmlns:a16="http://schemas.microsoft.com/office/drawing/2014/main" id="{BF512A7B-1E23-915A-E554-B24261CFDE65}"/>
              </a:ext>
            </a:extLst>
          </p:cNvPr>
          <p:cNvCxnSpPr/>
          <p:nvPr userDrawn="1"/>
        </p:nvCxnSpPr>
        <p:spPr>
          <a:xfrm flipH="1">
            <a:off x="838200" y="6409347"/>
            <a:ext cx="10515600" cy="0"/>
          </a:xfrm>
          <a:prstGeom prst="line">
            <a:avLst/>
          </a:prstGeom>
          <a:ln w="19050">
            <a:solidFill>
              <a:srgbClr val="FFC5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45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map of the world&#10;&#10;AI-generated content may be incorrect.">
            <a:extLst>
              <a:ext uri="{FF2B5EF4-FFF2-40B4-BE49-F238E27FC236}">
                <a16:creationId xmlns:a16="http://schemas.microsoft.com/office/drawing/2014/main" id="{910848CE-D77B-B4B8-7211-AAC4F3B792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FD3F08-099C-FE11-4E96-DA558D5EEBF5}"/>
              </a:ext>
            </a:extLst>
          </p:cNvPr>
          <p:cNvSpPr>
            <a:spLocks noGrp="1"/>
          </p:cNvSpPr>
          <p:nvPr>
            <p:ph type="title"/>
          </p:nvPr>
        </p:nvSpPr>
        <p:spPr>
          <a:xfrm>
            <a:off x="838200" y="272143"/>
            <a:ext cx="10515600" cy="1418545"/>
          </a:xfrm>
        </p:spPr>
        <p:txBody>
          <a:bodyPr anchor="t">
            <a:normAutofit/>
          </a:bodyPr>
          <a:lstStyle>
            <a:lvl1pPr>
              <a:defRPr sz="2500"/>
            </a:lvl1pPr>
          </a:lstStyle>
          <a:p>
            <a:r>
              <a:rPr lang="en-US"/>
              <a:t>Click to edit Master title style</a:t>
            </a:r>
          </a:p>
        </p:txBody>
      </p:sp>
      <p:sp>
        <p:nvSpPr>
          <p:cNvPr id="6" name="Rectangle 5">
            <a:extLst>
              <a:ext uri="{FF2B5EF4-FFF2-40B4-BE49-F238E27FC236}">
                <a16:creationId xmlns:a16="http://schemas.microsoft.com/office/drawing/2014/main" id="{F3867218-A146-52B4-795E-02C7A298AF88}"/>
              </a:ext>
            </a:extLst>
          </p:cNvPr>
          <p:cNvSpPr/>
          <p:nvPr userDrawn="1"/>
        </p:nvSpPr>
        <p:spPr>
          <a:xfrm>
            <a:off x="10954139" y="6505178"/>
            <a:ext cx="399662" cy="352821"/>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7" name="Slide Number Placeholder 5">
            <a:extLst>
              <a:ext uri="{FF2B5EF4-FFF2-40B4-BE49-F238E27FC236}">
                <a16:creationId xmlns:a16="http://schemas.microsoft.com/office/drawing/2014/main" id="{877E20CB-0B5F-7A6C-5FD4-6BDE37F2AC42}"/>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a:p>
        </p:txBody>
      </p:sp>
      <p:pic>
        <p:nvPicPr>
          <p:cNvPr id="8" name="Picture 7" descr="A blue and black logo&#10;&#10;Description automatically generated">
            <a:extLst>
              <a:ext uri="{FF2B5EF4-FFF2-40B4-BE49-F238E27FC236}">
                <a16:creationId xmlns:a16="http://schemas.microsoft.com/office/drawing/2014/main" id="{EC7329F4-EA20-E9E7-72B6-C353753F33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spTree>
    <p:extLst>
      <p:ext uri="{BB962C8B-B14F-4D97-AF65-F5344CB8AC3E}">
        <p14:creationId xmlns:p14="http://schemas.microsoft.com/office/powerpoint/2010/main" val="2419222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7FBFF4-F56A-1050-C60E-FC6AD5A39815}"/>
              </a:ext>
            </a:extLst>
          </p:cNvPr>
          <p:cNvSpPr>
            <a:spLocks noGrp="1"/>
          </p:cNvSpPr>
          <p:nvPr>
            <p:ph type="body" idx="1"/>
          </p:nvPr>
        </p:nvSpPr>
        <p:spPr>
          <a:xfrm>
            <a:off x="839788" y="1681163"/>
            <a:ext cx="5157787" cy="823912"/>
          </a:xfrm>
        </p:spPr>
        <p:txBody>
          <a:bodyPr anchor="b">
            <a:normAutofit/>
          </a:bodyPr>
          <a:lstStyle>
            <a:lvl1pPr marL="0" indent="0">
              <a:buNone/>
              <a:defRPr sz="2300" b="1">
                <a:solidFill>
                  <a:srgbClr val="0068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838649-4563-8B47-8E3A-3F3E05B49CF9}"/>
              </a:ext>
            </a:extLst>
          </p:cNvPr>
          <p:cNvSpPr>
            <a:spLocks noGrp="1"/>
          </p:cNvSpPr>
          <p:nvPr>
            <p:ph sz="half" idx="2"/>
          </p:nvPr>
        </p:nvSpPr>
        <p:spPr>
          <a:xfrm>
            <a:off x="839788" y="2612571"/>
            <a:ext cx="5157787" cy="3577092"/>
          </a:xfrm>
        </p:spPr>
        <p:txBody>
          <a:bodyPr/>
          <a:lstStyle>
            <a:lvl1pPr>
              <a:defRPr sz="2000">
                <a:solidFill>
                  <a:srgbClr val="3D4856"/>
                </a:solidFill>
                <a:latin typeface="Arial" panose="020B0604020202020204" pitchFamily="34" charset="0"/>
                <a:cs typeface="Arial" panose="020B0604020202020204" pitchFamily="34" charset="0"/>
              </a:defRPr>
            </a:lvl1pPr>
            <a:lvl2pPr>
              <a:defRPr sz="1600">
                <a:solidFill>
                  <a:srgbClr val="3D4856"/>
                </a:solidFill>
                <a:latin typeface="Arial" panose="020B0604020202020204" pitchFamily="34" charset="0"/>
                <a:cs typeface="Arial" panose="020B0604020202020204" pitchFamily="34" charset="0"/>
              </a:defRPr>
            </a:lvl2pPr>
            <a:lvl3pPr>
              <a:defRPr sz="1600">
                <a:solidFill>
                  <a:srgbClr val="3D4856"/>
                </a:solidFill>
              </a:defRPr>
            </a:lvl3pPr>
            <a:lvl4pPr>
              <a:defRPr>
                <a:solidFill>
                  <a:srgbClr val="3D4856"/>
                </a:solidFill>
              </a:defRPr>
            </a:lvl4pPr>
            <a:lvl5pPr>
              <a:defRPr>
                <a:solidFill>
                  <a:srgbClr val="3D4856"/>
                </a:solidFill>
              </a:defRPr>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796E162C-1453-F5AA-A350-7488B435113D}"/>
              </a:ext>
            </a:extLst>
          </p:cNvPr>
          <p:cNvSpPr>
            <a:spLocks noGrp="1"/>
          </p:cNvSpPr>
          <p:nvPr>
            <p:ph type="body" sz="quarter" idx="3"/>
          </p:nvPr>
        </p:nvSpPr>
        <p:spPr>
          <a:xfrm>
            <a:off x="6172200" y="1681163"/>
            <a:ext cx="5183188" cy="823912"/>
          </a:xfrm>
        </p:spPr>
        <p:txBody>
          <a:bodyPr anchor="b">
            <a:normAutofit/>
          </a:bodyPr>
          <a:lstStyle>
            <a:lvl1pPr marL="0" indent="0">
              <a:buNone/>
              <a:defRPr sz="2300" b="1">
                <a:solidFill>
                  <a:srgbClr val="0068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A03D79-00A7-5899-E0F2-DCCC72260B08}"/>
              </a:ext>
            </a:extLst>
          </p:cNvPr>
          <p:cNvSpPr>
            <a:spLocks noGrp="1"/>
          </p:cNvSpPr>
          <p:nvPr>
            <p:ph sz="quarter" idx="4"/>
          </p:nvPr>
        </p:nvSpPr>
        <p:spPr>
          <a:xfrm>
            <a:off x="6172200" y="2612571"/>
            <a:ext cx="5183188" cy="3577092"/>
          </a:xfrm>
        </p:spPr>
        <p:txBody>
          <a:bodyPr/>
          <a:lstStyle>
            <a:lvl1pPr>
              <a:defRPr sz="2000">
                <a:solidFill>
                  <a:srgbClr val="3D4856"/>
                </a:solidFill>
                <a:latin typeface="Arial" panose="020B0604020202020204" pitchFamily="34" charset="0"/>
                <a:cs typeface="Arial" panose="020B0604020202020204" pitchFamily="34" charset="0"/>
              </a:defRPr>
            </a:lvl1pPr>
            <a:lvl2pPr>
              <a:defRPr sz="1600">
                <a:solidFill>
                  <a:srgbClr val="3D4856"/>
                </a:solidFill>
                <a:latin typeface="Arial" panose="020B0604020202020204" pitchFamily="34" charset="0"/>
                <a:cs typeface="Arial" panose="020B0604020202020204" pitchFamily="34" charset="0"/>
              </a:defRPr>
            </a:lvl2pPr>
            <a:lvl3pPr>
              <a:defRPr>
                <a:solidFill>
                  <a:srgbClr val="3D4856"/>
                </a:solidFill>
              </a:defRPr>
            </a:lvl3pPr>
            <a:lvl4pPr>
              <a:defRPr>
                <a:solidFill>
                  <a:srgbClr val="3D4856"/>
                </a:solidFill>
              </a:defRPr>
            </a:lvl4pPr>
            <a:lvl5pPr>
              <a:defRPr>
                <a:solidFill>
                  <a:srgbClr val="3D4856"/>
                </a:solidFill>
              </a:defRPr>
            </a:lvl5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36DC106E-4D24-D29F-093A-A5F82CD5908C}"/>
              </a:ext>
            </a:extLst>
          </p:cNvPr>
          <p:cNvSpPr>
            <a:spLocks noGrp="1"/>
          </p:cNvSpPr>
          <p:nvPr>
            <p:ph type="title"/>
          </p:nvPr>
        </p:nvSpPr>
        <p:spPr>
          <a:xfrm>
            <a:off x="838200" y="365125"/>
            <a:ext cx="10515600" cy="1062459"/>
          </a:xfrm>
        </p:spPr>
        <p:txBody>
          <a:bodyPr anchor="b">
            <a:normAutofit/>
          </a:bodyPr>
          <a:lstStyle>
            <a:lvl1pPr>
              <a:defRPr sz="3000"/>
            </a:lvl1pPr>
          </a:lstStyle>
          <a:p>
            <a:r>
              <a:rPr lang="en-US"/>
              <a:t>Click to edit Master title style</a:t>
            </a:r>
          </a:p>
        </p:txBody>
      </p:sp>
      <p:sp>
        <p:nvSpPr>
          <p:cNvPr id="13" name="Rectangle 12">
            <a:extLst>
              <a:ext uri="{FF2B5EF4-FFF2-40B4-BE49-F238E27FC236}">
                <a16:creationId xmlns:a16="http://schemas.microsoft.com/office/drawing/2014/main" id="{95601E40-5B68-291D-AF6D-A5068B7FEC0D}"/>
              </a:ext>
            </a:extLst>
          </p:cNvPr>
          <p:cNvSpPr/>
          <p:nvPr userDrawn="1"/>
        </p:nvSpPr>
        <p:spPr>
          <a:xfrm>
            <a:off x="10954139" y="6505178"/>
            <a:ext cx="399662" cy="352821"/>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14" name="Slide Number Placeholder 5">
            <a:extLst>
              <a:ext uri="{FF2B5EF4-FFF2-40B4-BE49-F238E27FC236}">
                <a16:creationId xmlns:a16="http://schemas.microsoft.com/office/drawing/2014/main" id="{4307D520-79A7-C43F-BA9E-AC3BBEB35B2D}"/>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a:p>
        </p:txBody>
      </p:sp>
      <p:pic>
        <p:nvPicPr>
          <p:cNvPr id="2" name="Picture 1" descr="A blue and black logo&#10;&#10;Description automatically generated">
            <a:extLst>
              <a:ext uri="{FF2B5EF4-FFF2-40B4-BE49-F238E27FC236}">
                <a16:creationId xmlns:a16="http://schemas.microsoft.com/office/drawing/2014/main" id="{71F563D6-69AC-A3B8-6AFD-1ED19C4D89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cxnSp>
        <p:nvCxnSpPr>
          <p:cNvPr id="8" name="Straight Connector 7">
            <a:extLst>
              <a:ext uri="{FF2B5EF4-FFF2-40B4-BE49-F238E27FC236}">
                <a16:creationId xmlns:a16="http://schemas.microsoft.com/office/drawing/2014/main" id="{04277A0C-DD58-51B5-515C-F80CAE4603F7}"/>
              </a:ext>
            </a:extLst>
          </p:cNvPr>
          <p:cNvCxnSpPr/>
          <p:nvPr userDrawn="1"/>
        </p:nvCxnSpPr>
        <p:spPr>
          <a:xfrm flipH="1">
            <a:off x="838200" y="6409347"/>
            <a:ext cx="10515600" cy="0"/>
          </a:xfrm>
          <a:prstGeom prst="line">
            <a:avLst/>
          </a:prstGeom>
          <a:ln w="19050">
            <a:solidFill>
              <a:srgbClr val="FFC5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317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6FC6-4007-96BF-03FB-1D24C3F11440}"/>
              </a:ext>
            </a:extLst>
          </p:cNvPr>
          <p:cNvSpPr>
            <a:spLocks noGrp="1"/>
          </p:cNvSpPr>
          <p:nvPr>
            <p:ph type="title"/>
          </p:nvPr>
        </p:nvSpPr>
        <p:spPr>
          <a:xfrm>
            <a:off x="5191761" y="457200"/>
            <a:ext cx="6160454" cy="970384"/>
          </a:xfrm>
        </p:spPr>
        <p:txBody>
          <a:bodyPr anchor="b">
            <a:normAutofit/>
          </a:bodyPr>
          <a:lstStyle>
            <a:lvl1pPr>
              <a:defRPr sz="3000"/>
            </a:lvl1pPr>
          </a:lstStyle>
          <a:p>
            <a:r>
              <a:rPr lang="en-US"/>
              <a:t>Click to edit Master title style</a:t>
            </a:r>
          </a:p>
        </p:txBody>
      </p:sp>
      <p:sp>
        <p:nvSpPr>
          <p:cNvPr id="3" name="Picture Placeholder 2">
            <a:extLst>
              <a:ext uri="{FF2B5EF4-FFF2-40B4-BE49-F238E27FC236}">
                <a16:creationId xmlns:a16="http://schemas.microsoft.com/office/drawing/2014/main" id="{B6ACF110-F4E7-6983-25C1-6AC7EB4036FC}"/>
              </a:ext>
            </a:extLst>
          </p:cNvPr>
          <p:cNvSpPr>
            <a:spLocks noGrp="1"/>
          </p:cNvSpPr>
          <p:nvPr>
            <p:ph type="pic" idx="1"/>
          </p:nvPr>
        </p:nvSpPr>
        <p:spPr>
          <a:xfrm>
            <a:off x="838200" y="457200"/>
            <a:ext cx="3932237" cy="5682341"/>
          </a:xfrm>
          <a:solidFill>
            <a:schemeClr val="bg1">
              <a:lumMod val="95000"/>
            </a:schemeClr>
          </a:solidFill>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5CC216-6927-7176-99B0-C13EB41F1A71}"/>
              </a:ext>
            </a:extLst>
          </p:cNvPr>
          <p:cNvSpPr>
            <a:spLocks noGrp="1"/>
          </p:cNvSpPr>
          <p:nvPr>
            <p:ph type="body" sz="half" idx="2"/>
          </p:nvPr>
        </p:nvSpPr>
        <p:spPr>
          <a:xfrm>
            <a:off x="5191761" y="1791479"/>
            <a:ext cx="6160454" cy="4348064"/>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EAC6AB1-3C21-901B-0E51-5D8ED2D1BD95}"/>
              </a:ext>
            </a:extLst>
          </p:cNvPr>
          <p:cNvSpPr/>
          <p:nvPr userDrawn="1"/>
        </p:nvSpPr>
        <p:spPr>
          <a:xfrm>
            <a:off x="10954139" y="6505178"/>
            <a:ext cx="399662" cy="352821"/>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11" name="Slide Number Placeholder 5">
            <a:extLst>
              <a:ext uri="{FF2B5EF4-FFF2-40B4-BE49-F238E27FC236}">
                <a16:creationId xmlns:a16="http://schemas.microsoft.com/office/drawing/2014/main" id="{334D80AA-9C5E-BD45-6033-F26A14DB2B4C}"/>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a:p>
        </p:txBody>
      </p:sp>
      <p:pic>
        <p:nvPicPr>
          <p:cNvPr id="5" name="Picture 4" descr="A blue and black logo&#10;&#10;Description automatically generated">
            <a:extLst>
              <a:ext uri="{FF2B5EF4-FFF2-40B4-BE49-F238E27FC236}">
                <a16:creationId xmlns:a16="http://schemas.microsoft.com/office/drawing/2014/main" id="{3DDF6384-124B-8511-97F0-6776668DFE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cxnSp>
        <p:nvCxnSpPr>
          <p:cNvPr id="6" name="Straight Connector 5">
            <a:extLst>
              <a:ext uri="{FF2B5EF4-FFF2-40B4-BE49-F238E27FC236}">
                <a16:creationId xmlns:a16="http://schemas.microsoft.com/office/drawing/2014/main" id="{9A0FA170-9CCA-FD65-8448-5E6549AA631A}"/>
              </a:ext>
            </a:extLst>
          </p:cNvPr>
          <p:cNvCxnSpPr/>
          <p:nvPr userDrawn="1"/>
        </p:nvCxnSpPr>
        <p:spPr>
          <a:xfrm flipH="1">
            <a:off x="838200" y="6409347"/>
            <a:ext cx="10515600" cy="0"/>
          </a:xfrm>
          <a:prstGeom prst="line">
            <a:avLst/>
          </a:prstGeom>
          <a:ln w="19050">
            <a:solidFill>
              <a:srgbClr val="FFC5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81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D68E8-38DD-FA7C-5D61-2CDDA7F479F2}"/>
              </a:ext>
            </a:extLst>
          </p:cNvPr>
          <p:cNvSpPr>
            <a:spLocks noGrp="1"/>
          </p:cNvSpPr>
          <p:nvPr>
            <p:ph type="title"/>
          </p:nvPr>
        </p:nvSpPr>
        <p:spPr>
          <a:xfrm>
            <a:off x="4704080" y="1842131"/>
            <a:ext cx="7005838" cy="1470023"/>
          </a:xfrm>
        </p:spPr>
        <p:txBody>
          <a:bodyPr anchor="b">
            <a:noAutofit/>
          </a:bodyPr>
          <a:lstStyle>
            <a:lvl1pPr>
              <a:defRPr sz="4500"/>
            </a:lvl1pPr>
          </a:lstStyle>
          <a:p>
            <a:r>
              <a:rPr lang="en-US"/>
              <a:t>Click to edit Master title style</a:t>
            </a:r>
          </a:p>
        </p:txBody>
      </p:sp>
      <p:sp>
        <p:nvSpPr>
          <p:cNvPr id="3" name="Picture Placeholder 2">
            <a:extLst>
              <a:ext uri="{FF2B5EF4-FFF2-40B4-BE49-F238E27FC236}">
                <a16:creationId xmlns:a16="http://schemas.microsoft.com/office/drawing/2014/main" id="{285725C9-BAE5-80A7-BD56-B7AC08628D41}"/>
              </a:ext>
            </a:extLst>
          </p:cNvPr>
          <p:cNvSpPr>
            <a:spLocks noGrp="1"/>
          </p:cNvSpPr>
          <p:nvPr>
            <p:ph type="pic" idx="1"/>
          </p:nvPr>
        </p:nvSpPr>
        <p:spPr>
          <a:xfrm>
            <a:off x="838201" y="1275080"/>
            <a:ext cx="3642360" cy="4307840"/>
          </a:xfrm>
          <a:solidFill>
            <a:schemeClr val="bg1">
              <a:lumMod val="95000"/>
            </a:schemeClr>
          </a:solidFill>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Rectangle 3">
            <a:extLst>
              <a:ext uri="{FF2B5EF4-FFF2-40B4-BE49-F238E27FC236}">
                <a16:creationId xmlns:a16="http://schemas.microsoft.com/office/drawing/2014/main" id="{2D277A5F-30FA-563A-6628-C1E95769230C}"/>
              </a:ext>
            </a:extLst>
          </p:cNvPr>
          <p:cNvSpPr/>
          <p:nvPr userDrawn="1"/>
        </p:nvSpPr>
        <p:spPr>
          <a:xfrm>
            <a:off x="10954139" y="6505178"/>
            <a:ext cx="399662" cy="3528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5" name="Slide Number Placeholder 5">
            <a:extLst>
              <a:ext uri="{FF2B5EF4-FFF2-40B4-BE49-F238E27FC236}">
                <a16:creationId xmlns:a16="http://schemas.microsoft.com/office/drawing/2014/main" id="{AABB08DB-5DA8-4300-DFE6-26BA23EE2C21}"/>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a:p>
        </p:txBody>
      </p:sp>
      <p:pic>
        <p:nvPicPr>
          <p:cNvPr id="6" name="Picture 5" descr="A blue and black logo&#10;&#10;Description automatically generated">
            <a:extLst>
              <a:ext uri="{FF2B5EF4-FFF2-40B4-BE49-F238E27FC236}">
                <a16:creationId xmlns:a16="http://schemas.microsoft.com/office/drawing/2014/main" id="{A3682773-2A62-59AA-D2AF-029C02EFFF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sp>
        <p:nvSpPr>
          <p:cNvPr id="7" name="Subtitle 2">
            <a:extLst>
              <a:ext uri="{FF2B5EF4-FFF2-40B4-BE49-F238E27FC236}">
                <a16:creationId xmlns:a16="http://schemas.microsoft.com/office/drawing/2014/main" id="{B4C3D1DC-BE05-69A5-D086-0F04C17BC008}"/>
              </a:ext>
            </a:extLst>
          </p:cNvPr>
          <p:cNvSpPr>
            <a:spLocks noGrp="1"/>
          </p:cNvSpPr>
          <p:nvPr>
            <p:ph type="subTitle" idx="13"/>
          </p:nvPr>
        </p:nvSpPr>
        <p:spPr>
          <a:xfrm>
            <a:off x="4709118" y="3606800"/>
            <a:ext cx="7000800" cy="1326439"/>
          </a:xfrm>
        </p:spPr>
        <p:txBody>
          <a:bodyPr>
            <a:normAutofit/>
          </a:bodyPr>
          <a:lstStyle>
            <a:lvl1pPr marL="0" indent="0" algn="l">
              <a:buNone/>
              <a:defRPr sz="2300" b="1" i="0">
                <a:solidFill>
                  <a:srgbClr val="0068A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98DCBA6C-0301-99F9-5D51-B4BF1D10D243}"/>
              </a:ext>
            </a:extLst>
          </p:cNvPr>
          <p:cNvCxnSpPr>
            <a:cxnSpLocks/>
          </p:cNvCxnSpPr>
          <p:nvPr userDrawn="1"/>
        </p:nvCxnSpPr>
        <p:spPr>
          <a:xfrm>
            <a:off x="4704080" y="3432732"/>
            <a:ext cx="7005838" cy="0"/>
          </a:xfrm>
          <a:prstGeom prst="line">
            <a:avLst/>
          </a:prstGeom>
          <a:ln w="38100">
            <a:solidFill>
              <a:srgbClr val="FFC50D"/>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8A1418-A96C-8082-A71E-98BA7A8938D8}"/>
              </a:ext>
            </a:extLst>
          </p:cNvPr>
          <p:cNvCxnSpPr/>
          <p:nvPr userDrawn="1"/>
        </p:nvCxnSpPr>
        <p:spPr>
          <a:xfrm flipH="1">
            <a:off x="838200" y="6409347"/>
            <a:ext cx="10515600" cy="0"/>
          </a:xfrm>
          <a:prstGeom prst="line">
            <a:avLst/>
          </a:prstGeom>
          <a:ln w="19050">
            <a:solidFill>
              <a:srgbClr val="FFC5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28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graph">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F42978-9EF9-F2A0-721D-219E6BA9AF85}"/>
              </a:ext>
            </a:extLst>
          </p:cNvPr>
          <p:cNvSpPr/>
          <p:nvPr userDrawn="1"/>
        </p:nvSpPr>
        <p:spPr>
          <a:xfrm>
            <a:off x="6096000" y="1"/>
            <a:ext cx="6096000" cy="6857998"/>
          </a:xfrm>
          <a:prstGeom prst="rect">
            <a:avLst/>
          </a:prstGeom>
          <a:solidFill>
            <a:srgbClr val="C8C9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FF2CA96-5D73-36C9-63C3-928677F9FC67}"/>
              </a:ext>
            </a:extLst>
          </p:cNvPr>
          <p:cNvSpPr>
            <a:spLocks noGrp="1"/>
          </p:cNvSpPr>
          <p:nvPr>
            <p:ph type="title"/>
          </p:nvPr>
        </p:nvSpPr>
        <p:spPr>
          <a:xfrm>
            <a:off x="828041" y="457200"/>
            <a:ext cx="4820919" cy="970384"/>
          </a:xfrm>
        </p:spPr>
        <p:txBody>
          <a:bodyPr anchor="b">
            <a:normAutofit/>
          </a:bodyPr>
          <a:lstStyle>
            <a:lvl1pPr>
              <a:defRPr sz="3000"/>
            </a:lvl1pPr>
          </a:lstStyle>
          <a:p>
            <a:r>
              <a:rPr lang="en-US"/>
              <a:t>Click to edit Master title style</a:t>
            </a:r>
          </a:p>
        </p:txBody>
      </p:sp>
      <p:sp>
        <p:nvSpPr>
          <p:cNvPr id="5" name="Text Placeholder 3">
            <a:extLst>
              <a:ext uri="{FF2B5EF4-FFF2-40B4-BE49-F238E27FC236}">
                <a16:creationId xmlns:a16="http://schemas.microsoft.com/office/drawing/2014/main" id="{6BA184EC-74E9-0A00-33DB-681631FDFD59}"/>
              </a:ext>
            </a:extLst>
          </p:cNvPr>
          <p:cNvSpPr>
            <a:spLocks noGrp="1"/>
          </p:cNvSpPr>
          <p:nvPr>
            <p:ph type="body" sz="half" idx="2"/>
          </p:nvPr>
        </p:nvSpPr>
        <p:spPr>
          <a:xfrm>
            <a:off x="828041" y="1791479"/>
            <a:ext cx="4820919" cy="4348064"/>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B900AE7D-C758-378A-00BA-61091D0C9573}"/>
              </a:ext>
            </a:extLst>
          </p:cNvPr>
          <p:cNvSpPr/>
          <p:nvPr userDrawn="1"/>
        </p:nvSpPr>
        <p:spPr>
          <a:xfrm>
            <a:off x="10954139" y="6505178"/>
            <a:ext cx="399662" cy="352821"/>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7" name="Slide Number Placeholder 5">
            <a:extLst>
              <a:ext uri="{FF2B5EF4-FFF2-40B4-BE49-F238E27FC236}">
                <a16:creationId xmlns:a16="http://schemas.microsoft.com/office/drawing/2014/main" id="{1EC9EA9D-34FD-1922-24DE-816201B4BC9A}"/>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a:p>
        </p:txBody>
      </p:sp>
      <p:pic>
        <p:nvPicPr>
          <p:cNvPr id="12" name="Picture 11" descr="A blue and black logo&#10;&#10;Description automatically generated">
            <a:extLst>
              <a:ext uri="{FF2B5EF4-FFF2-40B4-BE49-F238E27FC236}">
                <a16:creationId xmlns:a16="http://schemas.microsoft.com/office/drawing/2014/main" id="{9EA85BAC-245E-64C7-45FF-475943C80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cxnSp>
        <p:nvCxnSpPr>
          <p:cNvPr id="2" name="Straight Connector 1">
            <a:extLst>
              <a:ext uri="{FF2B5EF4-FFF2-40B4-BE49-F238E27FC236}">
                <a16:creationId xmlns:a16="http://schemas.microsoft.com/office/drawing/2014/main" id="{042F5D3E-9D2B-AC97-E62C-4EF871A6F2CC}"/>
              </a:ext>
            </a:extLst>
          </p:cNvPr>
          <p:cNvCxnSpPr/>
          <p:nvPr userDrawn="1"/>
        </p:nvCxnSpPr>
        <p:spPr>
          <a:xfrm flipH="1">
            <a:off x="838200" y="6409347"/>
            <a:ext cx="10515600" cy="0"/>
          </a:xfrm>
          <a:prstGeom prst="line">
            <a:avLst/>
          </a:prstGeom>
          <a:ln w="19050">
            <a:solidFill>
              <a:srgbClr val="FFC5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break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D68B77-1E10-691E-AC2A-5B2819059AC6}"/>
              </a:ext>
            </a:extLst>
          </p:cNvPr>
          <p:cNvSpPr/>
          <p:nvPr userDrawn="1"/>
        </p:nvSpPr>
        <p:spPr>
          <a:xfrm>
            <a:off x="4770438" y="0"/>
            <a:ext cx="7421562" cy="6858000"/>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D5F161-7C95-217E-6218-3278FD803C5B}"/>
              </a:ext>
            </a:extLst>
          </p:cNvPr>
          <p:cNvSpPr>
            <a:spLocks noGrp="1"/>
          </p:cNvSpPr>
          <p:nvPr>
            <p:ph type="title"/>
          </p:nvPr>
        </p:nvSpPr>
        <p:spPr>
          <a:xfrm>
            <a:off x="5365102" y="1707502"/>
            <a:ext cx="5988698" cy="1721498"/>
          </a:xfrm>
        </p:spPr>
        <p:txBody>
          <a:bodyPr anchor="b">
            <a:noAutofit/>
          </a:bodyPr>
          <a:lstStyle>
            <a:lvl1pPr>
              <a:defRPr sz="4500">
                <a:solidFill>
                  <a:srgbClr val="EAEFF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99D96DED-7708-3514-1EE5-2A99BBE6337B}"/>
              </a:ext>
            </a:extLst>
          </p:cNvPr>
          <p:cNvSpPr>
            <a:spLocks noGrp="1"/>
          </p:cNvSpPr>
          <p:nvPr>
            <p:ph type="pic" idx="1"/>
          </p:nvPr>
        </p:nvSpPr>
        <p:spPr>
          <a:xfrm>
            <a:off x="0" y="0"/>
            <a:ext cx="4770437" cy="6858000"/>
          </a:xfrm>
          <a:solidFill>
            <a:schemeClr val="bg1">
              <a:lumMod val="95000"/>
            </a:schemeClr>
          </a:solidFill>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ext Placeholder 8">
            <a:extLst>
              <a:ext uri="{FF2B5EF4-FFF2-40B4-BE49-F238E27FC236}">
                <a16:creationId xmlns:a16="http://schemas.microsoft.com/office/drawing/2014/main" id="{0888BC32-F28E-FB68-E860-3BE5DDA10650}"/>
              </a:ext>
            </a:extLst>
          </p:cNvPr>
          <p:cNvSpPr>
            <a:spLocks noGrp="1"/>
          </p:cNvSpPr>
          <p:nvPr>
            <p:ph type="body" sz="quarter" idx="10"/>
          </p:nvPr>
        </p:nvSpPr>
        <p:spPr>
          <a:xfrm>
            <a:off x="5365102" y="3771898"/>
            <a:ext cx="5589102" cy="914401"/>
          </a:xfrm>
        </p:spPr>
        <p:txBody>
          <a:bodyPr>
            <a:normAutofit/>
          </a:bodyPr>
          <a:lstStyle>
            <a:lvl1pPr marL="0" indent="0">
              <a:buNone/>
              <a:defRPr sz="2000">
                <a:solidFill>
                  <a:srgbClr val="FFC50D"/>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76032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FE914D78-CDC0-8A87-5FAF-33C48DECE3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087028A-8363-66C2-C988-C83326C0D595}"/>
              </a:ext>
            </a:extLst>
          </p:cNvPr>
          <p:cNvSpPr txBox="1"/>
          <p:nvPr userDrawn="1"/>
        </p:nvSpPr>
        <p:spPr>
          <a:xfrm>
            <a:off x="947020" y="5007752"/>
            <a:ext cx="2834631" cy="400110"/>
          </a:xfrm>
          <a:prstGeom prst="rect">
            <a:avLst/>
          </a:prstGeom>
          <a:noFill/>
        </p:spPr>
        <p:txBody>
          <a:bodyPr wrap="square" rtlCol="0" anchor="ctr">
            <a:spAutoFit/>
          </a:bodyPr>
          <a:lstStyle/>
          <a:p>
            <a:r>
              <a:rPr lang="en-US" sz="2000" b="1" i="0" spc="300" baseline="0" err="1">
                <a:solidFill>
                  <a:srgbClr val="FFC50D"/>
                </a:solidFill>
                <a:latin typeface="Aptos Display" panose="020B0004020202020204" pitchFamily="34" charset="0"/>
                <a:cs typeface="Arial" panose="020B0604020202020204" pitchFamily="34" charset="0"/>
              </a:rPr>
              <a:t>www.velan.com</a:t>
            </a:r>
            <a:endParaRPr lang="en-US" sz="2000" b="1" i="0" spc="300" baseline="0">
              <a:solidFill>
                <a:srgbClr val="FFC50D"/>
              </a:solidFill>
              <a:latin typeface="Aptos Display" panose="020B0004020202020204" pitchFamily="34" charset="0"/>
              <a:cs typeface="Arial" panose="020B0604020202020204" pitchFamily="34" charset="0"/>
            </a:endParaRPr>
          </a:p>
        </p:txBody>
      </p:sp>
    </p:spTree>
    <p:extLst>
      <p:ext uri="{BB962C8B-B14F-4D97-AF65-F5344CB8AC3E}">
        <p14:creationId xmlns:p14="http://schemas.microsoft.com/office/powerpoint/2010/main" val="202783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ACB22E-6B31-BDBF-E5CB-ADE60274E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2E0614-2C87-337C-4B10-D98489CA4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C214EEE2-AD96-947C-27A1-4B5363AE06F5}"/>
              </a:ext>
            </a:extLst>
          </p:cNvPr>
          <p:cNvSpPr/>
          <p:nvPr userDrawn="1"/>
        </p:nvSpPr>
        <p:spPr>
          <a:xfrm>
            <a:off x="-670560" y="1745616"/>
            <a:ext cx="528320" cy="528320"/>
          </a:xfrm>
          <a:prstGeom prst="rect">
            <a:avLst/>
          </a:prstGeom>
          <a:solidFill>
            <a:srgbClr val="FFC5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B1E152-C3ED-5C67-0AB6-F0DF0ABE31C1}"/>
              </a:ext>
            </a:extLst>
          </p:cNvPr>
          <p:cNvSpPr/>
          <p:nvPr userDrawn="1"/>
        </p:nvSpPr>
        <p:spPr>
          <a:xfrm>
            <a:off x="-670560" y="2517776"/>
            <a:ext cx="528320" cy="528320"/>
          </a:xfrm>
          <a:prstGeom prst="rect">
            <a:avLst/>
          </a:prstGeom>
          <a:solidFill>
            <a:srgbClr val="0067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6A6ACE-AF5C-ABEA-77AC-27226ED54A3E}"/>
              </a:ext>
            </a:extLst>
          </p:cNvPr>
          <p:cNvSpPr/>
          <p:nvPr userDrawn="1"/>
        </p:nvSpPr>
        <p:spPr>
          <a:xfrm>
            <a:off x="-670560" y="201296"/>
            <a:ext cx="528320" cy="528320"/>
          </a:xfrm>
          <a:prstGeom prst="rect">
            <a:avLst/>
          </a:prstGeom>
          <a:solidFill>
            <a:srgbClr val="3D48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26329E-C712-AD58-3896-325D57B4608C}"/>
              </a:ext>
            </a:extLst>
          </p:cNvPr>
          <p:cNvSpPr/>
          <p:nvPr userDrawn="1"/>
        </p:nvSpPr>
        <p:spPr>
          <a:xfrm>
            <a:off x="-670560" y="973456"/>
            <a:ext cx="528320" cy="528320"/>
          </a:xfrm>
          <a:prstGeom prst="rect">
            <a:avLst/>
          </a:prstGeom>
          <a:solidFill>
            <a:srgbClr val="EAEF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689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3" r:id="rId4"/>
    <p:sldLayoutId id="2147483657" r:id="rId5"/>
    <p:sldLayoutId id="2147483661" r:id="rId6"/>
    <p:sldLayoutId id="2147483660" r:id="rId7"/>
    <p:sldLayoutId id="2147483658" r:id="rId8"/>
    <p:sldLayoutId id="2147483659" r:id="rId9"/>
  </p:sldLayoutIdLst>
  <p:hf hdr="0" ftr="0" dt="0"/>
  <p:txStyles>
    <p:titleStyle>
      <a:lvl1pPr algn="l" defTabSz="914400" rtl="0" eaLnBrk="1" latinLnBrk="0" hangingPunct="1">
        <a:lnSpc>
          <a:spcPct val="90000"/>
        </a:lnSpc>
        <a:spcBef>
          <a:spcPct val="0"/>
        </a:spcBef>
        <a:buNone/>
        <a:defRPr sz="3000" b="1" i="0" kern="1200">
          <a:solidFill>
            <a:srgbClr val="3D485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3D4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chart" Target="../charts/chart3.xml"/></Relationships>
</file>

<file path=ppt/slides/_rels/slide13.xml.rels><?xml version="1.0" encoding="UTF-8" standalone="yes"?>
<Relationships xmlns="http://schemas.openxmlformats.org/package/2006/relationships"><Relationship Id="rId26" Type="http://schemas.openxmlformats.org/officeDocument/2006/relationships/tags" Target="../tags/tag47.xml"/><Relationship Id="rId21" Type="http://schemas.openxmlformats.org/officeDocument/2006/relationships/tags" Target="../tags/tag42.xml"/><Relationship Id="rId42" Type="http://schemas.openxmlformats.org/officeDocument/2006/relationships/tags" Target="../tags/tag63.xml"/><Relationship Id="rId47" Type="http://schemas.openxmlformats.org/officeDocument/2006/relationships/tags" Target="../tags/tag68.xml"/><Relationship Id="rId63" Type="http://schemas.openxmlformats.org/officeDocument/2006/relationships/tags" Target="../tags/tag84.xml"/><Relationship Id="rId68" Type="http://schemas.openxmlformats.org/officeDocument/2006/relationships/image" Target="../media/image15.emf"/><Relationship Id="rId7" Type="http://schemas.openxmlformats.org/officeDocument/2006/relationships/tags" Target="../tags/tag28.xml"/><Relationship Id="rId2" Type="http://schemas.openxmlformats.org/officeDocument/2006/relationships/tags" Target="../tags/tag23.xml"/><Relationship Id="rId16" Type="http://schemas.openxmlformats.org/officeDocument/2006/relationships/tags" Target="../tags/tag37.xml"/><Relationship Id="rId29" Type="http://schemas.openxmlformats.org/officeDocument/2006/relationships/tags" Target="../tags/tag50.xml"/><Relationship Id="rId11" Type="http://schemas.openxmlformats.org/officeDocument/2006/relationships/tags" Target="../tags/tag32.xml"/><Relationship Id="rId24" Type="http://schemas.openxmlformats.org/officeDocument/2006/relationships/tags" Target="../tags/tag45.xml"/><Relationship Id="rId32" Type="http://schemas.openxmlformats.org/officeDocument/2006/relationships/tags" Target="../tags/tag53.xml"/><Relationship Id="rId37" Type="http://schemas.openxmlformats.org/officeDocument/2006/relationships/tags" Target="../tags/tag58.xml"/><Relationship Id="rId40" Type="http://schemas.openxmlformats.org/officeDocument/2006/relationships/tags" Target="../tags/tag61.xml"/><Relationship Id="rId45" Type="http://schemas.openxmlformats.org/officeDocument/2006/relationships/tags" Target="../tags/tag66.xml"/><Relationship Id="rId53" Type="http://schemas.openxmlformats.org/officeDocument/2006/relationships/tags" Target="../tags/tag74.xml"/><Relationship Id="rId58" Type="http://schemas.openxmlformats.org/officeDocument/2006/relationships/tags" Target="../tags/tag79.xml"/><Relationship Id="rId66" Type="http://schemas.openxmlformats.org/officeDocument/2006/relationships/notesSlide" Target="../notesSlides/notesSlide1.xml"/><Relationship Id="rId5" Type="http://schemas.openxmlformats.org/officeDocument/2006/relationships/tags" Target="../tags/tag26.xml"/><Relationship Id="rId61" Type="http://schemas.openxmlformats.org/officeDocument/2006/relationships/tags" Target="../tags/tag82.xml"/><Relationship Id="rId19" Type="http://schemas.openxmlformats.org/officeDocument/2006/relationships/tags" Target="../tags/tag40.xml"/><Relationship Id="rId14" Type="http://schemas.openxmlformats.org/officeDocument/2006/relationships/tags" Target="../tags/tag35.xml"/><Relationship Id="rId22" Type="http://schemas.openxmlformats.org/officeDocument/2006/relationships/tags" Target="../tags/tag43.xml"/><Relationship Id="rId27" Type="http://schemas.openxmlformats.org/officeDocument/2006/relationships/tags" Target="../tags/tag48.xml"/><Relationship Id="rId30" Type="http://schemas.openxmlformats.org/officeDocument/2006/relationships/tags" Target="../tags/tag51.xml"/><Relationship Id="rId35" Type="http://schemas.openxmlformats.org/officeDocument/2006/relationships/tags" Target="../tags/tag56.xml"/><Relationship Id="rId43" Type="http://schemas.openxmlformats.org/officeDocument/2006/relationships/tags" Target="../tags/tag64.xml"/><Relationship Id="rId48" Type="http://schemas.openxmlformats.org/officeDocument/2006/relationships/tags" Target="../tags/tag69.xml"/><Relationship Id="rId56" Type="http://schemas.openxmlformats.org/officeDocument/2006/relationships/tags" Target="../tags/tag77.xml"/><Relationship Id="rId64" Type="http://schemas.openxmlformats.org/officeDocument/2006/relationships/tags" Target="../tags/tag85.xml"/><Relationship Id="rId69" Type="http://schemas.openxmlformats.org/officeDocument/2006/relationships/chart" Target="../charts/chart4.xml"/><Relationship Id="rId8" Type="http://schemas.openxmlformats.org/officeDocument/2006/relationships/tags" Target="../tags/tag29.xml"/><Relationship Id="rId51" Type="http://schemas.openxmlformats.org/officeDocument/2006/relationships/tags" Target="../tags/tag72.xml"/><Relationship Id="rId3" Type="http://schemas.openxmlformats.org/officeDocument/2006/relationships/tags" Target="../tags/tag24.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tags" Target="../tags/tag46.xml"/><Relationship Id="rId33" Type="http://schemas.openxmlformats.org/officeDocument/2006/relationships/tags" Target="../tags/tag54.xml"/><Relationship Id="rId38" Type="http://schemas.openxmlformats.org/officeDocument/2006/relationships/tags" Target="../tags/tag59.xml"/><Relationship Id="rId46" Type="http://schemas.openxmlformats.org/officeDocument/2006/relationships/tags" Target="../tags/tag67.xml"/><Relationship Id="rId59" Type="http://schemas.openxmlformats.org/officeDocument/2006/relationships/tags" Target="../tags/tag80.xml"/><Relationship Id="rId67" Type="http://schemas.openxmlformats.org/officeDocument/2006/relationships/oleObject" Target="../embeddings/oleObject1.bin"/><Relationship Id="rId20" Type="http://schemas.openxmlformats.org/officeDocument/2006/relationships/tags" Target="../tags/tag41.xml"/><Relationship Id="rId41" Type="http://schemas.openxmlformats.org/officeDocument/2006/relationships/tags" Target="../tags/tag62.xml"/><Relationship Id="rId54" Type="http://schemas.openxmlformats.org/officeDocument/2006/relationships/tags" Target="../tags/tag75.xml"/><Relationship Id="rId62" Type="http://schemas.openxmlformats.org/officeDocument/2006/relationships/tags" Target="../tags/tag83.xml"/><Relationship Id="rId70" Type="http://schemas.openxmlformats.org/officeDocument/2006/relationships/chart" Target="../charts/chart5.xml"/><Relationship Id="rId1" Type="http://schemas.openxmlformats.org/officeDocument/2006/relationships/tags" Target="../tags/tag22.xml"/><Relationship Id="rId6" Type="http://schemas.openxmlformats.org/officeDocument/2006/relationships/tags" Target="../tags/tag27.xml"/><Relationship Id="rId15" Type="http://schemas.openxmlformats.org/officeDocument/2006/relationships/tags" Target="../tags/tag36.xml"/><Relationship Id="rId23" Type="http://schemas.openxmlformats.org/officeDocument/2006/relationships/tags" Target="../tags/tag44.xml"/><Relationship Id="rId28" Type="http://schemas.openxmlformats.org/officeDocument/2006/relationships/tags" Target="../tags/tag49.xml"/><Relationship Id="rId36" Type="http://schemas.openxmlformats.org/officeDocument/2006/relationships/tags" Target="../tags/tag57.xml"/><Relationship Id="rId49" Type="http://schemas.openxmlformats.org/officeDocument/2006/relationships/tags" Target="../tags/tag70.xml"/><Relationship Id="rId57" Type="http://schemas.openxmlformats.org/officeDocument/2006/relationships/tags" Target="../tags/tag78.xml"/><Relationship Id="rId10" Type="http://schemas.openxmlformats.org/officeDocument/2006/relationships/tags" Target="../tags/tag31.xml"/><Relationship Id="rId31" Type="http://schemas.openxmlformats.org/officeDocument/2006/relationships/tags" Target="../tags/tag52.xml"/><Relationship Id="rId44" Type="http://schemas.openxmlformats.org/officeDocument/2006/relationships/tags" Target="../tags/tag65.xml"/><Relationship Id="rId52" Type="http://schemas.openxmlformats.org/officeDocument/2006/relationships/tags" Target="../tags/tag73.xml"/><Relationship Id="rId60" Type="http://schemas.openxmlformats.org/officeDocument/2006/relationships/tags" Target="../tags/tag81.xml"/><Relationship Id="rId65" Type="http://schemas.openxmlformats.org/officeDocument/2006/relationships/slideLayout" Target="../slideLayouts/slideLayout7.xml"/><Relationship Id="rId4" Type="http://schemas.openxmlformats.org/officeDocument/2006/relationships/tags" Target="../tags/tag25.xml"/><Relationship Id="rId9" Type="http://schemas.openxmlformats.org/officeDocument/2006/relationships/tags" Target="../tags/tag30.xml"/><Relationship Id="rId13" Type="http://schemas.openxmlformats.org/officeDocument/2006/relationships/tags" Target="../tags/tag34.xml"/><Relationship Id="rId18" Type="http://schemas.openxmlformats.org/officeDocument/2006/relationships/tags" Target="../tags/tag39.xml"/><Relationship Id="rId39" Type="http://schemas.openxmlformats.org/officeDocument/2006/relationships/tags" Target="../tags/tag60.xml"/><Relationship Id="rId34" Type="http://schemas.openxmlformats.org/officeDocument/2006/relationships/tags" Target="../tags/tag55.xml"/><Relationship Id="rId50" Type="http://schemas.openxmlformats.org/officeDocument/2006/relationships/tags" Target="../tags/tag71.xml"/><Relationship Id="rId55" Type="http://schemas.openxmlformats.org/officeDocument/2006/relationships/tags" Target="../tags/tag76.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7.xml"/><Relationship Id="rId4" Type="http://schemas.openxmlformats.org/officeDocument/2006/relationships/tags" Target="../tags/tag89.xml"/><Relationship Id="rId9" Type="http://schemas.openxmlformats.org/officeDocument/2006/relationships/chart" Target="../charts/chart6.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1F94-4AD1-F33B-CF81-B83EB6D8845C}"/>
              </a:ext>
            </a:extLst>
          </p:cNvPr>
          <p:cNvSpPr>
            <a:spLocks noGrp="1"/>
          </p:cNvSpPr>
          <p:nvPr>
            <p:ph type="ctrTitle"/>
          </p:nvPr>
        </p:nvSpPr>
        <p:spPr>
          <a:xfrm>
            <a:off x="6822039" y="3955551"/>
            <a:ext cx="4999059" cy="1641018"/>
          </a:xfrm>
        </p:spPr>
        <p:txBody>
          <a:bodyPr/>
          <a:lstStyle/>
          <a:p>
            <a:r>
              <a:rPr lang="en-US"/>
              <a:t>ANNUAL GENERAL MEETING OF SHAREHOLDERS</a:t>
            </a:r>
          </a:p>
        </p:txBody>
      </p:sp>
      <p:sp>
        <p:nvSpPr>
          <p:cNvPr id="3" name="Subtitle 2">
            <a:extLst>
              <a:ext uri="{FF2B5EF4-FFF2-40B4-BE49-F238E27FC236}">
                <a16:creationId xmlns:a16="http://schemas.microsoft.com/office/drawing/2014/main" id="{F9FB07DE-EE06-8EB1-0506-11CA94DECA14}"/>
              </a:ext>
            </a:extLst>
          </p:cNvPr>
          <p:cNvSpPr>
            <a:spLocks noGrp="1"/>
          </p:cNvSpPr>
          <p:nvPr>
            <p:ph type="subTitle" idx="1"/>
          </p:nvPr>
        </p:nvSpPr>
        <p:spPr/>
        <p:txBody>
          <a:bodyPr/>
          <a:lstStyle/>
          <a:p>
            <a:r>
              <a:rPr lang="en-US"/>
              <a:t>July 10, 2025</a:t>
            </a:r>
          </a:p>
        </p:txBody>
      </p:sp>
    </p:spTree>
    <p:extLst>
      <p:ext uri="{BB962C8B-B14F-4D97-AF65-F5344CB8AC3E}">
        <p14:creationId xmlns:p14="http://schemas.microsoft.com/office/powerpoint/2010/main" val="4021004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A404-4506-07D8-95E9-79DAE12CCE70}"/>
              </a:ext>
            </a:extLst>
          </p:cNvPr>
          <p:cNvSpPr>
            <a:spLocks noGrp="1"/>
          </p:cNvSpPr>
          <p:nvPr>
            <p:ph type="title"/>
          </p:nvPr>
        </p:nvSpPr>
        <p:spPr>
          <a:xfrm>
            <a:off x="442051" y="457200"/>
            <a:ext cx="5206909" cy="894792"/>
          </a:xfrm>
        </p:spPr>
        <p:txBody>
          <a:bodyPr/>
          <a:lstStyle/>
          <a:p>
            <a:r>
              <a:rPr lang="en-US" dirty="0"/>
              <a:t>Financial Overview</a:t>
            </a:r>
            <a:r>
              <a:rPr lang="en-US" baseline="30000" dirty="0"/>
              <a:t>1</a:t>
            </a:r>
          </a:p>
        </p:txBody>
      </p:sp>
      <p:sp>
        <p:nvSpPr>
          <p:cNvPr id="4" name="Slide Number Placeholder 3">
            <a:extLst>
              <a:ext uri="{FF2B5EF4-FFF2-40B4-BE49-F238E27FC236}">
                <a16:creationId xmlns:a16="http://schemas.microsoft.com/office/drawing/2014/main" id="{84AC6FE2-7E9E-C923-4EC0-3BEA48721C4B}"/>
              </a:ext>
            </a:extLst>
          </p:cNvPr>
          <p:cNvSpPr>
            <a:spLocks noGrp="1"/>
          </p:cNvSpPr>
          <p:nvPr>
            <p:ph type="sldNum" sz="quarter" idx="12"/>
          </p:nvPr>
        </p:nvSpPr>
        <p:spPr/>
        <p:txBody>
          <a:bodyPr/>
          <a:lstStyle/>
          <a:p>
            <a:fld id="{103DDDE4-7A87-1F49-9041-0D2451D302B4}" type="slidenum">
              <a:rPr lang="en-US" smtClean="0"/>
              <a:pPr/>
              <a:t>10</a:t>
            </a:fld>
            <a:endParaRPr lang="en-US"/>
          </a:p>
        </p:txBody>
      </p:sp>
      <p:graphicFrame>
        <p:nvGraphicFramePr>
          <p:cNvPr id="12" name="Chart 11">
            <a:extLst>
              <a:ext uri="{FF2B5EF4-FFF2-40B4-BE49-F238E27FC236}">
                <a16:creationId xmlns:a16="http://schemas.microsoft.com/office/drawing/2014/main" id="{32FED11C-90A4-A93C-5DA9-7F173095A018}"/>
              </a:ext>
            </a:extLst>
          </p:cNvPr>
          <p:cNvGraphicFramePr/>
          <p:nvPr>
            <p:custDataLst>
              <p:tags r:id="rId1"/>
            </p:custDataLst>
            <p:extLst>
              <p:ext uri="{D42A27DB-BD31-4B8C-83A1-F6EECF244321}">
                <p14:modId xmlns:p14="http://schemas.microsoft.com/office/powerpoint/2010/main" val="2095064343"/>
              </p:ext>
            </p:extLst>
          </p:nvPr>
        </p:nvGraphicFramePr>
        <p:xfrm>
          <a:off x="6809879" y="1958548"/>
          <a:ext cx="4607608" cy="3792545"/>
        </p:xfrm>
        <a:graphic>
          <a:graphicData uri="http://schemas.openxmlformats.org/drawingml/2006/chart">
            <c:chart xmlns:c="http://schemas.openxmlformats.org/drawingml/2006/chart" xmlns:r="http://schemas.openxmlformats.org/officeDocument/2006/relationships" r:id="rId9"/>
          </a:graphicData>
        </a:graphic>
      </p:graphicFrame>
      <p:sp>
        <p:nvSpPr>
          <p:cNvPr id="13" name="Text Placeholder 2">
            <a:extLst>
              <a:ext uri="{FF2B5EF4-FFF2-40B4-BE49-F238E27FC236}">
                <a16:creationId xmlns:a16="http://schemas.microsoft.com/office/drawing/2014/main" id="{A7CF172C-6B53-ACBC-95BE-3CA818215BA2}"/>
              </a:ext>
            </a:extLst>
          </p:cNvPr>
          <p:cNvSpPr>
            <a:spLocks noGrp="1"/>
          </p:cNvSpPr>
          <p:nvPr>
            <p:custDataLst>
              <p:tags r:id="rId2"/>
            </p:custDataLst>
          </p:nvPr>
        </p:nvSpPr>
        <p:spPr bwMode="auto">
          <a:xfrm>
            <a:off x="7705059" y="5427444"/>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400" b="1">
                <a:latin typeface="Arial" panose="020B0604020202020204" pitchFamily="34" charset="0"/>
                <a:cs typeface="Arial" panose="020B0604020202020204" pitchFamily="34" charset="0"/>
              </a:rPr>
              <a:t>FY-24</a:t>
            </a:r>
            <a:endParaRPr lang="en-CA" sz="1400" b="1">
              <a:latin typeface="Arial" panose="020B060402020202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CB395420-8A39-D91B-F995-D32B84C00D71}"/>
              </a:ext>
            </a:extLst>
          </p:cNvPr>
          <p:cNvSpPr>
            <a:spLocks noGrp="1"/>
          </p:cNvSpPr>
          <p:nvPr>
            <p:custDataLst>
              <p:tags r:id="rId3"/>
            </p:custDataLst>
          </p:nvPr>
        </p:nvSpPr>
        <p:spPr bwMode="auto">
          <a:xfrm>
            <a:off x="9876675" y="5427444"/>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400" b="1">
                <a:latin typeface="Arial" panose="020B0604020202020204" pitchFamily="34" charset="0"/>
                <a:cs typeface="Arial" panose="020B0604020202020204" pitchFamily="34" charset="0"/>
              </a:rPr>
              <a:t>FY-25</a:t>
            </a:r>
            <a:endParaRPr lang="en-CA" sz="1400" b="1">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2EAF73B-EF2D-E710-8069-DA95F3CEA312}"/>
              </a:ext>
            </a:extLst>
          </p:cNvPr>
          <p:cNvGrpSpPr/>
          <p:nvPr/>
        </p:nvGrpSpPr>
        <p:grpSpPr>
          <a:xfrm>
            <a:off x="304295" y="1847889"/>
            <a:ext cx="5703760" cy="3235109"/>
            <a:chOff x="6173568" y="1351356"/>
            <a:chExt cx="5223877" cy="3235109"/>
          </a:xfrm>
        </p:grpSpPr>
        <p:sp>
          <p:nvSpPr>
            <p:cNvPr id="16" name="TextBox 15">
              <a:extLst>
                <a:ext uri="{FF2B5EF4-FFF2-40B4-BE49-F238E27FC236}">
                  <a16:creationId xmlns:a16="http://schemas.microsoft.com/office/drawing/2014/main" id="{5FF8E9C7-EC83-5F08-E653-15683AFC4219}"/>
                </a:ext>
              </a:extLst>
            </p:cNvPr>
            <p:cNvSpPr txBox="1"/>
            <p:nvPr/>
          </p:nvSpPr>
          <p:spPr>
            <a:xfrm>
              <a:off x="6287344" y="1351356"/>
              <a:ext cx="2283900" cy="400110"/>
            </a:xfrm>
            <a:prstGeom prst="rect">
              <a:avLst/>
            </a:prstGeom>
            <a:noFill/>
          </p:spPr>
          <p:txBody>
            <a:bodyPr wrap="square" rtlCol="0">
              <a:spAutoFit/>
            </a:bodyPr>
            <a:lstStyle/>
            <a:p>
              <a:r>
                <a:rPr lang="en-CA" sz="2000" b="1">
                  <a:solidFill>
                    <a:srgbClr val="0070C0"/>
                  </a:solidFill>
                  <a:latin typeface="Arial" panose="020B0604020202020204" pitchFamily="34" charset="0"/>
                  <a:cs typeface="Arial" panose="020B0604020202020204" pitchFamily="34" charset="0"/>
                </a:rPr>
                <a:t>Sales</a:t>
              </a:r>
              <a:endParaRPr lang="en-CA" sz="2000">
                <a:solidFill>
                  <a:srgbClr val="0070C0"/>
                </a:solidFill>
                <a:latin typeface="Arial" panose="020B0604020202020204" pitchFamily="34" charset="0"/>
                <a:cs typeface="Arial" panose="020B0604020202020204" pitchFamily="34" charset="0"/>
              </a:endParaRPr>
            </a:p>
          </p:txBody>
        </p:sp>
        <p:sp>
          <p:nvSpPr>
            <p:cNvPr id="17" name="Arrow: Up 16">
              <a:extLst>
                <a:ext uri="{FF2B5EF4-FFF2-40B4-BE49-F238E27FC236}">
                  <a16:creationId xmlns:a16="http://schemas.microsoft.com/office/drawing/2014/main" id="{2686DC66-A17D-75A8-EE80-CF5BB95D17CC}"/>
                </a:ext>
              </a:extLst>
            </p:cNvPr>
            <p:cNvSpPr/>
            <p:nvPr/>
          </p:nvSpPr>
          <p:spPr>
            <a:xfrm>
              <a:off x="6380455" y="1772653"/>
              <a:ext cx="276225" cy="238125"/>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6">
                    <a:lumMod val="50000"/>
                  </a:schemeClr>
                </a:solidFill>
              </a:endParaRPr>
            </a:p>
          </p:txBody>
        </p:sp>
        <p:sp>
          <p:nvSpPr>
            <p:cNvPr id="19" name="TextBox 18">
              <a:extLst>
                <a:ext uri="{FF2B5EF4-FFF2-40B4-BE49-F238E27FC236}">
                  <a16:creationId xmlns:a16="http://schemas.microsoft.com/office/drawing/2014/main" id="{725A2A65-D800-57AB-E387-4DAF5820898D}"/>
                </a:ext>
              </a:extLst>
            </p:cNvPr>
            <p:cNvSpPr txBox="1"/>
            <p:nvPr/>
          </p:nvSpPr>
          <p:spPr>
            <a:xfrm>
              <a:off x="6733969" y="1707049"/>
              <a:ext cx="2220760" cy="369332"/>
            </a:xfrm>
            <a:prstGeom prst="rect">
              <a:avLst/>
            </a:prstGeom>
            <a:noFill/>
          </p:spPr>
          <p:txBody>
            <a:bodyPr wrap="none" rtlCol="0">
              <a:spAutoFit/>
            </a:bodyPr>
            <a:lstStyle/>
            <a:p>
              <a:r>
                <a:rPr lang="en-CA" b="1">
                  <a:solidFill>
                    <a:srgbClr val="3D4856"/>
                  </a:solidFill>
                  <a:latin typeface="Arial" panose="020B0604020202020204" pitchFamily="34" charset="0"/>
                  <a:cs typeface="Arial" panose="020B0604020202020204" pitchFamily="34" charset="0"/>
                </a:rPr>
                <a:t>$36.5M vs Prior Year</a:t>
              </a:r>
              <a:endParaRPr lang="en-CA" i="1">
                <a:solidFill>
                  <a:srgbClr val="3D485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B2DF72F-5BD8-D1C9-1FD8-A49D8FEA117E}"/>
                </a:ext>
              </a:extLst>
            </p:cNvPr>
            <p:cNvSpPr txBox="1"/>
            <p:nvPr/>
          </p:nvSpPr>
          <p:spPr>
            <a:xfrm>
              <a:off x="6173568" y="2247363"/>
              <a:ext cx="5223877" cy="2339102"/>
            </a:xfrm>
            <a:prstGeom prst="rect">
              <a:avLst/>
            </a:prstGeom>
            <a:noFill/>
          </p:spPr>
          <p:txBody>
            <a:bodyPr wrap="square">
              <a:spAutoFit/>
            </a:bodyPr>
            <a:lstStyle/>
            <a:p>
              <a:pPr marL="360000" lvl="1" indent="-180000">
                <a:spcBef>
                  <a:spcPts val="6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Higher shipments from Italian operations for oil &amp; gas industry</a:t>
              </a:r>
            </a:p>
            <a:p>
              <a:pPr marL="360000" lvl="1" indent="-180000">
                <a:spcBef>
                  <a:spcPts val="12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Greater volume from German business related to oil refineries</a:t>
              </a:r>
            </a:p>
            <a:p>
              <a:pPr marL="360000" lvl="1" indent="-180000">
                <a:lnSpc>
                  <a:spcPct val="100000"/>
                </a:lnSpc>
                <a:spcBef>
                  <a:spcPts val="12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Partially offset by slightly lower sales in N.A. and international markets, along with negative currency impact</a:t>
              </a:r>
            </a:p>
          </p:txBody>
        </p:sp>
      </p:grpSp>
      <p:sp>
        <p:nvSpPr>
          <p:cNvPr id="7" name="TextBox 6">
            <a:extLst>
              <a:ext uri="{FF2B5EF4-FFF2-40B4-BE49-F238E27FC236}">
                <a16:creationId xmlns:a16="http://schemas.microsoft.com/office/drawing/2014/main" id="{0B4AFFE9-1B45-8B5E-CB4C-93746F07C13F}"/>
              </a:ext>
            </a:extLst>
          </p:cNvPr>
          <p:cNvSpPr txBox="1"/>
          <p:nvPr/>
        </p:nvSpPr>
        <p:spPr>
          <a:xfrm>
            <a:off x="7705059" y="873888"/>
            <a:ext cx="2805025" cy="584775"/>
          </a:xfrm>
          <a:prstGeom prst="rect">
            <a:avLst/>
          </a:prstGeom>
          <a:noFill/>
        </p:spPr>
        <p:txBody>
          <a:bodyPr wrap="square" rtlCol="0">
            <a:spAutoFit/>
          </a:bodyPr>
          <a:lstStyle/>
          <a:p>
            <a:pPr algn="ctr"/>
            <a:r>
              <a:rPr lang="en-CA" b="1">
                <a:latin typeface="Arial" panose="020B0604020202020204" pitchFamily="34" charset="0"/>
                <a:cs typeface="Arial" panose="020B0604020202020204" pitchFamily="34" charset="0"/>
              </a:rPr>
              <a:t>Annual Sales</a:t>
            </a:r>
          </a:p>
          <a:p>
            <a:pPr algn="ctr"/>
            <a:r>
              <a:rPr lang="en-CA" sz="1400">
                <a:latin typeface="Arial" panose="020B0604020202020204" pitchFamily="34" charset="0"/>
                <a:cs typeface="Arial" panose="020B0604020202020204" pitchFamily="34" charset="0"/>
              </a:rPr>
              <a:t>($US Millions)</a:t>
            </a:r>
          </a:p>
        </p:txBody>
      </p:sp>
      <p:cxnSp>
        <p:nvCxnSpPr>
          <p:cNvPr id="8" name="Straight Connector 7">
            <a:extLst>
              <a:ext uri="{FF2B5EF4-FFF2-40B4-BE49-F238E27FC236}">
                <a16:creationId xmlns:a16="http://schemas.microsoft.com/office/drawing/2014/main" id="{D515B61B-B6FE-D7F9-28F4-4932CCD164ED}"/>
              </a:ext>
            </a:extLst>
          </p:cNvPr>
          <p:cNvCxnSpPr>
            <a:cxnSpLocks/>
          </p:cNvCxnSpPr>
          <p:nvPr>
            <p:custDataLst>
              <p:tags r:id="rId4"/>
            </p:custDataLst>
          </p:nvPr>
        </p:nvCxnSpPr>
        <p:spPr bwMode="auto">
          <a:xfrm flipV="1">
            <a:off x="8052389" y="2040809"/>
            <a:ext cx="0" cy="509887"/>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9E0CE67-3E97-06F5-E987-8625D8D76D80}"/>
              </a:ext>
            </a:extLst>
          </p:cNvPr>
          <p:cNvCxnSpPr>
            <a:cxnSpLocks/>
          </p:cNvCxnSpPr>
          <p:nvPr>
            <p:custDataLst>
              <p:tags r:id="rId5"/>
            </p:custDataLst>
          </p:nvPr>
        </p:nvCxnSpPr>
        <p:spPr bwMode="auto">
          <a:xfrm>
            <a:off x="8052389" y="2040809"/>
            <a:ext cx="2159796"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AB9AB955-9D22-0898-B26E-ACD4233FDF4D}"/>
              </a:ext>
            </a:extLst>
          </p:cNvPr>
          <p:cNvCxnSpPr>
            <a:cxnSpLocks/>
          </p:cNvCxnSpPr>
          <p:nvPr>
            <p:custDataLst>
              <p:tags r:id="rId6"/>
            </p:custDataLst>
          </p:nvPr>
        </p:nvCxnSpPr>
        <p:spPr bwMode="auto">
          <a:xfrm>
            <a:off x="10201984" y="2047756"/>
            <a:ext cx="0" cy="19675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 name="Text Placeholder 2">
            <a:extLst>
              <a:ext uri="{FF2B5EF4-FFF2-40B4-BE49-F238E27FC236}">
                <a16:creationId xmlns:a16="http://schemas.microsoft.com/office/drawing/2014/main" id="{9459A988-442B-9499-6909-E513CE57E48C}"/>
              </a:ext>
            </a:extLst>
          </p:cNvPr>
          <p:cNvSpPr>
            <a:spLocks noGrp="1"/>
          </p:cNvSpPr>
          <p:nvPr>
            <p:custDataLst>
              <p:tags r:id="rId7"/>
            </p:custDataLst>
          </p:nvPr>
        </p:nvSpPr>
        <p:spPr bwMode="auto">
          <a:xfrm>
            <a:off x="8690384" y="1850467"/>
            <a:ext cx="820387" cy="394044"/>
          </a:xfrm>
          <a:prstGeom prst="ellipse">
            <a:avLst/>
          </a:prstGeom>
          <a:solidFill>
            <a:schemeClr val="bg1"/>
          </a:solidFill>
          <a:ln w="12700" cmpd="sng" algn="ctr">
            <a:solidFill>
              <a:srgbClr val="3D4856"/>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400">
                <a:effectLst/>
                <a:latin typeface="Arial" panose="020B0604020202020204" pitchFamily="34" charset="0"/>
                <a:cs typeface="Arial" panose="020B0604020202020204" pitchFamily="34" charset="0"/>
              </a:rPr>
              <a:t>+14%</a:t>
            </a:r>
            <a:endParaRPr lang="en-CA" sz="14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0E4E15B-1EFF-A765-15D5-64AB089B353F}"/>
              </a:ext>
            </a:extLst>
          </p:cNvPr>
          <p:cNvSpPr txBox="1"/>
          <p:nvPr/>
        </p:nvSpPr>
        <p:spPr>
          <a:xfrm>
            <a:off x="533400" y="6439145"/>
            <a:ext cx="5485563" cy="384721"/>
          </a:xfrm>
          <a:prstGeom prst="rect">
            <a:avLst/>
          </a:prstGeom>
          <a:noFill/>
        </p:spPr>
        <p:txBody>
          <a:bodyPr wrap="square">
            <a:spAutoFit/>
          </a:bodyPr>
          <a:lstStyle/>
          <a:p>
            <a:r>
              <a:rPr lang="en-US" sz="1000" i="1" baseline="30000">
                <a:ea typeface="Calibri" panose="020F0502020204030204" pitchFamily="34" charset="0"/>
                <a:cs typeface="Arial" panose="020B0604020202020204" pitchFamily="34" charset="0"/>
              </a:rPr>
              <a:t>1 </a:t>
            </a:r>
            <a:r>
              <a:rPr lang="en-US" sz="1000" b="0" i="1" u="none" strike="noStrike" baseline="0"/>
              <a:t>All financial metrics are from continuing operations.</a:t>
            </a:r>
          </a:p>
          <a:p>
            <a:pPr marL="0" indent="0">
              <a:spcBef>
                <a:spcPts val="0"/>
              </a:spcBef>
              <a:buNone/>
            </a:pPr>
            <a:endParaRPr lang="en-CA" sz="900">
              <a:cs typeface="Arial" panose="020B0604020202020204" pitchFamily="34" charset="0"/>
            </a:endParaRPr>
          </a:p>
        </p:txBody>
      </p:sp>
    </p:spTree>
    <p:extLst>
      <p:ext uri="{BB962C8B-B14F-4D97-AF65-F5344CB8AC3E}">
        <p14:creationId xmlns:p14="http://schemas.microsoft.com/office/powerpoint/2010/main" val="1777962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D7639-9C56-62F2-C208-B6173A26956B}"/>
            </a:ext>
          </a:extLst>
        </p:cNvPr>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674A363-E5E2-4782-2864-B719F4771AFF}"/>
              </a:ext>
            </a:extLst>
          </p:cNvPr>
          <p:cNvGraphicFramePr/>
          <p:nvPr>
            <p:custDataLst>
              <p:tags r:id="rId1"/>
            </p:custDataLst>
            <p:extLst>
              <p:ext uri="{D42A27DB-BD31-4B8C-83A1-F6EECF244321}">
                <p14:modId xmlns:p14="http://schemas.microsoft.com/office/powerpoint/2010/main" val="1242020728"/>
              </p:ext>
            </p:extLst>
          </p:nvPr>
        </p:nvGraphicFramePr>
        <p:xfrm>
          <a:off x="6803553" y="1672389"/>
          <a:ext cx="4607607" cy="4174958"/>
        </p:xfrm>
        <a:graphic>
          <a:graphicData uri="http://schemas.openxmlformats.org/drawingml/2006/chart">
            <c:chart xmlns:c="http://schemas.openxmlformats.org/drawingml/2006/chart" xmlns:r="http://schemas.openxmlformats.org/officeDocument/2006/relationships" r:id="rId9"/>
          </a:graphicData>
        </a:graphic>
      </p:graphicFrame>
      <p:sp>
        <p:nvSpPr>
          <p:cNvPr id="4" name="Slide Number Placeholder 3">
            <a:extLst>
              <a:ext uri="{FF2B5EF4-FFF2-40B4-BE49-F238E27FC236}">
                <a16:creationId xmlns:a16="http://schemas.microsoft.com/office/drawing/2014/main" id="{5D0C1097-1925-F13D-EDDB-CAFE1F2C46B5}"/>
              </a:ext>
            </a:extLst>
          </p:cNvPr>
          <p:cNvSpPr>
            <a:spLocks noGrp="1"/>
          </p:cNvSpPr>
          <p:nvPr>
            <p:ph type="sldNum" sz="quarter" idx="12"/>
          </p:nvPr>
        </p:nvSpPr>
        <p:spPr/>
        <p:txBody>
          <a:bodyPr/>
          <a:lstStyle/>
          <a:p>
            <a:fld id="{103DDDE4-7A87-1F49-9041-0D2451D302B4}" type="slidenum">
              <a:rPr lang="en-US" smtClean="0"/>
              <a:pPr/>
              <a:t>11</a:t>
            </a:fld>
            <a:endParaRPr lang="en-US"/>
          </a:p>
        </p:txBody>
      </p:sp>
      <p:grpSp>
        <p:nvGrpSpPr>
          <p:cNvPr id="15" name="Group 14">
            <a:extLst>
              <a:ext uri="{FF2B5EF4-FFF2-40B4-BE49-F238E27FC236}">
                <a16:creationId xmlns:a16="http://schemas.microsoft.com/office/drawing/2014/main" id="{567E260F-A3C2-7F78-968F-1ED315132AFB}"/>
              </a:ext>
            </a:extLst>
          </p:cNvPr>
          <p:cNvGrpSpPr/>
          <p:nvPr/>
        </p:nvGrpSpPr>
        <p:grpSpPr>
          <a:xfrm>
            <a:off x="315312" y="1847889"/>
            <a:ext cx="5703760" cy="1696226"/>
            <a:chOff x="6173568" y="1351356"/>
            <a:chExt cx="5223877" cy="1696226"/>
          </a:xfrm>
        </p:grpSpPr>
        <p:sp>
          <p:nvSpPr>
            <p:cNvPr id="16" name="TextBox 15">
              <a:extLst>
                <a:ext uri="{FF2B5EF4-FFF2-40B4-BE49-F238E27FC236}">
                  <a16:creationId xmlns:a16="http://schemas.microsoft.com/office/drawing/2014/main" id="{2E2FA9DE-366F-6E51-870D-E6304B39811B}"/>
                </a:ext>
              </a:extLst>
            </p:cNvPr>
            <p:cNvSpPr txBox="1"/>
            <p:nvPr/>
          </p:nvSpPr>
          <p:spPr>
            <a:xfrm>
              <a:off x="6287344" y="1351356"/>
              <a:ext cx="2283900" cy="400110"/>
            </a:xfrm>
            <a:prstGeom prst="rect">
              <a:avLst/>
            </a:prstGeom>
            <a:noFill/>
          </p:spPr>
          <p:txBody>
            <a:bodyPr wrap="square" rtlCol="0">
              <a:spAutoFit/>
            </a:bodyPr>
            <a:lstStyle/>
            <a:p>
              <a:r>
                <a:rPr lang="en-CA" sz="2000" b="1">
                  <a:solidFill>
                    <a:srgbClr val="0070C0"/>
                  </a:solidFill>
                  <a:latin typeface="Arial" panose="020B0604020202020204" pitchFamily="34" charset="0"/>
                  <a:cs typeface="Arial" panose="020B0604020202020204" pitchFamily="34" charset="0"/>
                </a:rPr>
                <a:t>Gross Profit</a:t>
              </a:r>
              <a:endParaRPr lang="en-CA" sz="2000">
                <a:solidFill>
                  <a:srgbClr val="0070C0"/>
                </a:solidFill>
                <a:latin typeface="Arial" panose="020B0604020202020204" pitchFamily="34" charset="0"/>
                <a:cs typeface="Arial" panose="020B0604020202020204" pitchFamily="34" charset="0"/>
              </a:endParaRPr>
            </a:p>
          </p:txBody>
        </p:sp>
        <p:sp>
          <p:nvSpPr>
            <p:cNvPr id="17" name="Arrow: Up 16">
              <a:extLst>
                <a:ext uri="{FF2B5EF4-FFF2-40B4-BE49-F238E27FC236}">
                  <a16:creationId xmlns:a16="http://schemas.microsoft.com/office/drawing/2014/main" id="{D4BB9949-8022-250C-B332-9413D36C5D97}"/>
                </a:ext>
              </a:extLst>
            </p:cNvPr>
            <p:cNvSpPr/>
            <p:nvPr/>
          </p:nvSpPr>
          <p:spPr>
            <a:xfrm>
              <a:off x="6380455" y="1772653"/>
              <a:ext cx="276225" cy="238125"/>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6">
                    <a:lumMod val="50000"/>
                  </a:schemeClr>
                </a:solidFill>
              </a:endParaRPr>
            </a:p>
          </p:txBody>
        </p:sp>
        <p:sp>
          <p:nvSpPr>
            <p:cNvPr id="19" name="TextBox 18">
              <a:extLst>
                <a:ext uri="{FF2B5EF4-FFF2-40B4-BE49-F238E27FC236}">
                  <a16:creationId xmlns:a16="http://schemas.microsoft.com/office/drawing/2014/main" id="{4A7EFE1D-A447-57A4-5561-F9966B795E0B}"/>
                </a:ext>
              </a:extLst>
            </p:cNvPr>
            <p:cNvSpPr txBox="1"/>
            <p:nvPr/>
          </p:nvSpPr>
          <p:spPr>
            <a:xfrm>
              <a:off x="6733969" y="1707049"/>
              <a:ext cx="2220760" cy="369332"/>
            </a:xfrm>
            <a:prstGeom prst="rect">
              <a:avLst/>
            </a:prstGeom>
            <a:noFill/>
          </p:spPr>
          <p:txBody>
            <a:bodyPr wrap="none" rtlCol="0">
              <a:spAutoFit/>
            </a:bodyPr>
            <a:lstStyle/>
            <a:p>
              <a:r>
                <a:rPr lang="en-CA" b="1">
                  <a:solidFill>
                    <a:srgbClr val="3D4856"/>
                  </a:solidFill>
                  <a:latin typeface="Arial" panose="020B0604020202020204" pitchFamily="34" charset="0"/>
                  <a:cs typeface="Arial" panose="020B0604020202020204" pitchFamily="34" charset="0"/>
                </a:rPr>
                <a:t>$30.3M vs Prior Year</a:t>
              </a:r>
              <a:endParaRPr lang="en-CA" i="1">
                <a:solidFill>
                  <a:srgbClr val="3D485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AA4258F-4F02-3905-EAA6-6898B678AC66}"/>
                </a:ext>
              </a:extLst>
            </p:cNvPr>
            <p:cNvSpPr txBox="1"/>
            <p:nvPr/>
          </p:nvSpPr>
          <p:spPr>
            <a:xfrm>
              <a:off x="6173568" y="2247363"/>
              <a:ext cx="5223877" cy="800219"/>
            </a:xfrm>
            <a:prstGeom prst="rect">
              <a:avLst/>
            </a:prstGeom>
            <a:noFill/>
          </p:spPr>
          <p:txBody>
            <a:bodyPr wrap="square">
              <a:spAutoFit/>
            </a:bodyPr>
            <a:lstStyle/>
            <a:p>
              <a:pPr marL="360000" lvl="1" indent="-180000">
                <a:spcBef>
                  <a:spcPts val="12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Higher business volume</a:t>
              </a:r>
            </a:p>
            <a:p>
              <a:pPr marL="360000" lvl="1" indent="-180000">
                <a:spcBef>
                  <a:spcPts val="12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More favourable product mix</a:t>
              </a:r>
            </a:p>
          </p:txBody>
        </p:sp>
      </p:grpSp>
      <p:sp>
        <p:nvSpPr>
          <p:cNvPr id="10" name="Text Placeholder 2">
            <a:extLst>
              <a:ext uri="{FF2B5EF4-FFF2-40B4-BE49-F238E27FC236}">
                <a16:creationId xmlns:a16="http://schemas.microsoft.com/office/drawing/2014/main" id="{67EB39F4-98E7-9F1A-7E31-F37DD25142A8}"/>
              </a:ext>
            </a:extLst>
          </p:cNvPr>
          <p:cNvSpPr>
            <a:spLocks noGrp="1"/>
          </p:cNvSpPr>
          <p:nvPr>
            <p:custDataLst>
              <p:tags r:id="rId2"/>
            </p:custDataLst>
          </p:nvPr>
        </p:nvSpPr>
        <p:spPr bwMode="auto">
          <a:xfrm>
            <a:off x="7705059" y="5427444"/>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400" b="1">
                <a:latin typeface="Arial" panose="020B0604020202020204" pitchFamily="34" charset="0"/>
                <a:cs typeface="Arial" panose="020B0604020202020204" pitchFamily="34" charset="0"/>
              </a:rPr>
              <a:t>FY-24</a:t>
            </a:r>
            <a:endParaRPr lang="en-CA" sz="1400" b="1">
              <a:latin typeface="Arial" panose="020B0604020202020204" pitchFamily="34" charset="0"/>
              <a:cs typeface="Arial" panose="020B0604020202020204" pitchFamily="34" charset="0"/>
            </a:endParaRPr>
          </a:p>
        </p:txBody>
      </p:sp>
      <p:sp>
        <p:nvSpPr>
          <p:cNvPr id="11" name="Text Placeholder 2">
            <a:extLst>
              <a:ext uri="{FF2B5EF4-FFF2-40B4-BE49-F238E27FC236}">
                <a16:creationId xmlns:a16="http://schemas.microsoft.com/office/drawing/2014/main" id="{2F6B48D2-A8FB-D69A-6780-C7CF62D7EA2C}"/>
              </a:ext>
            </a:extLst>
          </p:cNvPr>
          <p:cNvSpPr>
            <a:spLocks noGrp="1"/>
          </p:cNvSpPr>
          <p:nvPr>
            <p:custDataLst>
              <p:tags r:id="rId3"/>
            </p:custDataLst>
          </p:nvPr>
        </p:nvSpPr>
        <p:spPr bwMode="auto">
          <a:xfrm>
            <a:off x="9876675" y="5427444"/>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400" b="1">
                <a:latin typeface="Arial" panose="020B0604020202020204" pitchFamily="34" charset="0"/>
                <a:cs typeface="Arial" panose="020B0604020202020204" pitchFamily="34" charset="0"/>
              </a:rPr>
              <a:t>FY-25</a:t>
            </a:r>
            <a:endParaRPr lang="en-CA" sz="14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31F4B5-8EAF-7766-EE20-154C5015E249}"/>
              </a:ext>
            </a:extLst>
          </p:cNvPr>
          <p:cNvSpPr txBox="1"/>
          <p:nvPr/>
        </p:nvSpPr>
        <p:spPr>
          <a:xfrm>
            <a:off x="7705059" y="873888"/>
            <a:ext cx="2805025" cy="584775"/>
          </a:xfrm>
          <a:prstGeom prst="rect">
            <a:avLst/>
          </a:prstGeom>
          <a:noFill/>
        </p:spPr>
        <p:txBody>
          <a:bodyPr wrap="square" rtlCol="0">
            <a:spAutoFit/>
          </a:bodyPr>
          <a:lstStyle/>
          <a:p>
            <a:pPr algn="ctr"/>
            <a:r>
              <a:rPr lang="en-CA" b="1">
                <a:latin typeface="Arial" panose="020B0604020202020204" pitchFamily="34" charset="0"/>
                <a:cs typeface="Arial" panose="020B0604020202020204" pitchFamily="34" charset="0"/>
              </a:rPr>
              <a:t>Annual Gross Profit</a:t>
            </a:r>
          </a:p>
          <a:p>
            <a:pPr algn="ctr"/>
            <a:r>
              <a:rPr lang="en-CA" sz="1400">
                <a:latin typeface="Arial" panose="020B0604020202020204" pitchFamily="34" charset="0"/>
                <a:cs typeface="Arial" panose="020B0604020202020204" pitchFamily="34" charset="0"/>
              </a:rPr>
              <a:t>($US Millions)</a:t>
            </a:r>
          </a:p>
        </p:txBody>
      </p:sp>
      <p:cxnSp>
        <p:nvCxnSpPr>
          <p:cNvPr id="29" name="Straight Connector 28">
            <a:extLst>
              <a:ext uri="{FF2B5EF4-FFF2-40B4-BE49-F238E27FC236}">
                <a16:creationId xmlns:a16="http://schemas.microsoft.com/office/drawing/2014/main" id="{3CEEEA89-0D11-2C3E-6B8C-C27C79D6A0D8}"/>
              </a:ext>
            </a:extLst>
          </p:cNvPr>
          <p:cNvCxnSpPr>
            <a:cxnSpLocks/>
          </p:cNvCxnSpPr>
          <p:nvPr>
            <p:custDataLst>
              <p:tags r:id="rId4"/>
            </p:custDataLst>
          </p:nvPr>
        </p:nvCxnSpPr>
        <p:spPr bwMode="auto">
          <a:xfrm flipV="1">
            <a:off x="8052389" y="2040809"/>
            <a:ext cx="0" cy="1087402"/>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E14C10E-57D9-98F3-2415-DD7F8374EE47}"/>
              </a:ext>
            </a:extLst>
          </p:cNvPr>
          <p:cNvCxnSpPr>
            <a:cxnSpLocks/>
          </p:cNvCxnSpPr>
          <p:nvPr>
            <p:custDataLst>
              <p:tags r:id="rId5"/>
            </p:custDataLst>
          </p:nvPr>
        </p:nvCxnSpPr>
        <p:spPr bwMode="auto">
          <a:xfrm>
            <a:off x="8052389" y="2040809"/>
            <a:ext cx="2159796"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A2BCB90-7092-EFCB-2529-34C88331B65B}"/>
              </a:ext>
            </a:extLst>
          </p:cNvPr>
          <p:cNvCxnSpPr>
            <a:cxnSpLocks/>
          </p:cNvCxnSpPr>
          <p:nvPr>
            <p:custDataLst>
              <p:tags r:id="rId6"/>
            </p:custDataLst>
          </p:nvPr>
        </p:nvCxnSpPr>
        <p:spPr bwMode="auto">
          <a:xfrm>
            <a:off x="10201984" y="2047756"/>
            <a:ext cx="0" cy="31043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2" name="Text Placeholder 2">
            <a:extLst>
              <a:ext uri="{FF2B5EF4-FFF2-40B4-BE49-F238E27FC236}">
                <a16:creationId xmlns:a16="http://schemas.microsoft.com/office/drawing/2014/main" id="{AF56199A-B464-BBA9-B60A-D07587431BB7}"/>
              </a:ext>
            </a:extLst>
          </p:cNvPr>
          <p:cNvSpPr>
            <a:spLocks noGrp="1"/>
          </p:cNvSpPr>
          <p:nvPr>
            <p:custDataLst>
              <p:tags r:id="rId7"/>
            </p:custDataLst>
          </p:nvPr>
        </p:nvSpPr>
        <p:spPr bwMode="auto">
          <a:xfrm>
            <a:off x="8690384" y="1850467"/>
            <a:ext cx="820387" cy="394044"/>
          </a:xfrm>
          <a:prstGeom prst="ellipse">
            <a:avLst/>
          </a:prstGeom>
          <a:solidFill>
            <a:schemeClr val="bg1"/>
          </a:solidFill>
          <a:ln w="12700" cmpd="sng" algn="ctr">
            <a:solidFill>
              <a:srgbClr val="3D4856"/>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400">
                <a:effectLst/>
                <a:latin typeface="Arial" panose="020B0604020202020204" pitchFamily="34" charset="0"/>
                <a:cs typeface="Arial" panose="020B0604020202020204" pitchFamily="34" charset="0"/>
              </a:rPr>
              <a:t>+</a:t>
            </a:r>
            <a:r>
              <a:rPr lang="en-CA" altLang="en-US" sz="1400">
                <a:latin typeface="Arial" panose="020B0604020202020204" pitchFamily="34" charset="0"/>
                <a:cs typeface="Arial" panose="020B0604020202020204" pitchFamily="34" charset="0"/>
              </a:rPr>
              <a:t>55</a:t>
            </a:r>
            <a:r>
              <a:rPr lang="en-CA" altLang="en-US" sz="1400">
                <a:effectLst/>
                <a:latin typeface="Arial" panose="020B0604020202020204" pitchFamily="34" charset="0"/>
                <a:cs typeface="Arial" panose="020B0604020202020204" pitchFamily="34" charset="0"/>
              </a:rPr>
              <a:t>%</a:t>
            </a:r>
            <a:endParaRPr lang="en-CA" sz="140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A0C92B1-E15C-8B07-1382-6321DFB3C043}"/>
              </a:ext>
            </a:extLst>
          </p:cNvPr>
          <p:cNvGrpSpPr/>
          <p:nvPr/>
        </p:nvGrpSpPr>
        <p:grpSpPr>
          <a:xfrm>
            <a:off x="9713707" y="3944731"/>
            <a:ext cx="1006417" cy="749029"/>
            <a:chOff x="1761274" y="5263190"/>
            <a:chExt cx="725560" cy="540000"/>
          </a:xfrm>
        </p:grpSpPr>
        <p:sp>
          <p:nvSpPr>
            <p:cNvPr id="23" name="Oval 22">
              <a:extLst>
                <a:ext uri="{FF2B5EF4-FFF2-40B4-BE49-F238E27FC236}">
                  <a16:creationId xmlns:a16="http://schemas.microsoft.com/office/drawing/2014/main" id="{996B2DB0-78E0-7D4F-6B48-531C9A66A346}"/>
                </a:ext>
              </a:extLst>
            </p:cNvPr>
            <p:cNvSpPr/>
            <p:nvPr/>
          </p:nvSpPr>
          <p:spPr>
            <a:xfrm>
              <a:off x="1845380" y="5263190"/>
              <a:ext cx="540000" cy="540000"/>
            </a:xfrm>
            <a:prstGeom prst="ellipse">
              <a:avLst/>
            </a:prstGeom>
            <a:solidFill>
              <a:srgbClr val="3D485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5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CA65FDF-B9A2-EEB9-5CFE-7B2374109BCB}"/>
                </a:ext>
              </a:extLst>
            </p:cNvPr>
            <p:cNvSpPr txBox="1"/>
            <p:nvPr/>
          </p:nvSpPr>
          <p:spPr>
            <a:xfrm>
              <a:off x="1761274" y="5424965"/>
              <a:ext cx="725560" cy="232980"/>
            </a:xfrm>
            <a:prstGeom prst="rect">
              <a:avLst/>
            </a:prstGeom>
            <a:noFill/>
          </p:spPr>
          <p:txBody>
            <a:bodyPr wrap="square" rtlCol="0">
              <a:spAutoFit/>
            </a:bodyPr>
            <a:lstStyle/>
            <a:p>
              <a:pPr algn="ctr"/>
              <a:r>
                <a:rPr lang="fr-CA" sz="1500" b="1">
                  <a:solidFill>
                    <a:schemeClr val="bg1"/>
                  </a:solidFill>
                  <a:latin typeface="Arial" panose="020B0604020202020204" pitchFamily="34" charset="0"/>
                  <a:cs typeface="Arial" panose="020B0604020202020204" pitchFamily="34" charset="0"/>
                </a:rPr>
                <a:t>28.8%</a:t>
              </a:r>
              <a:endParaRPr lang="en-CA" sz="1500" b="1">
                <a:solidFill>
                  <a:schemeClr val="bg1"/>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1D58B824-D5CB-ABF0-5F2B-9738A9F85037}"/>
              </a:ext>
            </a:extLst>
          </p:cNvPr>
          <p:cNvGrpSpPr/>
          <p:nvPr/>
        </p:nvGrpSpPr>
        <p:grpSpPr>
          <a:xfrm>
            <a:off x="7506801" y="3992907"/>
            <a:ext cx="1006417" cy="749029"/>
            <a:chOff x="3567133" y="5303932"/>
            <a:chExt cx="725560" cy="540000"/>
          </a:xfrm>
        </p:grpSpPr>
        <p:sp>
          <p:nvSpPr>
            <p:cNvPr id="21" name="Oval 20">
              <a:extLst>
                <a:ext uri="{FF2B5EF4-FFF2-40B4-BE49-F238E27FC236}">
                  <a16:creationId xmlns:a16="http://schemas.microsoft.com/office/drawing/2014/main" id="{F962544D-FA8A-8EE5-2656-7D9D69461339}"/>
                </a:ext>
              </a:extLst>
            </p:cNvPr>
            <p:cNvSpPr/>
            <p:nvPr/>
          </p:nvSpPr>
          <p:spPr>
            <a:xfrm>
              <a:off x="3656705" y="5303932"/>
              <a:ext cx="540000" cy="540000"/>
            </a:xfrm>
            <a:prstGeom prst="ellipse">
              <a:avLst/>
            </a:prstGeom>
            <a:solidFill>
              <a:srgbClr val="3D485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5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BEB119F-AA45-D318-56FE-3654C801B9D1}"/>
                </a:ext>
              </a:extLst>
            </p:cNvPr>
            <p:cNvSpPr txBox="1"/>
            <p:nvPr/>
          </p:nvSpPr>
          <p:spPr>
            <a:xfrm>
              <a:off x="3567133" y="5458538"/>
              <a:ext cx="725560" cy="232980"/>
            </a:xfrm>
            <a:prstGeom prst="rect">
              <a:avLst/>
            </a:prstGeom>
            <a:noFill/>
          </p:spPr>
          <p:txBody>
            <a:bodyPr wrap="square" rtlCol="0">
              <a:spAutoFit/>
            </a:bodyPr>
            <a:lstStyle/>
            <a:p>
              <a:pPr algn="ctr"/>
              <a:r>
                <a:rPr lang="fr-CA" sz="1500" b="1">
                  <a:solidFill>
                    <a:schemeClr val="bg1"/>
                  </a:solidFill>
                  <a:latin typeface="Arial" panose="020B0604020202020204" pitchFamily="34" charset="0"/>
                  <a:cs typeface="Arial" panose="020B0604020202020204" pitchFamily="34" charset="0"/>
                </a:rPr>
                <a:t>21.1%</a:t>
              </a:r>
              <a:endParaRPr lang="en-CA" sz="1500" b="1">
                <a:solidFill>
                  <a:schemeClr val="bg1"/>
                </a:solidFill>
                <a:latin typeface="Arial" panose="020B0604020202020204" pitchFamily="34" charset="0"/>
                <a:cs typeface="Arial" panose="020B0604020202020204" pitchFamily="34" charset="0"/>
              </a:endParaRPr>
            </a:p>
          </p:txBody>
        </p:sp>
      </p:grpSp>
      <p:sp>
        <p:nvSpPr>
          <p:cNvPr id="7" name="Title 6">
            <a:extLst>
              <a:ext uri="{FF2B5EF4-FFF2-40B4-BE49-F238E27FC236}">
                <a16:creationId xmlns:a16="http://schemas.microsoft.com/office/drawing/2014/main" id="{67461AE2-C819-1C8D-18C6-8B38FF179174}"/>
              </a:ext>
            </a:extLst>
          </p:cNvPr>
          <p:cNvSpPr>
            <a:spLocks noGrp="1"/>
          </p:cNvSpPr>
          <p:nvPr>
            <p:ph type="title"/>
          </p:nvPr>
        </p:nvSpPr>
        <p:spPr>
          <a:xfrm>
            <a:off x="442051" y="457200"/>
            <a:ext cx="5206909" cy="894792"/>
          </a:xfrm>
        </p:spPr>
        <p:txBody>
          <a:bodyPr/>
          <a:lstStyle/>
          <a:p>
            <a:r>
              <a:rPr lang="fr-CA" dirty="0" err="1"/>
              <a:t>Improved</a:t>
            </a:r>
            <a:r>
              <a:rPr lang="fr-CA" dirty="0"/>
              <a:t> </a:t>
            </a:r>
            <a:r>
              <a:rPr lang="fr-CA" dirty="0" err="1"/>
              <a:t>Margins</a:t>
            </a:r>
            <a:endParaRPr lang="en-CA" dirty="0"/>
          </a:p>
        </p:txBody>
      </p:sp>
    </p:spTree>
    <p:extLst>
      <p:ext uri="{BB962C8B-B14F-4D97-AF65-F5344CB8AC3E}">
        <p14:creationId xmlns:p14="http://schemas.microsoft.com/office/powerpoint/2010/main" val="2767290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1B0D7-E9B2-073C-04FE-FE08AEE485E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F3E34E-4A7C-75A5-4D59-A0776192C583}"/>
              </a:ext>
            </a:extLst>
          </p:cNvPr>
          <p:cNvSpPr>
            <a:spLocks noGrp="1"/>
          </p:cNvSpPr>
          <p:nvPr>
            <p:ph type="sldNum" sz="quarter" idx="12"/>
          </p:nvPr>
        </p:nvSpPr>
        <p:spPr/>
        <p:txBody>
          <a:bodyPr/>
          <a:lstStyle/>
          <a:p>
            <a:fld id="{103DDDE4-7A87-1F49-9041-0D2451D302B4}" type="slidenum">
              <a:rPr lang="en-US" smtClean="0"/>
              <a:pPr/>
              <a:t>12</a:t>
            </a:fld>
            <a:endParaRPr lang="en-US"/>
          </a:p>
        </p:txBody>
      </p:sp>
      <p:grpSp>
        <p:nvGrpSpPr>
          <p:cNvPr id="15" name="Group 14">
            <a:extLst>
              <a:ext uri="{FF2B5EF4-FFF2-40B4-BE49-F238E27FC236}">
                <a16:creationId xmlns:a16="http://schemas.microsoft.com/office/drawing/2014/main" id="{A3809C35-BFD9-11DE-0C62-E7FC57F3DFFC}"/>
              </a:ext>
            </a:extLst>
          </p:cNvPr>
          <p:cNvGrpSpPr/>
          <p:nvPr/>
        </p:nvGrpSpPr>
        <p:grpSpPr>
          <a:xfrm>
            <a:off x="359380" y="1847889"/>
            <a:ext cx="5703760" cy="2050169"/>
            <a:chOff x="6173568" y="1351356"/>
            <a:chExt cx="5223877" cy="2050169"/>
          </a:xfrm>
        </p:grpSpPr>
        <p:sp>
          <p:nvSpPr>
            <p:cNvPr id="16" name="TextBox 15">
              <a:extLst>
                <a:ext uri="{FF2B5EF4-FFF2-40B4-BE49-F238E27FC236}">
                  <a16:creationId xmlns:a16="http://schemas.microsoft.com/office/drawing/2014/main" id="{A9CB1B89-0F2D-E0FD-B11B-26B3FEDC48AC}"/>
                </a:ext>
              </a:extLst>
            </p:cNvPr>
            <p:cNvSpPr txBox="1"/>
            <p:nvPr/>
          </p:nvSpPr>
          <p:spPr>
            <a:xfrm>
              <a:off x="6287344" y="1351356"/>
              <a:ext cx="2283900" cy="400110"/>
            </a:xfrm>
            <a:prstGeom prst="rect">
              <a:avLst/>
            </a:prstGeom>
            <a:noFill/>
          </p:spPr>
          <p:txBody>
            <a:bodyPr wrap="square" rtlCol="0">
              <a:spAutoFit/>
            </a:bodyPr>
            <a:lstStyle/>
            <a:p>
              <a:r>
                <a:rPr lang="en-CA" sz="2000" b="1">
                  <a:solidFill>
                    <a:srgbClr val="0070C0"/>
                  </a:solidFill>
                  <a:latin typeface="Arial" panose="020B0604020202020204" pitchFamily="34" charset="0"/>
                  <a:cs typeface="Arial" panose="020B0604020202020204" pitchFamily="34" charset="0"/>
                </a:rPr>
                <a:t>Adjusted EBITDA</a:t>
              </a:r>
              <a:r>
                <a:rPr lang="en-CA" sz="2000" b="1" baseline="30000">
                  <a:solidFill>
                    <a:srgbClr val="0070C0"/>
                  </a:solidFill>
                  <a:latin typeface="Arial" panose="020B0604020202020204" pitchFamily="34" charset="0"/>
                  <a:cs typeface="Arial" panose="020B0604020202020204" pitchFamily="34" charset="0"/>
                </a:rPr>
                <a:t>1</a:t>
              </a:r>
              <a:endParaRPr lang="en-CA" sz="2000" baseline="30000">
                <a:solidFill>
                  <a:srgbClr val="0070C0"/>
                </a:solidFill>
                <a:latin typeface="Arial" panose="020B0604020202020204" pitchFamily="34" charset="0"/>
                <a:cs typeface="Arial" panose="020B0604020202020204" pitchFamily="34" charset="0"/>
              </a:endParaRPr>
            </a:p>
          </p:txBody>
        </p:sp>
        <p:sp>
          <p:nvSpPr>
            <p:cNvPr id="17" name="Arrow: Up 16">
              <a:extLst>
                <a:ext uri="{FF2B5EF4-FFF2-40B4-BE49-F238E27FC236}">
                  <a16:creationId xmlns:a16="http://schemas.microsoft.com/office/drawing/2014/main" id="{4F91C635-8845-446F-126F-E92750D4E322}"/>
                </a:ext>
              </a:extLst>
            </p:cNvPr>
            <p:cNvSpPr/>
            <p:nvPr/>
          </p:nvSpPr>
          <p:spPr>
            <a:xfrm>
              <a:off x="6380455" y="1772653"/>
              <a:ext cx="276225" cy="238125"/>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6">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CF0C873-0106-3B8B-A6B4-7E4FA29CCC64}"/>
                </a:ext>
              </a:extLst>
            </p:cNvPr>
            <p:cNvSpPr txBox="1"/>
            <p:nvPr/>
          </p:nvSpPr>
          <p:spPr>
            <a:xfrm>
              <a:off x="6733969" y="1707049"/>
              <a:ext cx="2220760" cy="369332"/>
            </a:xfrm>
            <a:prstGeom prst="rect">
              <a:avLst/>
            </a:prstGeom>
            <a:noFill/>
          </p:spPr>
          <p:txBody>
            <a:bodyPr wrap="none" rtlCol="0">
              <a:spAutoFit/>
            </a:bodyPr>
            <a:lstStyle/>
            <a:p>
              <a:r>
                <a:rPr lang="en-CA" b="1">
                  <a:solidFill>
                    <a:srgbClr val="3D4856"/>
                  </a:solidFill>
                  <a:latin typeface="Arial" panose="020B0604020202020204" pitchFamily="34" charset="0"/>
                  <a:cs typeface="Arial" panose="020B0604020202020204" pitchFamily="34" charset="0"/>
                </a:rPr>
                <a:t>$25.4M vs Prior Year</a:t>
              </a:r>
              <a:endParaRPr lang="en-CA" i="1">
                <a:solidFill>
                  <a:srgbClr val="3D485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4413534-EEC6-4F44-5C9E-0C359F27CA8C}"/>
                </a:ext>
              </a:extLst>
            </p:cNvPr>
            <p:cNvSpPr txBox="1"/>
            <p:nvPr/>
          </p:nvSpPr>
          <p:spPr>
            <a:xfrm>
              <a:off x="6173568" y="2247363"/>
              <a:ext cx="5223877" cy="1154162"/>
            </a:xfrm>
            <a:prstGeom prst="rect">
              <a:avLst/>
            </a:prstGeom>
            <a:noFill/>
          </p:spPr>
          <p:txBody>
            <a:bodyPr wrap="square">
              <a:spAutoFit/>
            </a:bodyPr>
            <a:lstStyle/>
            <a:p>
              <a:pPr marL="360000" lvl="1" indent="-180000">
                <a:spcBef>
                  <a:spcPts val="1200"/>
                </a:spcBef>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Higher </a:t>
              </a:r>
              <a:r>
                <a:rPr lang="en-CA" dirty="0">
                  <a:latin typeface="Arial" panose="020B0604020202020204" pitchFamily="34" charset="0"/>
                  <a:cs typeface="Arial" panose="020B0604020202020204" pitchFamily="34" charset="0"/>
                </a:rPr>
                <a:t>gross profit</a:t>
              </a:r>
            </a:p>
            <a:p>
              <a:pPr marL="360000" lvl="1" indent="-180000">
                <a:spcBef>
                  <a:spcPts val="1200"/>
                </a:spcBef>
                <a:buFont typeface="Arial" panose="020B0604020202020204" pitchFamily="34" charset="0"/>
                <a:buChar char="•"/>
              </a:pPr>
              <a:r>
                <a:rPr lang="en-CA" dirty="0">
                  <a:latin typeface="Arial" panose="020B0604020202020204" pitchFamily="34" charset="0"/>
                  <a:cs typeface="Arial" panose="020B0604020202020204" pitchFamily="34" charset="0"/>
                </a:rPr>
                <a:t>Partially offset by increased administration costs</a:t>
              </a:r>
            </a:p>
            <a:p>
              <a:pPr marL="360000" lvl="1" indent="-180000">
                <a:spcBef>
                  <a:spcPts val="600"/>
                </a:spcBef>
                <a:buFont typeface="Arial" panose="020B0604020202020204" pitchFamily="34" charset="0"/>
                <a:buChar char="•"/>
              </a:pPr>
              <a:endParaRPr lang="en-CA" dirty="0">
                <a:solidFill>
                  <a:schemeClr val="tx1"/>
                </a:solidFill>
                <a:latin typeface="Arial" panose="020B0604020202020204" pitchFamily="34" charset="0"/>
                <a:cs typeface="Arial" panose="020B0604020202020204" pitchFamily="34" charset="0"/>
              </a:endParaRPr>
            </a:p>
          </p:txBody>
        </p:sp>
      </p:grpSp>
      <p:graphicFrame>
        <p:nvGraphicFramePr>
          <p:cNvPr id="3" name="Chart 2">
            <a:extLst>
              <a:ext uri="{FF2B5EF4-FFF2-40B4-BE49-F238E27FC236}">
                <a16:creationId xmlns:a16="http://schemas.microsoft.com/office/drawing/2014/main" id="{C22CEE97-EF09-51C4-5063-01239ED60542}"/>
              </a:ext>
            </a:extLst>
          </p:cNvPr>
          <p:cNvGraphicFramePr/>
          <p:nvPr>
            <p:custDataLst>
              <p:tags r:id="rId1"/>
            </p:custDataLst>
            <p:extLst>
              <p:ext uri="{D42A27DB-BD31-4B8C-83A1-F6EECF244321}">
                <p14:modId xmlns:p14="http://schemas.microsoft.com/office/powerpoint/2010/main" val="1954127379"/>
              </p:ext>
            </p:extLst>
          </p:nvPr>
        </p:nvGraphicFramePr>
        <p:xfrm>
          <a:off x="6858000" y="1494760"/>
          <a:ext cx="4608094" cy="3608085"/>
        </p:xfrm>
        <a:graphic>
          <a:graphicData uri="http://schemas.openxmlformats.org/drawingml/2006/chart">
            <c:chart xmlns:c="http://schemas.openxmlformats.org/drawingml/2006/chart" xmlns:r="http://schemas.openxmlformats.org/officeDocument/2006/relationships" r:id="rId9"/>
          </a:graphicData>
        </a:graphic>
      </p:graphicFrame>
      <p:grpSp>
        <p:nvGrpSpPr>
          <p:cNvPr id="12" name="Group 11">
            <a:extLst>
              <a:ext uri="{FF2B5EF4-FFF2-40B4-BE49-F238E27FC236}">
                <a16:creationId xmlns:a16="http://schemas.microsoft.com/office/drawing/2014/main" id="{E30D3E80-18C9-6536-53B3-C13711CB3E61}"/>
              </a:ext>
            </a:extLst>
          </p:cNvPr>
          <p:cNvGrpSpPr/>
          <p:nvPr/>
        </p:nvGrpSpPr>
        <p:grpSpPr>
          <a:xfrm>
            <a:off x="483608" y="4022401"/>
            <a:ext cx="3179561" cy="725025"/>
            <a:chOff x="340387" y="3327861"/>
            <a:chExt cx="3179561" cy="725025"/>
          </a:xfrm>
        </p:grpSpPr>
        <p:sp>
          <p:nvSpPr>
            <p:cNvPr id="5" name="TextBox 4">
              <a:extLst>
                <a:ext uri="{FF2B5EF4-FFF2-40B4-BE49-F238E27FC236}">
                  <a16:creationId xmlns:a16="http://schemas.microsoft.com/office/drawing/2014/main" id="{796638EC-D4CC-FEED-DDAC-2F4796B46849}"/>
                </a:ext>
              </a:extLst>
            </p:cNvPr>
            <p:cNvSpPr txBox="1"/>
            <p:nvPr/>
          </p:nvSpPr>
          <p:spPr>
            <a:xfrm>
              <a:off x="340387" y="3327861"/>
              <a:ext cx="3179561" cy="400110"/>
            </a:xfrm>
            <a:prstGeom prst="rect">
              <a:avLst/>
            </a:prstGeom>
            <a:noFill/>
          </p:spPr>
          <p:txBody>
            <a:bodyPr wrap="square" rtlCol="0">
              <a:spAutoFit/>
            </a:bodyPr>
            <a:lstStyle/>
            <a:p>
              <a:r>
                <a:rPr lang="en-CA" sz="2000" b="1">
                  <a:solidFill>
                    <a:srgbClr val="0070C0"/>
                  </a:solidFill>
                  <a:latin typeface="Arial" panose="020B0604020202020204" pitchFamily="34" charset="0"/>
                  <a:cs typeface="Arial" panose="020B0604020202020204" pitchFamily="34" charset="0"/>
                </a:rPr>
                <a:t>Adjusted Net Income</a:t>
              </a:r>
              <a:r>
                <a:rPr lang="en-CA" sz="2000" b="1" baseline="30000">
                  <a:solidFill>
                    <a:srgbClr val="0070C0"/>
                  </a:solidFill>
                  <a:latin typeface="Arial" panose="020B0604020202020204" pitchFamily="34" charset="0"/>
                  <a:cs typeface="Arial" panose="020B0604020202020204" pitchFamily="34" charset="0"/>
                </a:rPr>
                <a:t>1</a:t>
              </a:r>
              <a:endParaRPr lang="en-CA" sz="2000" baseline="30000">
                <a:solidFill>
                  <a:srgbClr val="0070C0"/>
                </a:solidFill>
                <a:latin typeface="Arial" panose="020B0604020202020204" pitchFamily="34" charset="0"/>
                <a:cs typeface="Arial" panose="020B0604020202020204" pitchFamily="34" charset="0"/>
              </a:endParaRPr>
            </a:p>
          </p:txBody>
        </p:sp>
        <p:sp>
          <p:nvSpPr>
            <p:cNvPr id="6" name="Arrow: Up 5">
              <a:extLst>
                <a:ext uri="{FF2B5EF4-FFF2-40B4-BE49-F238E27FC236}">
                  <a16:creationId xmlns:a16="http://schemas.microsoft.com/office/drawing/2014/main" id="{2A7FD46B-13DB-CEE9-FCCA-A376D1C569D9}"/>
                </a:ext>
              </a:extLst>
            </p:cNvPr>
            <p:cNvSpPr/>
            <p:nvPr/>
          </p:nvSpPr>
          <p:spPr>
            <a:xfrm>
              <a:off x="442051" y="3749158"/>
              <a:ext cx="301600" cy="238125"/>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6">
                    <a:lumMod val="50000"/>
                  </a:schemeClr>
                </a:solidFill>
              </a:endParaRPr>
            </a:p>
          </p:txBody>
        </p:sp>
        <p:sp>
          <p:nvSpPr>
            <p:cNvPr id="18" name="TextBox 17">
              <a:extLst>
                <a:ext uri="{FF2B5EF4-FFF2-40B4-BE49-F238E27FC236}">
                  <a16:creationId xmlns:a16="http://schemas.microsoft.com/office/drawing/2014/main" id="{101F6B0C-EC7D-4FFE-FC2F-5219F49A628F}"/>
                </a:ext>
              </a:extLst>
            </p:cNvPr>
            <p:cNvSpPr txBox="1"/>
            <p:nvPr/>
          </p:nvSpPr>
          <p:spPr>
            <a:xfrm>
              <a:off x="828040" y="3683554"/>
              <a:ext cx="2424766" cy="369332"/>
            </a:xfrm>
            <a:prstGeom prst="rect">
              <a:avLst/>
            </a:prstGeom>
            <a:noFill/>
          </p:spPr>
          <p:txBody>
            <a:bodyPr wrap="none" rtlCol="0">
              <a:spAutoFit/>
            </a:bodyPr>
            <a:lstStyle/>
            <a:p>
              <a:r>
                <a:rPr lang="en-CA" b="1">
                  <a:solidFill>
                    <a:srgbClr val="3D4856"/>
                  </a:solidFill>
                  <a:latin typeface="Arial" panose="020B0604020202020204" pitchFamily="34" charset="0"/>
                  <a:cs typeface="Arial" panose="020B0604020202020204" pitchFamily="34" charset="0"/>
                </a:rPr>
                <a:t>$22.3M vs Prior Year</a:t>
              </a:r>
              <a:endParaRPr lang="en-CA" i="1">
                <a:solidFill>
                  <a:srgbClr val="3D4856"/>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617174BA-BC71-D0ED-B414-9BB177B732E1}"/>
              </a:ext>
            </a:extLst>
          </p:cNvPr>
          <p:cNvSpPr txBox="1"/>
          <p:nvPr/>
        </p:nvSpPr>
        <p:spPr>
          <a:xfrm>
            <a:off x="434356" y="6492875"/>
            <a:ext cx="5485563" cy="230832"/>
          </a:xfrm>
          <a:prstGeom prst="rect">
            <a:avLst/>
          </a:prstGeom>
          <a:noFill/>
        </p:spPr>
        <p:txBody>
          <a:bodyPr wrap="square">
            <a:spAutoFit/>
          </a:bodyPr>
          <a:lstStyle/>
          <a:p>
            <a:r>
              <a:rPr lang="en-US" sz="900" i="1" baseline="30000">
                <a:ea typeface="Calibri" panose="020F0502020204030204" pitchFamily="34" charset="0"/>
                <a:cs typeface="Arial" panose="020B0604020202020204" pitchFamily="34" charset="0"/>
              </a:rPr>
              <a:t>1 </a:t>
            </a:r>
            <a:r>
              <a:rPr lang="en-US" sz="900" b="0" i="1" u="none" strike="noStrike" baseline="0"/>
              <a:t>Non-IFRS measure – see Non-IFRS and Supplementary </a:t>
            </a:r>
            <a:r>
              <a:rPr lang="en-US" sz="900" i="1"/>
              <a:t>F</a:t>
            </a:r>
            <a:r>
              <a:rPr lang="en-US" sz="900" b="0" i="1" u="none" strike="noStrike" baseline="0"/>
              <a:t>inancial </a:t>
            </a:r>
            <a:r>
              <a:rPr lang="en-US" sz="900" i="1"/>
              <a:t>M</a:t>
            </a:r>
            <a:r>
              <a:rPr lang="en-US" sz="900" b="0" i="1" u="none" strike="noStrike" baseline="0"/>
              <a:t>easures in the Appendix of this presentation.</a:t>
            </a:r>
            <a:endParaRPr lang="en-CA" sz="900">
              <a:cs typeface="Arial" panose="020B0604020202020204" pitchFamily="34" charset="0"/>
            </a:endParaRPr>
          </a:p>
        </p:txBody>
      </p:sp>
      <p:sp>
        <p:nvSpPr>
          <p:cNvPr id="9" name="Text Placeholder 2">
            <a:extLst>
              <a:ext uri="{FF2B5EF4-FFF2-40B4-BE49-F238E27FC236}">
                <a16:creationId xmlns:a16="http://schemas.microsoft.com/office/drawing/2014/main" id="{EEF2F5D5-4FBE-B61C-D95A-D539D2D585CC}"/>
              </a:ext>
            </a:extLst>
          </p:cNvPr>
          <p:cNvSpPr>
            <a:spLocks noGrp="1"/>
          </p:cNvSpPr>
          <p:nvPr>
            <p:custDataLst>
              <p:tags r:id="rId2"/>
            </p:custDataLst>
          </p:nvPr>
        </p:nvSpPr>
        <p:spPr bwMode="auto">
          <a:xfrm>
            <a:off x="7705059" y="5205973"/>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400" b="1">
                <a:latin typeface="Arial" panose="020B0604020202020204" pitchFamily="34" charset="0"/>
                <a:cs typeface="Arial" panose="020B0604020202020204" pitchFamily="34" charset="0"/>
              </a:rPr>
              <a:t>FY-24</a:t>
            </a:r>
            <a:endParaRPr lang="en-CA" sz="1400" b="1">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68D12B11-518F-3DD5-608B-A94619742159}"/>
              </a:ext>
            </a:extLst>
          </p:cNvPr>
          <p:cNvSpPr>
            <a:spLocks noGrp="1"/>
          </p:cNvSpPr>
          <p:nvPr>
            <p:custDataLst>
              <p:tags r:id="rId3"/>
            </p:custDataLst>
          </p:nvPr>
        </p:nvSpPr>
        <p:spPr bwMode="auto">
          <a:xfrm>
            <a:off x="9876675" y="5205973"/>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400" b="1">
                <a:latin typeface="Arial" panose="020B0604020202020204" pitchFamily="34" charset="0"/>
                <a:cs typeface="Arial" panose="020B0604020202020204" pitchFamily="34" charset="0"/>
              </a:rPr>
              <a:t>FY-25</a:t>
            </a:r>
            <a:endParaRPr lang="en-CA" sz="14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A205A06-B22E-7647-43A8-4AC4BCF7E6FB}"/>
              </a:ext>
            </a:extLst>
          </p:cNvPr>
          <p:cNvSpPr txBox="1"/>
          <p:nvPr/>
        </p:nvSpPr>
        <p:spPr>
          <a:xfrm>
            <a:off x="7705059" y="873888"/>
            <a:ext cx="2805025" cy="584775"/>
          </a:xfrm>
          <a:prstGeom prst="rect">
            <a:avLst/>
          </a:prstGeom>
          <a:noFill/>
        </p:spPr>
        <p:txBody>
          <a:bodyPr wrap="square" rtlCol="0">
            <a:spAutoFit/>
          </a:bodyPr>
          <a:lstStyle/>
          <a:p>
            <a:pPr algn="ctr"/>
            <a:r>
              <a:rPr lang="en-CA" b="1">
                <a:latin typeface="Arial" panose="020B0604020202020204" pitchFamily="34" charset="0"/>
                <a:cs typeface="Arial" panose="020B0604020202020204" pitchFamily="34" charset="0"/>
              </a:rPr>
              <a:t>Annual Profitability</a:t>
            </a:r>
          </a:p>
          <a:p>
            <a:pPr algn="ctr"/>
            <a:r>
              <a:rPr lang="en-CA" sz="1400">
                <a:latin typeface="Arial" panose="020B0604020202020204" pitchFamily="34" charset="0"/>
                <a:cs typeface="Arial" panose="020B0604020202020204" pitchFamily="34" charset="0"/>
              </a:rPr>
              <a:t>($US Millions)</a:t>
            </a:r>
          </a:p>
        </p:txBody>
      </p:sp>
      <p:sp>
        <p:nvSpPr>
          <p:cNvPr id="8" name="Title 7">
            <a:extLst>
              <a:ext uri="{FF2B5EF4-FFF2-40B4-BE49-F238E27FC236}">
                <a16:creationId xmlns:a16="http://schemas.microsoft.com/office/drawing/2014/main" id="{A1195E91-E502-D87C-9D9F-636940AFA3F4}"/>
              </a:ext>
            </a:extLst>
          </p:cNvPr>
          <p:cNvSpPr>
            <a:spLocks noGrp="1"/>
          </p:cNvSpPr>
          <p:nvPr>
            <p:ph type="title"/>
          </p:nvPr>
        </p:nvSpPr>
        <p:spPr>
          <a:xfrm>
            <a:off x="434356" y="436925"/>
            <a:ext cx="4828614" cy="907133"/>
          </a:xfrm>
        </p:spPr>
        <p:txBody>
          <a:bodyPr/>
          <a:lstStyle/>
          <a:p>
            <a:r>
              <a:rPr lang="fr-CA" dirty="0" err="1"/>
              <a:t>Growth</a:t>
            </a:r>
            <a:r>
              <a:rPr lang="fr-CA" dirty="0"/>
              <a:t> in </a:t>
            </a:r>
            <a:r>
              <a:rPr lang="fr-CA" dirty="0" err="1"/>
              <a:t>Profitability</a:t>
            </a:r>
            <a:endParaRPr lang="en-CA" dirty="0"/>
          </a:p>
        </p:txBody>
      </p:sp>
      <p:sp>
        <p:nvSpPr>
          <p:cNvPr id="14" name="Rectangle 13">
            <a:extLst>
              <a:ext uri="{FF2B5EF4-FFF2-40B4-BE49-F238E27FC236}">
                <a16:creationId xmlns:a16="http://schemas.microsoft.com/office/drawing/2014/main" id="{CBE84150-0652-EA40-9D98-9839DB0E8335}"/>
              </a:ext>
            </a:extLst>
          </p:cNvPr>
          <p:cNvSpPr/>
          <p:nvPr>
            <p:custDataLst>
              <p:tags r:id="rId4"/>
            </p:custDataLst>
          </p:nvPr>
        </p:nvSpPr>
        <p:spPr bwMode="auto">
          <a:xfrm>
            <a:off x="7606659" y="5837041"/>
            <a:ext cx="179388" cy="133350"/>
          </a:xfrm>
          <a:prstGeom prst="rect">
            <a:avLst/>
          </a:prstGeom>
          <a:solidFill>
            <a:srgbClr val="4C6C9C"/>
          </a:solidFill>
          <a:ln w="12700"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710A33AD-1461-CA2F-3690-A8D9E21FDDFB}"/>
              </a:ext>
            </a:extLst>
          </p:cNvPr>
          <p:cNvSpPr/>
          <p:nvPr>
            <p:custDataLst>
              <p:tags r:id="rId5"/>
            </p:custDataLst>
          </p:nvPr>
        </p:nvSpPr>
        <p:spPr bwMode="auto">
          <a:xfrm>
            <a:off x="9290839" y="5837041"/>
            <a:ext cx="179388" cy="133350"/>
          </a:xfrm>
          <a:prstGeom prst="rect">
            <a:avLst/>
          </a:prstGeom>
          <a:solidFill>
            <a:srgbClr val="DFE5EF"/>
          </a:solidFill>
          <a:ln w="12700"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 Placeholder 2">
            <a:extLst>
              <a:ext uri="{FF2B5EF4-FFF2-40B4-BE49-F238E27FC236}">
                <a16:creationId xmlns:a16="http://schemas.microsoft.com/office/drawing/2014/main" id="{A310E041-74CF-44C6-0F30-FADAE6E43363}"/>
              </a:ext>
            </a:extLst>
          </p:cNvPr>
          <p:cNvSpPr>
            <a:spLocks noGrp="1"/>
          </p:cNvSpPr>
          <p:nvPr>
            <p:custDataLst>
              <p:tags r:id="rId6"/>
            </p:custDataLst>
          </p:nvPr>
        </p:nvSpPr>
        <p:spPr bwMode="auto">
          <a:xfrm>
            <a:off x="7891931" y="5844978"/>
            <a:ext cx="9159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1051954-4A12-47AA-9BE6-BB0BDD90CEF9}" type="datetime'A''''''''''d''j''''us''''t''ed ''''EBI''''''T''''D''''A'">
              <a:rPr lang="en-CA" altLang="en-US" sz="1000" smtClean="0">
                <a:latin typeface="Arial" panose="020B0604020202020204" pitchFamily="34" charset="0"/>
                <a:cs typeface="Arial" panose="020B0604020202020204" pitchFamily="34" charset="0"/>
              </a:rPr>
              <a:pPr marL="0" lvl="0" indent="0">
                <a:spcBef>
                  <a:spcPct val="0"/>
                </a:spcBef>
                <a:spcAft>
                  <a:spcPct val="0"/>
                </a:spcAft>
                <a:buNone/>
              </a:pPr>
              <a:t>Adjusted EBITDA</a:t>
            </a:fld>
            <a:endParaRPr lang="en-CA" sz="1000">
              <a:latin typeface="Arial" panose="020B0604020202020204" pitchFamily="34" charset="0"/>
              <a:cs typeface="Arial" panose="020B0604020202020204" pitchFamily="34" charset="0"/>
            </a:endParaRPr>
          </a:p>
        </p:txBody>
      </p:sp>
      <p:sp>
        <p:nvSpPr>
          <p:cNvPr id="24" name="Text Placeholder 2">
            <a:extLst>
              <a:ext uri="{FF2B5EF4-FFF2-40B4-BE49-F238E27FC236}">
                <a16:creationId xmlns:a16="http://schemas.microsoft.com/office/drawing/2014/main" id="{D1C6A134-F9E5-6196-E72A-A475284D2368}"/>
              </a:ext>
            </a:extLst>
          </p:cNvPr>
          <p:cNvSpPr>
            <a:spLocks noGrp="1"/>
          </p:cNvSpPr>
          <p:nvPr>
            <p:custDataLst>
              <p:tags r:id="rId7"/>
            </p:custDataLst>
          </p:nvPr>
        </p:nvSpPr>
        <p:spPr bwMode="auto">
          <a:xfrm>
            <a:off x="9576111" y="5844978"/>
            <a:ext cx="1812864" cy="13335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CA" altLang="en-US" sz="1000">
                <a:latin typeface="Arial" panose="020B0604020202020204" pitchFamily="34" charset="0"/>
                <a:cs typeface="Arial" panose="020B0604020202020204" pitchFamily="34" charset="0"/>
              </a:rPr>
              <a:t>Adjusted </a:t>
            </a:r>
            <a:fld id="{BAC02766-11CE-4616-881D-9D2A365C394F}" type="datetime'''N''''''''''''''et ''''I''''nc''''ome ''(''l''''oss)'''''''''">
              <a:rPr lang="en-CA" altLang="en-US" sz="1000" smtClean="0">
                <a:latin typeface="Arial" panose="020B0604020202020204" pitchFamily="34" charset="0"/>
                <a:cs typeface="Arial" panose="020B0604020202020204" pitchFamily="34" charset="0"/>
              </a:rPr>
              <a:pPr marL="0" lvl="0" indent="0">
                <a:spcBef>
                  <a:spcPct val="0"/>
                </a:spcBef>
                <a:spcAft>
                  <a:spcPct val="0"/>
                </a:spcAft>
                <a:buNone/>
              </a:pPr>
              <a:t>Net Income (loss)</a:t>
            </a:fld>
            <a:endParaRPr lang="en-CA"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844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9BC5E08E-A50A-8FFA-FED9-56B8212348C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7" imgW="353" imgH="353" progId="TCLayout.ActiveDocument.1">
                  <p:embed/>
                </p:oleObj>
              </mc:Choice>
              <mc:Fallback>
                <p:oleObj name="think-cell Slide" r:id="rId67" imgW="353" imgH="353" progId="TCLayout.ActiveDocument.1">
                  <p:embed/>
                  <p:pic>
                    <p:nvPicPr>
                      <p:cNvPr id="17" name="think-cell data - do not delete" hidden="1">
                        <a:extLst>
                          <a:ext uri="{FF2B5EF4-FFF2-40B4-BE49-F238E27FC236}">
                            <a16:creationId xmlns:a16="http://schemas.microsoft.com/office/drawing/2014/main" id="{9BC5E08E-A50A-8FFA-FED9-56B8212348C5}"/>
                          </a:ext>
                        </a:extLst>
                      </p:cNvPr>
                      <p:cNvPicPr/>
                      <p:nvPr/>
                    </p:nvPicPr>
                    <p:blipFill>
                      <a:blip r:embed="rId6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6131ECF-2F96-25E2-4ACB-BD89E8F4E5DF}"/>
              </a:ext>
            </a:extLst>
          </p:cNvPr>
          <p:cNvSpPr>
            <a:spLocks noGrp="1"/>
          </p:cNvSpPr>
          <p:nvPr>
            <p:ph type="title"/>
          </p:nvPr>
        </p:nvSpPr>
        <p:spPr>
          <a:xfrm>
            <a:off x="533400" y="425614"/>
            <a:ext cx="5320659" cy="918604"/>
          </a:xfrm>
        </p:spPr>
        <p:txBody>
          <a:bodyPr vert="horz">
            <a:normAutofit/>
          </a:bodyPr>
          <a:lstStyle/>
          <a:p>
            <a:r>
              <a:rPr lang="en-US" dirty="0"/>
              <a:t>Backlog</a:t>
            </a:r>
            <a:r>
              <a:rPr lang="en-US" baseline="30000" dirty="0"/>
              <a:t>1</a:t>
            </a:r>
            <a:r>
              <a:rPr lang="en-US" dirty="0"/>
              <a:t> and Bookings</a:t>
            </a:r>
            <a:r>
              <a:rPr lang="en-US" baseline="30000" dirty="0"/>
              <a:t>1</a:t>
            </a:r>
          </a:p>
        </p:txBody>
      </p:sp>
      <p:sp>
        <p:nvSpPr>
          <p:cNvPr id="3" name="Text Placeholder 2">
            <a:extLst>
              <a:ext uri="{FF2B5EF4-FFF2-40B4-BE49-F238E27FC236}">
                <a16:creationId xmlns:a16="http://schemas.microsoft.com/office/drawing/2014/main" id="{0153B539-303E-4A9A-FF83-A59FFABA65B4}"/>
              </a:ext>
            </a:extLst>
          </p:cNvPr>
          <p:cNvSpPr>
            <a:spLocks noGrp="1"/>
          </p:cNvSpPr>
          <p:nvPr>
            <p:ph type="body" sz="half" idx="2"/>
          </p:nvPr>
        </p:nvSpPr>
        <p:spPr>
          <a:xfrm>
            <a:off x="533400" y="1516395"/>
            <a:ext cx="5485563" cy="4899983"/>
          </a:xfrm>
        </p:spPr>
        <p:txBody>
          <a:bodyPr>
            <a:normAutofit/>
          </a:bodyPr>
          <a:lstStyle/>
          <a:p>
            <a:pPr>
              <a:lnSpc>
                <a:spcPct val="100000"/>
              </a:lnSpc>
              <a:spcBef>
                <a:spcPts val="2500"/>
              </a:spcBef>
            </a:pPr>
            <a:r>
              <a:rPr lang="en-CA" sz="1800" b="1" dirty="0">
                <a:solidFill>
                  <a:srgbClr val="0067A6"/>
                </a:solidFill>
              </a:rPr>
              <a:t>Backlog of $274.9M as at February 28, 2025</a:t>
            </a:r>
          </a:p>
          <a:p>
            <a:pPr marL="360000" lvl="1" indent="-180000">
              <a:lnSpc>
                <a:spcPct val="100000"/>
              </a:lnSpc>
              <a:spcBef>
                <a:spcPts val="1200"/>
              </a:spcBef>
              <a:buFont typeface="Arial" panose="020B0604020202020204" pitchFamily="34" charset="0"/>
              <a:buChar char="•"/>
            </a:pPr>
            <a:r>
              <a:rPr lang="en-CA" sz="1800" dirty="0">
                <a:latin typeface="Arial" panose="020B0604020202020204" pitchFamily="34" charset="0"/>
                <a:cs typeface="Arial" panose="020B0604020202020204" pitchFamily="34" charset="0"/>
              </a:rPr>
              <a:t>Slight Y/Y increase, excluding negative FX impact of $12.7M </a:t>
            </a:r>
          </a:p>
          <a:p>
            <a:pPr marL="360000" lvl="1" indent="-180000">
              <a:lnSpc>
                <a:spcPct val="100000"/>
              </a:lnSpc>
              <a:spcBef>
                <a:spcPts val="1200"/>
              </a:spcBef>
              <a:buFont typeface="Arial" panose="020B0604020202020204" pitchFamily="34" charset="0"/>
              <a:buChar char="•"/>
            </a:pPr>
            <a:r>
              <a:rPr lang="en-CA" sz="1800" dirty="0">
                <a:latin typeface="Arial" panose="020B0604020202020204" pitchFamily="34" charset="0"/>
                <a:cs typeface="Arial" panose="020B0604020202020204" pitchFamily="34" charset="0"/>
              </a:rPr>
              <a:t>Higher nuclear bookings in N.A., partially offset by lower oil &amp; gas orders in Italy</a:t>
            </a:r>
          </a:p>
          <a:p>
            <a:pPr>
              <a:lnSpc>
                <a:spcPct val="100000"/>
              </a:lnSpc>
              <a:spcBef>
                <a:spcPts val="1800"/>
              </a:spcBef>
            </a:pPr>
            <a:r>
              <a:rPr lang="en-CA" sz="1800" b="1" dirty="0">
                <a:solidFill>
                  <a:srgbClr val="0067A6"/>
                </a:solidFill>
              </a:rPr>
              <a:t>Bookings of </a:t>
            </a:r>
            <a:r>
              <a:rPr lang="en-US" sz="1800" b="1" dirty="0">
                <a:solidFill>
                  <a:srgbClr val="0067A6"/>
                </a:solidFill>
              </a:rPr>
              <a:t>$292.5M in FY-25, up 1.3% from $288.7M in FY-24</a:t>
            </a:r>
          </a:p>
          <a:p>
            <a:pPr marL="360000" indent="-180000">
              <a:lnSpc>
                <a:spcPct val="100000"/>
              </a:lnSpc>
              <a:spcBef>
                <a:spcPts val="1200"/>
              </a:spcBef>
              <a:buFont typeface="Arial" panose="020B0604020202020204" pitchFamily="34" charset="0"/>
              <a:buChar char="•"/>
            </a:pPr>
            <a:r>
              <a:rPr lang="en-CA" sz="1800" dirty="0"/>
              <a:t>Stronger nuclear and MRO orders in N.A.</a:t>
            </a:r>
          </a:p>
          <a:p>
            <a:pPr marL="360000" indent="-180000">
              <a:lnSpc>
                <a:spcPct val="100000"/>
              </a:lnSpc>
              <a:spcBef>
                <a:spcPts val="1200"/>
              </a:spcBef>
              <a:buFont typeface="Arial" panose="020B0604020202020204" pitchFamily="34" charset="0"/>
              <a:buChar char="•"/>
            </a:pPr>
            <a:r>
              <a:rPr lang="en-CA" sz="1800" dirty="0"/>
              <a:t>Higher oil refinery bookings from German operations</a:t>
            </a:r>
          </a:p>
          <a:p>
            <a:pPr marL="360000" indent="-180000">
              <a:lnSpc>
                <a:spcPct val="100000"/>
              </a:lnSpc>
              <a:spcBef>
                <a:spcPts val="1200"/>
              </a:spcBef>
              <a:buFont typeface="Arial" panose="020B0604020202020204" pitchFamily="34" charset="0"/>
              <a:buChar char="•"/>
            </a:pPr>
            <a:r>
              <a:rPr lang="en-CA" sz="1800" dirty="0"/>
              <a:t>Partially offset by less oil &amp; gas orders from Italian business and negative FX impact</a:t>
            </a:r>
          </a:p>
        </p:txBody>
      </p:sp>
      <p:sp>
        <p:nvSpPr>
          <p:cNvPr id="4" name="Slide Number Placeholder 3">
            <a:extLst>
              <a:ext uri="{FF2B5EF4-FFF2-40B4-BE49-F238E27FC236}">
                <a16:creationId xmlns:a16="http://schemas.microsoft.com/office/drawing/2014/main" id="{F7C7DB36-F446-0D55-32F8-516C7D679023}"/>
              </a:ext>
            </a:extLst>
          </p:cNvPr>
          <p:cNvSpPr>
            <a:spLocks noGrp="1"/>
          </p:cNvSpPr>
          <p:nvPr>
            <p:ph type="sldNum" sz="quarter" idx="12"/>
          </p:nvPr>
        </p:nvSpPr>
        <p:spPr/>
        <p:txBody>
          <a:bodyPr/>
          <a:lstStyle/>
          <a:p>
            <a:fld id="{103DDDE4-7A87-1F49-9041-0D2451D302B4}" type="slidenum">
              <a:rPr lang="en-US" smtClean="0"/>
              <a:pPr/>
              <a:t>13</a:t>
            </a:fld>
            <a:endParaRPr lang="en-US"/>
          </a:p>
        </p:txBody>
      </p:sp>
      <p:sp>
        <p:nvSpPr>
          <p:cNvPr id="5" name="TextBox 4">
            <a:extLst>
              <a:ext uri="{FF2B5EF4-FFF2-40B4-BE49-F238E27FC236}">
                <a16:creationId xmlns:a16="http://schemas.microsoft.com/office/drawing/2014/main" id="{0C2DC00B-98FA-15B9-D78D-42BD1C889B0C}"/>
              </a:ext>
            </a:extLst>
          </p:cNvPr>
          <p:cNvSpPr txBox="1"/>
          <p:nvPr/>
        </p:nvSpPr>
        <p:spPr>
          <a:xfrm>
            <a:off x="533400" y="6439145"/>
            <a:ext cx="5485563" cy="369332"/>
          </a:xfrm>
          <a:prstGeom prst="rect">
            <a:avLst/>
          </a:prstGeom>
          <a:noFill/>
        </p:spPr>
        <p:txBody>
          <a:bodyPr wrap="square">
            <a:spAutoFit/>
          </a:bodyPr>
          <a:lstStyle/>
          <a:p>
            <a:r>
              <a:rPr lang="en-US" sz="900" i="1" baseline="30000">
                <a:ea typeface="Calibri" panose="020F0502020204030204" pitchFamily="34" charset="0"/>
                <a:cs typeface="Arial" panose="020B0604020202020204" pitchFamily="34" charset="0"/>
              </a:rPr>
              <a:t>1 </a:t>
            </a:r>
            <a:r>
              <a:rPr lang="en-US" sz="900" b="0" i="1" u="none" strike="noStrike" baseline="0"/>
              <a:t>Non-IFRS measure – see Non-IFRS and Supplementary </a:t>
            </a:r>
            <a:r>
              <a:rPr lang="en-US" sz="900" i="1"/>
              <a:t>F</a:t>
            </a:r>
            <a:r>
              <a:rPr lang="en-US" sz="900" b="0" i="1" u="none" strike="noStrike" baseline="0"/>
              <a:t>inancial </a:t>
            </a:r>
            <a:r>
              <a:rPr lang="en-US" sz="900" i="1"/>
              <a:t>M</a:t>
            </a:r>
            <a:r>
              <a:rPr lang="en-US" sz="900" b="0" i="1" u="none" strike="noStrike" baseline="0"/>
              <a:t>easures in the Appendix of this presentation.</a:t>
            </a:r>
          </a:p>
          <a:p>
            <a:pPr marL="0" indent="0">
              <a:spcBef>
                <a:spcPts val="0"/>
              </a:spcBef>
              <a:buNone/>
            </a:pPr>
            <a:endParaRPr lang="en-CA" sz="900">
              <a:cs typeface="Arial" panose="020B0604020202020204" pitchFamily="34" charset="0"/>
            </a:endParaRPr>
          </a:p>
        </p:txBody>
      </p:sp>
      <p:sp>
        <p:nvSpPr>
          <p:cNvPr id="12" name="TextBox 11">
            <a:extLst>
              <a:ext uri="{FF2B5EF4-FFF2-40B4-BE49-F238E27FC236}">
                <a16:creationId xmlns:a16="http://schemas.microsoft.com/office/drawing/2014/main" id="{6DD740FF-6DA6-F24D-2931-7375DA08E751}"/>
              </a:ext>
            </a:extLst>
          </p:cNvPr>
          <p:cNvSpPr txBox="1"/>
          <p:nvPr/>
        </p:nvSpPr>
        <p:spPr>
          <a:xfrm>
            <a:off x="6967219" y="3219508"/>
            <a:ext cx="4520789" cy="307777"/>
          </a:xfrm>
          <a:prstGeom prst="rect">
            <a:avLst/>
          </a:prstGeom>
          <a:noFill/>
        </p:spPr>
        <p:txBody>
          <a:bodyPr wrap="none" rtlCol="0">
            <a:spAutoFit/>
          </a:bodyPr>
          <a:lstStyle/>
          <a:p>
            <a:pPr algn="ctr"/>
            <a:r>
              <a:rPr lang="en-US" sz="1400" b="1">
                <a:latin typeface="Arial" panose="020B0604020202020204" pitchFamily="34" charset="0"/>
                <a:cs typeface="Arial" panose="020B0604020202020204" pitchFamily="34" charset="0"/>
              </a:rPr>
              <a:t>Bookings and Sales </a:t>
            </a:r>
            <a:r>
              <a:rPr lang="en-US" sz="1200" b="1">
                <a:latin typeface="Arial" panose="020B0604020202020204" pitchFamily="34" charset="0"/>
                <a:cs typeface="Arial" panose="020B0604020202020204" pitchFamily="34" charset="0"/>
              </a:rPr>
              <a:t>(trailing 12-months, in US$ millions)</a:t>
            </a:r>
          </a:p>
        </p:txBody>
      </p:sp>
      <p:cxnSp>
        <p:nvCxnSpPr>
          <p:cNvPr id="13" name="Straight Connector 12">
            <a:extLst>
              <a:ext uri="{FF2B5EF4-FFF2-40B4-BE49-F238E27FC236}">
                <a16:creationId xmlns:a16="http://schemas.microsoft.com/office/drawing/2014/main" id="{C666C6B3-EBEA-42A2-B606-ECE658802E97}"/>
              </a:ext>
            </a:extLst>
          </p:cNvPr>
          <p:cNvCxnSpPr/>
          <p:nvPr>
            <p:custDataLst>
              <p:tags r:id="rId2"/>
            </p:custDataLst>
          </p:nvPr>
        </p:nvCxnSpPr>
        <p:spPr bwMode="gray">
          <a:xfrm>
            <a:off x="7077075" y="5471444"/>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D83A1F8-0195-1D38-031D-86B8D7B35E39}"/>
              </a:ext>
            </a:extLst>
          </p:cNvPr>
          <p:cNvCxnSpPr/>
          <p:nvPr>
            <p:custDataLst>
              <p:tags r:id="rId3"/>
            </p:custDataLst>
          </p:nvPr>
        </p:nvCxnSpPr>
        <p:spPr bwMode="gray">
          <a:xfrm>
            <a:off x="7077075" y="5169819"/>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E0A7F254-ED63-77CB-07B0-214BA33A587F}"/>
              </a:ext>
            </a:extLst>
          </p:cNvPr>
          <p:cNvCxnSpPr/>
          <p:nvPr>
            <p:custDataLst>
              <p:tags r:id="rId4"/>
            </p:custDataLst>
          </p:nvPr>
        </p:nvCxnSpPr>
        <p:spPr bwMode="gray">
          <a:xfrm>
            <a:off x="7077075" y="4868194"/>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398719C2-70EA-9DB3-9D53-D26EC3C3C679}"/>
              </a:ext>
            </a:extLst>
          </p:cNvPr>
          <p:cNvCxnSpPr/>
          <p:nvPr>
            <p:custDataLst>
              <p:tags r:id="rId5"/>
            </p:custDataLst>
          </p:nvPr>
        </p:nvCxnSpPr>
        <p:spPr bwMode="gray">
          <a:xfrm>
            <a:off x="7077075" y="4566569"/>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8C6E499-F350-25BD-36E1-49E473405142}"/>
              </a:ext>
            </a:extLst>
          </p:cNvPr>
          <p:cNvCxnSpPr/>
          <p:nvPr>
            <p:custDataLst>
              <p:tags r:id="rId6"/>
            </p:custDataLst>
          </p:nvPr>
        </p:nvCxnSpPr>
        <p:spPr bwMode="gray">
          <a:xfrm>
            <a:off x="7077075" y="4264944"/>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E5886A9D-2876-A25B-4A20-03DFDF29AF90}"/>
              </a:ext>
            </a:extLst>
          </p:cNvPr>
          <p:cNvCxnSpPr/>
          <p:nvPr>
            <p:custDataLst>
              <p:tags r:id="rId7"/>
            </p:custDataLst>
          </p:nvPr>
        </p:nvCxnSpPr>
        <p:spPr bwMode="gray">
          <a:xfrm>
            <a:off x="7077075" y="3963319"/>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A4DBFB0-0613-A351-97A3-84AC2CB06C74}"/>
              </a:ext>
            </a:extLst>
          </p:cNvPr>
          <p:cNvCxnSpPr/>
          <p:nvPr>
            <p:custDataLst>
              <p:tags r:id="rId8"/>
            </p:custDataLst>
          </p:nvPr>
        </p:nvCxnSpPr>
        <p:spPr bwMode="gray">
          <a:xfrm>
            <a:off x="7077075" y="3661694"/>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3" name="Chart 22">
            <a:extLst>
              <a:ext uri="{FF2B5EF4-FFF2-40B4-BE49-F238E27FC236}">
                <a16:creationId xmlns:a16="http://schemas.microsoft.com/office/drawing/2014/main" id="{6EFBFB49-EF26-1B29-E8D9-38BF88545866}"/>
              </a:ext>
            </a:extLst>
          </p:cNvPr>
          <p:cNvGraphicFramePr/>
          <p:nvPr>
            <p:custDataLst>
              <p:tags r:id="rId9"/>
            </p:custDataLst>
            <p:extLst>
              <p:ext uri="{D42A27DB-BD31-4B8C-83A1-F6EECF244321}">
                <p14:modId xmlns:p14="http://schemas.microsoft.com/office/powerpoint/2010/main" val="1439651690"/>
              </p:ext>
            </p:extLst>
          </p:nvPr>
        </p:nvGraphicFramePr>
        <p:xfrm>
          <a:off x="6994525" y="3506119"/>
          <a:ext cx="4832350" cy="2422525"/>
        </p:xfrm>
        <a:graphic>
          <a:graphicData uri="http://schemas.openxmlformats.org/drawingml/2006/chart">
            <c:chart xmlns:c="http://schemas.openxmlformats.org/drawingml/2006/chart" xmlns:r="http://schemas.openxmlformats.org/officeDocument/2006/relationships" r:id="rId69"/>
          </a:graphicData>
        </a:graphic>
      </p:graphicFrame>
      <p:sp>
        <p:nvSpPr>
          <p:cNvPr id="24" name="Text Placeholder 2">
            <a:extLst>
              <a:ext uri="{FF2B5EF4-FFF2-40B4-BE49-F238E27FC236}">
                <a16:creationId xmlns:a16="http://schemas.microsoft.com/office/drawing/2014/main" id="{FC04575D-5490-61ED-7C6B-FE3EE9991C07}"/>
              </a:ext>
            </a:extLst>
          </p:cNvPr>
          <p:cNvSpPr>
            <a:spLocks noGrp="1"/>
          </p:cNvSpPr>
          <p:nvPr>
            <p:custDataLst>
              <p:tags r:id="rId10"/>
            </p:custDataLst>
          </p:nvPr>
        </p:nvSpPr>
        <p:spPr bwMode="gray">
          <a:xfrm>
            <a:off x="6861175" y="5709570"/>
            <a:ext cx="1301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650DBC1-C43D-4D7E-8805-B456446E550E}" type="datetime'''''''''''''''''''''''''''''''''''''$''0'''''''''''">
              <a:rPr lang="en-US" altLang="en-US" sz="1000" smtClean="0">
                <a:effectLst/>
                <a:latin typeface="+mn-lt"/>
              </a:rPr>
              <a:pPr marL="0" lvl="0" indent="0" algn="r">
                <a:spcBef>
                  <a:spcPct val="0"/>
                </a:spcBef>
                <a:spcAft>
                  <a:spcPct val="0"/>
                </a:spcAft>
                <a:buNone/>
              </a:pPr>
              <a:t>$0</a:t>
            </a:fld>
            <a:endParaRPr lang="en-US" sz="1000">
              <a:latin typeface="+mn-lt"/>
            </a:endParaRPr>
          </a:p>
        </p:txBody>
      </p:sp>
      <p:sp>
        <p:nvSpPr>
          <p:cNvPr id="25" name="Text Placeholder 2">
            <a:extLst>
              <a:ext uri="{FF2B5EF4-FFF2-40B4-BE49-F238E27FC236}">
                <a16:creationId xmlns:a16="http://schemas.microsoft.com/office/drawing/2014/main" id="{679091F1-3026-3171-0994-1B84B06C04E0}"/>
              </a:ext>
            </a:extLst>
          </p:cNvPr>
          <p:cNvSpPr>
            <a:spLocks noGrp="1"/>
          </p:cNvSpPr>
          <p:nvPr>
            <p:custDataLst>
              <p:tags r:id="rId11"/>
            </p:custDataLst>
          </p:nvPr>
        </p:nvSpPr>
        <p:spPr bwMode="gray">
          <a:xfrm>
            <a:off x="6796088" y="5407945"/>
            <a:ext cx="1952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05B4715-5D7D-41D4-A9F3-EA5DFB1F7AD1}" type="datetime'$''''''''''''''''''''''''''''''5''''''''0'''''''''''">
              <a:rPr lang="en-US" altLang="en-US" sz="1000" smtClean="0">
                <a:effectLst/>
                <a:latin typeface="+mn-lt"/>
              </a:rPr>
              <a:pPr marL="0" lvl="0" indent="0" algn="r">
                <a:spcBef>
                  <a:spcPct val="0"/>
                </a:spcBef>
                <a:spcAft>
                  <a:spcPct val="0"/>
                </a:spcAft>
                <a:buNone/>
              </a:pPr>
              <a:t>$50</a:t>
            </a:fld>
            <a:endParaRPr lang="en-US" sz="1000">
              <a:latin typeface="+mn-lt"/>
            </a:endParaRPr>
          </a:p>
        </p:txBody>
      </p:sp>
      <p:sp>
        <p:nvSpPr>
          <p:cNvPr id="26" name="Text Placeholder 2">
            <a:extLst>
              <a:ext uri="{FF2B5EF4-FFF2-40B4-BE49-F238E27FC236}">
                <a16:creationId xmlns:a16="http://schemas.microsoft.com/office/drawing/2014/main" id="{594F4D07-EBE2-38DB-3B35-77C94E73EC1E}"/>
              </a:ext>
            </a:extLst>
          </p:cNvPr>
          <p:cNvSpPr>
            <a:spLocks noGrp="1"/>
          </p:cNvSpPr>
          <p:nvPr>
            <p:custDataLst>
              <p:tags r:id="rId12"/>
            </p:custDataLst>
          </p:nvPr>
        </p:nvSpPr>
        <p:spPr bwMode="gray">
          <a:xfrm>
            <a:off x="6731000" y="5106320"/>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0817442-C72B-4DF1-90FC-FD9FF4670AC5}" type="datetime'''''''$''1''''0''''''''''''''0'''''''''''''''''''">
              <a:rPr lang="en-US" altLang="en-US" sz="1000" smtClean="0">
                <a:effectLst/>
                <a:latin typeface="+mn-lt"/>
              </a:rPr>
              <a:pPr marL="0" lvl="0" indent="0" algn="r">
                <a:spcBef>
                  <a:spcPct val="0"/>
                </a:spcBef>
                <a:spcAft>
                  <a:spcPct val="0"/>
                </a:spcAft>
                <a:buNone/>
              </a:pPr>
              <a:t>$100</a:t>
            </a:fld>
            <a:endParaRPr lang="en-US" sz="1000">
              <a:latin typeface="+mn-lt"/>
            </a:endParaRPr>
          </a:p>
        </p:txBody>
      </p:sp>
      <p:sp>
        <p:nvSpPr>
          <p:cNvPr id="27" name="Text Placeholder 2">
            <a:extLst>
              <a:ext uri="{FF2B5EF4-FFF2-40B4-BE49-F238E27FC236}">
                <a16:creationId xmlns:a16="http://schemas.microsoft.com/office/drawing/2014/main" id="{97694978-0490-AEB2-A8E3-E2F3B74BC438}"/>
              </a:ext>
            </a:extLst>
          </p:cNvPr>
          <p:cNvSpPr>
            <a:spLocks noGrp="1"/>
          </p:cNvSpPr>
          <p:nvPr>
            <p:custDataLst>
              <p:tags r:id="rId13"/>
            </p:custDataLst>
          </p:nvPr>
        </p:nvSpPr>
        <p:spPr bwMode="gray">
          <a:xfrm>
            <a:off x="6731000" y="4804695"/>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E4DE2BF-CF1D-422B-9ED1-A9D55BEF8276}" type="datetime'''''''''''''''''''''$''''''1''''5''''''''''''''0'''''">
              <a:rPr lang="en-US" altLang="en-US" sz="1000" smtClean="0">
                <a:effectLst/>
                <a:latin typeface="+mn-lt"/>
              </a:rPr>
              <a:pPr marL="0" lvl="0" indent="0" algn="r">
                <a:spcBef>
                  <a:spcPct val="0"/>
                </a:spcBef>
                <a:spcAft>
                  <a:spcPct val="0"/>
                </a:spcAft>
                <a:buNone/>
              </a:pPr>
              <a:t>$150</a:t>
            </a:fld>
            <a:endParaRPr lang="en-US" sz="1000">
              <a:latin typeface="+mn-lt"/>
            </a:endParaRPr>
          </a:p>
        </p:txBody>
      </p:sp>
      <p:sp>
        <p:nvSpPr>
          <p:cNvPr id="28" name="Text Placeholder 2">
            <a:extLst>
              <a:ext uri="{FF2B5EF4-FFF2-40B4-BE49-F238E27FC236}">
                <a16:creationId xmlns:a16="http://schemas.microsoft.com/office/drawing/2014/main" id="{3E64BFD1-DF64-8B0B-5458-5F15326EB2AA}"/>
              </a:ext>
            </a:extLst>
          </p:cNvPr>
          <p:cNvSpPr>
            <a:spLocks noGrp="1"/>
          </p:cNvSpPr>
          <p:nvPr>
            <p:custDataLst>
              <p:tags r:id="rId14"/>
            </p:custDataLst>
          </p:nvPr>
        </p:nvSpPr>
        <p:spPr bwMode="gray">
          <a:xfrm>
            <a:off x="6731000" y="4503070"/>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2450D8E-05BE-4559-BDAE-2F21979F65FB}" type="datetime'''''''''''''''''''''''''''''''''''''''''$20''''0'''''">
              <a:rPr lang="en-US" altLang="en-US" sz="1000" smtClean="0">
                <a:effectLst/>
                <a:latin typeface="+mn-lt"/>
              </a:rPr>
              <a:pPr marL="0" lvl="0" indent="0" algn="r">
                <a:spcBef>
                  <a:spcPct val="0"/>
                </a:spcBef>
                <a:spcAft>
                  <a:spcPct val="0"/>
                </a:spcAft>
                <a:buNone/>
              </a:pPr>
              <a:t>$200</a:t>
            </a:fld>
            <a:endParaRPr lang="en-US" sz="1000">
              <a:latin typeface="+mn-lt"/>
            </a:endParaRPr>
          </a:p>
        </p:txBody>
      </p:sp>
      <p:sp>
        <p:nvSpPr>
          <p:cNvPr id="29" name="Text Placeholder 2">
            <a:extLst>
              <a:ext uri="{FF2B5EF4-FFF2-40B4-BE49-F238E27FC236}">
                <a16:creationId xmlns:a16="http://schemas.microsoft.com/office/drawing/2014/main" id="{189B9631-5075-4437-FA11-940218C584CB}"/>
              </a:ext>
            </a:extLst>
          </p:cNvPr>
          <p:cNvSpPr>
            <a:spLocks noGrp="1"/>
          </p:cNvSpPr>
          <p:nvPr>
            <p:custDataLst>
              <p:tags r:id="rId15"/>
            </p:custDataLst>
          </p:nvPr>
        </p:nvSpPr>
        <p:spPr bwMode="gray">
          <a:xfrm>
            <a:off x="6731000" y="4201445"/>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07E6397-D4C7-4134-9257-DC5E41C88C8F}" type="datetime'''''''''''''''''''''''''''$25''''''''''''''''''''''''0'''''">
              <a:rPr lang="en-US" altLang="en-US" sz="1000" smtClean="0">
                <a:effectLst/>
                <a:latin typeface="+mn-lt"/>
              </a:rPr>
              <a:pPr marL="0" lvl="0" indent="0" algn="r">
                <a:spcBef>
                  <a:spcPct val="0"/>
                </a:spcBef>
                <a:spcAft>
                  <a:spcPct val="0"/>
                </a:spcAft>
                <a:buNone/>
              </a:pPr>
              <a:t>$250</a:t>
            </a:fld>
            <a:endParaRPr lang="en-US" sz="1000">
              <a:latin typeface="+mn-lt"/>
            </a:endParaRPr>
          </a:p>
        </p:txBody>
      </p:sp>
      <p:sp>
        <p:nvSpPr>
          <p:cNvPr id="30" name="Text Placeholder 2">
            <a:extLst>
              <a:ext uri="{FF2B5EF4-FFF2-40B4-BE49-F238E27FC236}">
                <a16:creationId xmlns:a16="http://schemas.microsoft.com/office/drawing/2014/main" id="{1353434B-FF3E-1D83-CC01-B212FFBB5121}"/>
              </a:ext>
            </a:extLst>
          </p:cNvPr>
          <p:cNvSpPr>
            <a:spLocks noGrp="1"/>
          </p:cNvSpPr>
          <p:nvPr>
            <p:custDataLst>
              <p:tags r:id="rId16"/>
            </p:custDataLst>
          </p:nvPr>
        </p:nvSpPr>
        <p:spPr bwMode="gray">
          <a:xfrm>
            <a:off x="6731000" y="3899820"/>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8ED9C73-8C27-428C-9047-34BA5523EC6A}" type="datetime'$''''''''''3''''''''''''''0''''''''''''''''''''''''''''0'''''">
              <a:rPr lang="en-US" altLang="en-US" sz="1000" smtClean="0">
                <a:effectLst/>
                <a:latin typeface="+mn-lt"/>
              </a:rPr>
              <a:pPr marL="0" lvl="0" indent="0" algn="r">
                <a:spcBef>
                  <a:spcPct val="0"/>
                </a:spcBef>
                <a:spcAft>
                  <a:spcPct val="0"/>
                </a:spcAft>
                <a:buNone/>
              </a:pPr>
              <a:t>$300</a:t>
            </a:fld>
            <a:endParaRPr lang="en-US" sz="1000">
              <a:latin typeface="+mn-lt"/>
            </a:endParaRPr>
          </a:p>
        </p:txBody>
      </p:sp>
      <p:sp>
        <p:nvSpPr>
          <p:cNvPr id="31" name="Text Placeholder 2">
            <a:extLst>
              <a:ext uri="{FF2B5EF4-FFF2-40B4-BE49-F238E27FC236}">
                <a16:creationId xmlns:a16="http://schemas.microsoft.com/office/drawing/2014/main" id="{E872640C-BD13-8FC8-6769-9EAAE17B9B02}"/>
              </a:ext>
            </a:extLst>
          </p:cNvPr>
          <p:cNvSpPr>
            <a:spLocks noGrp="1"/>
          </p:cNvSpPr>
          <p:nvPr>
            <p:custDataLst>
              <p:tags r:id="rId17"/>
            </p:custDataLst>
          </p:nvPr>
        </p:nvSpPr>
        <p:spPr bwMode="gray">
          <a:xfrm>
            <a:off x="6731000" y="3598195"/>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0FB3EE7-7E75-4E63-A451-E2E8FE8A5142}" type="datetime'$''''3''''''''''''''5''''''''''''''''''''''0'''''''''''">
              <a:rPr lang="en-US" altLang="en-US" sz="1000" smtClean="0">
                <a:effectLst/>
                <a:latin typeface="+mn-lt"/>
              </a:rPr>
              <a:pPr marL="0" lvl="0" indent="0" algn="r">
                <a:spcBef>
                  <a:spcPct val="0"/>
                </a:spcBef>
                <a:spcAft>
                  <a:spcPct val="0"/>
                </a:spcAft>
                <a:buNone/>
              </a:pPr>
              <a:t>$350</a:t>
            </a:fld>
            <a:endParaRPr lang="en-US" sz="1000">
              <a:latin typeface="+mn-lt"/>
            </a:endParaRPr>
          </a:p>
        </p:txBody>
      </p:sp>
      <p:sp>
        <p:nvSpPr>
          <p:cNvPr id="32" name="Text Placeholder 2">
            <a:extLst>
              <a:ext uri="{FF2B5EF4-FFF2-40B4-BE49-F238E27FC236}">
                <a16:creationId xmlns:a16="http://schemas.microsoft.com/office/drawing/2014/main" id="{845A409E-5998-6D1A-F177-CCEC660F2850}"/>
              </a:ext>
            </a:extLst>
          </p:cNvPr>
          <p:cNvSpPr>
            <a:spLocks noGrp="1"/>
          </p:cNvSpPr>
          <p:nvPr>
            <p:custDataLst>
              <p:tags r:id="rId18"/>
            </p:custDataLst>
          </p:nvPr>
        </p:nvSpPr>
        <p:spPr bwMode="auto">
          <a:xfrm>
            <a:off x="7137400"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Q4-23</a:t>
            </a:r>
            <a:endParaRPr lang="en-US" sz="1000"/>
          </a:p>
        </p:txBody>
      </p:sp>
      <p:sp>
        <p:nvSpPr>
          <p:cNvPr id="33" name="Text Placeholder 2">
            <a:extLst>
              <a:ext uri="{FF2B5EF4-FFF2-40B4-BE49-F238E27FC236}">
                <a16:creationId xmlns:a16="http://schemas.microsoft.com/office/drawing/2014/main" id="{B66411F2-1D3D-B5E7-D008-DAC917FF0348}"/>
              </a:ext>
            </a:extLst>
          </p:cNvPr>
          <p:cNvSpPr>
            <a:spLocks noGrp="1"/>
          </p:cNvSpPr>
          <p:nvPr>
            <p:custDataLst>
              <p:tags r:id="rId19"/>
            </p:custDataLst>
          </p:nvPr>
        </p:nvSpPr>
        <p:spPr bwMode="auto">
          <a:xfrm>
            <a:off x="7613650"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Q1-24</a:t>
            </a:r>
            <a:endParaRPr lang="en-US" sz="1000"/>
          </a:p>
        </p:txBody>
      </p:sp>
      <p:sp>
        <p:nvSpPr>
          <p:cNvPr id="34" name="Text Placeholder 2">
            <a:extLst>
              <a:ext uri="{FF2B5EF4-FFF2-40B4-BE49-F238E27FC236}">
                <a16:creationId xmlns:a16="http://schemas.microsoft.com/office/drawing/2014/main" id="{4CD345DF-5766-465B-5551-CA7D9F8FE94A}"/>
              </a:ext>
            </a:extLst>
          </p:cNvPr>
          <p:cNvSpPr>
            <a:spLocks noGrp="1"/>
          </p:cNvSpPr>
          <p:nvPr>
            <p:custDataLst>
              <p:tags r:id="rId20"/>
            </p:custDataLst>
          </p:nvPr>
        </p:nvSpPr>
        <p:spPr bwMode="auto">
          <a:xfrm>
            <a:off x="8088313"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Q2-24</a:t>
            </a:r>
            <a:endParaRPr lang="en-US" sz="1000"/>
          </a:p>
        </p:txBody>
      </p:sp>
      <p:sp>
        <p:nvSpPr>
          <p:cNvPr id="35" name="Text Placeholder 2">
            <a:extLst>
              <a:ext uri="{FF2B5EF4-FFF2-40B4-BE49-F238E27FC236}">
                <a16:creationId xmlns:a16="http://schemas.microsoft.com/office/drawing/2014/main" id="{F2423F03-C067-8709-799D-89C05CECD9CB}"/>
              </a:ext>
            </a:extLst>
          </p:cNvPr>
          <p:cNvSpPr>
            <a:spLocks noGrp="1"/>
          </p:cNvSpPr>
          <p:nvPr>
            <p:custDataLst>
              <p:tags r:id="rId21"/>
            </p:custDataLst>
          </p:nvPr>
        </p:nvSpPr>
        <p:spPr bwMode="auto">
          <a:xfrm>
            <a:off x="8562975"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Q3-24</a:t>
            </a:r>
            <a:endParaRPr lang="en-US" sz="1000"/>
          </a:p>
        </p:txBody>
      </p:sp>
      <p:sp>
        <p:nvSpPr>
          <p:cNvPr id="36" name="Text Placeholder 2">
            <a:extLst>
              <a:ext uri="{FF2B5EF4-FFF2-40B4-BE49-F238E27FC236}">
                <a16:creationId xmlns:a16="http://schemas.microsoft.com/office/drawing/2014/main" id="{E4EE12C3-1E2A-7FB6-F80D-001EF3992D0D}"/>
              </a:ext>
            </a:extLst>
          </p:cNvPr>
          <p:cNvSpPr>
            <a:spLocks noGrp="1"/>
          </p:cNvSpPr>
          <p:nvPr>
            <p:custDataLst>
              <p:tags r:id="rId22"/>
            </p:custDataLst>
          </p:nvPr>
        </p:nvSpPr>
        <p:spPr bwMode="auto">
          <a:xfrm>
            <a:off x="9039225"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Q4-24</a:t>
            </a:r>
            <a:endParaRPr lang="en-US" sz="1000"/>
          </a:p>
        </p:txBody>
      </p:sp>
      <p:sp>
        <p:nvSpPr>
          <p:cNvPr id="44" name="Text Placeholder 2">
            <a:extLst>
              <a:ext uri="{FF2B5EF4-FFF2-40B4-BE49-F238E27FC236}">
                <a16:creationId xmlns:a16="http://schemas.microsoft.com/office/drawing/2014/main" id="{036E8D83-3FA4-BDCE-F52A-0941AC16EF48}"/>
              </a:ext>
            </a:extLst>
          </p:cNvPr>
          <p:cNvSpPr>
            <a:spLocks noGrp="1"/>
          </p:cNvSpPr>
          <p:nvPr>
            <p:custDataLst>
              <p:tags r:id="rId23"/>
            </p:custDataLst>
          </p:nvPr>
        </p:nvSpPr>
        <p:spPr bwMode="auto">
          <a:xfrm>
            <a:off x="9513888"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Q1-25</a:t>
            </a:r>
            <a:endParaRPr lang="en-US" sz="1000"/>
          </a:p>
        </p:txBody>
      </p:sp>
      <p:sp>
        <p:nvSpPr>
          <p:cNvPr id="45" name="Text Placeholder 2">
            <a:extLst>
              <a:ext uri="{FF2B5EF4-FFF2-40B4-BE49-F238E27FC236}">
                <a16:creationId xmlns:a16="http://schemas.microsoft.com/office/drawing/2014/main" id="{3778AC91-850F-3046-E763-59901C9E8EEE}"/>
              </a:ext>
            </a:extLst>
          </p:cNvPr>
          <p:cNvSpPr>
            <a:spLocks noGrp="1"/>
          </p:cNvSpPr>
          <p:nvPr>
            <p:custDataLst>
              <p:tags r:id="rId24"/>
            </p:custDataLst>
          </p:nvPr>
        </p:nvSpPr>
        <p:spPr bwMode="auto">
          <a:xfrm>
            <a:off x="9988550"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Q2-25</a:t>
            </a:r>
            <a:endParaRPr lang="en-US" sz="1000"/>
          </a:p>
        </p:txBody>
      </p:sp>
      <p:sp>
        <p:nvSpPr>
          <p:cNvPr id="46" name="Text Placeholder 2">
            <a:extLst>
              <a:ext uri="{FF2B5EF4-FFF2-40B4-BE49-F238E27FC236}">
                <a16:creationId xmlns:a16="http://schemas.microsoft.com/office/drawing/2014/main" id="{49FCF61D-5F5B-F7CF-7411-3BB61997CEAA}"/>
              </a:ext>
            </a:extLst>
          </p:cNvPr>
          <p:cNvSpPr>
            <a:spLocks noGrp="1"/>
          </p:cNvSpPr>
          <p:nvPr>
            <p:custDataLst>
              <p:tags r:id="rId25"/>
            </p:custDataLst>
          </p:nvPr>
        </p:nvSpPr>
        <p:spPr bwMode="auto">
          <a:xfrm>
            <a:off x="10464800"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Q3-25</a:t>
            </a:r>
            <a:endParaRPr lang="en-US" sz="1000"/>
          </a:p>
        </p:txBody>
      </p:sp>
      <p:sp>
        <p:nvSpPr>
          <p:cNvPr id="47" name="Text Placeholder 2">
            <a:extLst>
              <a:ext uri="{FF2B5EF4-FFF2-40B4-BE49-F238E27FC236}">
                <a16:creationId xmlns:a16="http://schemas.microsoft.com/office/drawing/2014/main" id="{E01DD151-3A81-E585-E727-F6DD7C729C51}"/>
              </a:ext>
            </a:extLst>
          </p:cNvPr>
          <p:cNvSpPr>
            <a:spLocks noGrp="1"/>
          </p:cNvSpPr>
          <p:nvPr>
            <p:custDataLst>
              <p:tags r:id="rId26"/>
            </p:custDataLst>
          </p:nvPr>
        </p:nvSpPr>
        <p:spPr bwMode="auto">
          <a:xfrm>
            <a:off x="10939463"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Q4-25</a:t>
            </a:r>
            <a:endParaRPr lang="en-US" sz="1000"/>
          </a:p>
        </p:txBody>
      </p:sp>
      <p:sp>
        <p:nvSpPr>
          <p:cNvPr id="48" name="Rectangle 47">
            <a:extLst>
              <a:ext uri="{FF2B5EF4-FFF2-40B4-BE49-F238E27FC236}">
                <a16:creationId xmlns:a16="http://schemas.microsoft.com/office/drawing/2014/main" id="{61C585D4-087D-83E5-1B43-9BC6D048CDF7}"/>
              </a:ext>
            </a:extLst>
          </p:cNvPr>
          <p:cNvSpPr/>
          <p:nvPr>
            <p:custDataLst>
              <p:tags r:id="rId27"/>
            </p:custDataLst>
          </p:nvPr>
        </p:nvSpPr>
        <p:spPr bwMode="auto">
          <a:xfrm>
            <a:off x="7908925" y="6000081"/>
            <a:ext cx="179388" cy="133350"/>
          </a:xfrm>
          <a:prstGeom prst="rect">
            <a:avLst/>
          </a:prstGeom>
          <a:solidFill>
            <a:srgbClr val="005B99"/>
          </a:solidFill>
          <a:ln w="317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06C7C5C-C593-2070-335F-1511FCFFD54C}"/>
              </a:ext>
            </a:extLst>
          </p:cNvPr>
          <p:cNvSpPr/>
          <p:nvPr>
            <p:custDataLst>
              <p:tags r:id="rId28"/>
            </p:custDataLst>
          </p:nvPr>
        </p:nvSpPr>
        <p:spPr bwMode="auto">
          <a:xfrm>
            <a:off x="8742363" y="6000081"/>
            <a:ext cx="179388" cy="133350"/>
          </a:xfrm>
          <a:prstGeom prst="rect">
            <a:avLst/>
          </a:prstGeom>
          <a:solidFill>
            <a:srgbClr val="FFC50D"/>
          </a:solidFill>
          <a:ln w="317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E0FC8B81-2EDD-0BD5-9DB9-B2F8138640C5}"/>
              </a:ext>
            </a:extLst>
          </p:cNvPr>
          <p:cNvCxnSpPr/>
          <p:nvPr>
            <p:custDataLst>
              <p:tags r:id="rId29"/>
            </p:custDataLst>
          </p:nvPr>
        </p:nvCxnSpPr>
        <p:spPr bwMode="gray">
          <a:xfrm>
            <a:off x="9390064" y="6066756"/>
            <a:ext cx="150813" cy="0"/>
          </a:xfrm>
          <a:prstGeom prst="line">
            <a:avLst/>
          </a:prstGeom>
          <a:ln w="28575" cap="rnd" cmpd="sng" algn="ctr">
            <a:solidFill>
              <a:srgbClr val="291A6B"/>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4" name="Text Placeholder 2">
            <a:extLst>
              <a:ext uri="{FF2B5EF4-FFF2-40B4-BE49-F238E27FC236}">
                <a16:creationId xmlns:a16="http://schemas.microsoft.com/office/drawing/2014/main" id="{FDBD7E71-1A7C-3B19-9642-7A63CC42962A}"/>
              </a:ext>
            </a:extLst>
          </p:cNvPr>
          <p:cNvSpPr>
            <a:spLocks noGrp="1"/>
          </p:cNvSpPr>
          <p:nvPr>
            <p:custDataLst>
              <p:tags r:id="rId30"/>
            </p:custDataLst>
          </p:nvPr>
        </p:nvSpPr>
        <p:spPr bwMode="auto">
          <a:xfrm>
            <a:off x="8139113" y="6008019"/>
            <a:ext cx="5016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CB1B82D-7EF6-47CF-B206-E6F25528FD47}" type="datetime'''''B''''''''o''''''o''k''''''''''''i''''n''''''gs'''''''">
              <a:rPr lang="en-US" altLang="en-US" sz="1000" smtClean="0"/>
              <a:pPr marL="0" lvl="0" indent="0">
                <a:spcBef>
                  <a:spcPct val="0"/>
                </a:spcBef>
                <a:spcAft>
                  <a:spcPct val="0"/>
                </a:spcAft>
                <a:buNone/>
              </a:pPr>
              <a:t>Bookings</a:t>
            </a:fld>
            <a:endParaRPr lang="en-US" sz="1000"/>
          </a:p>
        </p:txBody>
      </p:sp>
      <p:sp>
        <p:nvSpPr>
          <p:cNvPr id="55" name="Text Placeholder 2">
            <a:extLst>
              <a:ext uri="{FF2B5EF4-FFF2-40B4-BE49-F238E27FC236}">
                <a16:creationId xmlns:a16="http://schemas.microsoft.com/office/drawing/2014/main" id="{6413AF27-612A-A452-13A0-85BAC444D325}"/>
              </a:ext>
            </a:extLst>
          </p:cNvPr>
          <p:cNvSpPr>
            <a:spLocks noGrp="1"/>
          </p:cNvSpPr>
          <p:nvPr>
            <p:custDataLst>
              <p:tags r:id="rId31"/>
            </p:custDataLst>
          </p:nvPr>
        </p:nvSpPr>
        <p:spPr bwMode="auto">
          <a:xfrm>
            <a:off x="8972550" y="6008019"/>
            <a:ext cx="3016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17DA759-D637-41C2-9827-F65D7F04956E}" type="datetime'''''S''''''''''''''''''a''''''''''''''''l''''''e''s'''''">
              <a:rPr lang="en-US" altLang="en-US" sz="1000" smtClean="0"/>
              <a:pPr marL="0" lvl="0" indent="0">
                <a:spcBef>
                  <a:spcPct val="0"/>
                </a:spcBef>
                <a:spcAft>
                  <a:spcPct val="0"/>
                </a:spcAft>
                <a:buNone/>
              </a:pPr>
              <a:t>Sales</a:t>
            </a:fld>
            <a:endParaRPr lang="en-US" sz="1000"/>
          </a:p>
        </p:txBody>
      </p:sp>
      <p:sp>
        <p:nvSpPr>
          <p:cNvPr id="56" name="Text Placeholder 2">
            <a:extLst>
              <a:ext uri="{FF2B5EF4-FFF2-40B4-BE49-F238E27FC236}">
                <a16:creationId xmlns:a16="http://schemas.microsoft.com/office/drawing/2014/main" id="{D7A27E0A-63F5-ACFF-0647-365ED79C2CDA}"/>
              </a:ext>
            </a:extLst>
          </p:cNvPr>
          <p:cNvSpPr>
            <a:spLocks noGrp="1"/>
          </p:cNvSpPr>
          <p:nvPr>
            <p:custDataLst>
              <p:tags r:id="rId32"/>
            </p:custDataLst>
          </p:nvPr>
        </p:nvSpPr>
        <p:spPr bwMode="auto">
          <a:xfrm>
            <a:off x="9605963" y="6008019"/>
            <a:ext cx="12334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CBA396D-B873-42C3-A1CE-D58EB14E12CE}" type="datetime'B''''''o''''ok-to-Bi''''''l''l'''' ''''(''''right a''xi''s)'">
              <a:rPr lang="en-US" altLang="en-US" sz="1000" smtClean="0"/>
              <a:pPr marL="0" lvl="0" indent="0">
                <a:spcBef>
                  <a:spcPct val="0"/>
                </a:spcBef>
                <a:spcAft>
                  <a:spcPct val="0"/>
                </a:spcAft>
                <a:buNone/>
              </a:pPr>
              <a:t>Book-to-Bill (right axis)</a:t>
            </a:fld>
            <a:endParaRPr lang="en-US" sz="1000"/>
          </a:p>
        </p:txBody>
      </p:sp>
      <p:cxnSp>
        <p:nvCxnSpPr>
          <p:cNvPr id="7" name="Straight Connector 6">
            <a:extLst>
              <a:ext uri="{FF2B5EF4-FFF2-40B4-BE49-F238E27FC236}">
                <a16:creationId xmlns:a16="http://schemas.microsoft.com/office/drawing/2014/main" id="{67309695-52C5-EA1F-A4EC-C6A40E32B090}"/>
              </a:ext>
            </a:extLst>
          </p:cNvPr>
          <p:cNvCxnSpPr/>
          <p:nvPr>
            <p:custDataLst>
              <p:tags r:id="rId33"/>
            </p:custDataLst>
          </p:nvPr>
        </p:nvCxnSpPr>
        <p:spPr bwMode="gray">
          <a:xfrm>
            <a:off x="7077076" y="2269731"/>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B341A08-69B8-A3CF-E5CB-7C5A3121242A}"/>
              </a:ext>
            </a:extLst>
          </p:cNvPr>
          <p:cNvCxnSpPr/>
          <p:nvPr>
            <p:custDataLst>
              <p:tags r:id="rId34"/>
            </p:custDataLst>
          </p:nvPr>
        </p:nvCxnSpPr>
        <p:spPr bwMode="gray">
          <a:xfrm>
            <a:off x="7077076" y="1961756"/>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004D3774-3D52-9C7B-8396-0328BC9E466F}"/>
              </a:ext>
            </a:extLst>
          </p:cNvPr>
          <p:cNvCxnSpPr/>
          <p:nvPr>
            <p:custDataLst>
              <p:tags r:id="rId35"/>
            </p:custDataLst>
          </p:nvPr>
        </p:nvCxnSpPr>
        <p:spPr bwMode="gray">
          <a:xfrm>
            <a:off x="7077076" y="1652193"/>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E793B097-CEA5-290A-9509-5DE239266D33}"/>
              </a:ext>
            </a:extLst>
          </p:cNvPr>
          <p:cNvCxnSpPr/>
          <p:nvPr>
            <p:custDataLst>
              <p:tags r:id="rId36"/>
            </p:custDataLst>
          </p:nvPr>
        </p:nvCxnSpPr>
        <p:spPr bwMode="gray">
          <a:xfrm>
            <a:off x="7077076" y="1344218"/>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8" name="Straight Connector 447">
            <a:extLst>
              <a:ext uri="{FF2B5EF4-FFF2-40B4-BE49-F238E27FC236}">
                <a16:creationId xmlns:a16="http://schemas.microsoft.com/office/drawing/2014/main" id="{F138116B-64E9-50DF-711F-993CB2085954}"/>
              </a:ext>
            </a:extLst>
          </p:cNvPr>
          <p:cNvCxnSpPr/>
          <p:nvPr>
            <p:custDataLst>
              <p:tags r:id="rId37"/>
            </p:custDataLst>
          </p:nvPr>
        </p:nvCxnSpPr>
        <p:spPr bwMode="gray">
          <a:xfrm>
            <a:off x="7077076" y="1034656"/>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9" name="Straight Connector 448">
            <a:extLst>
              <a:ext uri="{FF2B5EF4-FFF2-40B4-BE49-F238E27FC236}">
                <a16:creationId xmlns:a16="http://schemas.microsoft.com/office/drawing/2014/main" id="{797EB242-3494-FE01-8082-3400BBF27D1C}"/>
              </a:ext>
            </a:extLst>
          </p:cNvPr>
          <p:cNvCxnSpPr/>
          <p:nvPr>
            <p:custDataLst>
              <p:tags r:id="rId38"/>
            </p:custDataLst>
          </p:nvPr>
        </p:nvCxnSpPr>
        <p:spPr bwMode="gray">
          <a:xfrm>
            <a:off x="7077076" y="726681"/>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0" name="Straight Connector 449">
            <a:extLst>
              <a:ext uri="{FF2B5EF4-FFF2-40B4-BE49-F238E27FC236}">
                <a16:creationId xmlns:a16="http://schemas.microsoft.com/office/drawing/2014/main" id="{3C665D74-9EF5-88DB-340D-78EE0880B37D}"/>
              </a:ext>
            </a:extLst>
          </p:cNvPr>
          <p:cNvCxnSpPr/>
          <p:nvPr>
            <p:custDataLst>
              <p:tags r:id="rId39"/>
            </p:custDataLst>
          </p:nvPr>
        </p:nvCxnSpPr>
        <p:spPr bwMode="gray">
          <a:xfrm>
            <a:off x="7077076" y="417118"/>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451" name="Chart 450">
            <a:extLst>
              <a:ext uri="{FF2B5EF4-FFF2-40B4-BE49-F238E27FC236}">
                <a16:creationId xmlns:a16="http://schemas.microsoft.com/office/drawing/2014/main" id="{EA10A27A-5A0A-A80E-2B00-F7B28E2A109D}"/>
              </a:ext>
            </a:extLst>
          </p:cNvPr>
          <p:cNvGraphicFramePr/>
          <p:nvPr>
            <p:custDataLst>
              <p:tags r:id="rId40"/>
            </p:custDataLst>
            <p:extLst>
              <p:ext uri="{D42A27DB-BD31-4B8C-83A1-F6EECF244321}">
                <p14:modId xmlns:p14="http://schemas.microsoft.com/office/powerpoint/2010/main" val="3120370377"/>
              </p:ext>
            </p:extLst>
          </p:nvPr>
        </p:nvGraphicFramePr>
        <p:xfrm>
          <a:off x="6994525" y="191693"/>
          <a:ext cx="4467225" cy="2613025"/>
        </p:xfrm>
        <a:graphic>
          <a:graphicData uri="http://schemas.openxmlformats.org/drawingml/2006/chart">
            <c:chart xmlns:c="http://schemas.openxmlformats.org/drawingml/2006/chart" xmlns:r="http://schemas.openxmlformats.org/officeDocument/2006/relationships" r:id="rId70"/>
          </a:graphicData>
        </a:graphic>
      </p:graphicFrame>
      <p:sp>
        <p:nvSpPr>
          <p:cNvPr id="452" name="Text Placeholder 2">
            <a:extLst>
              <a:ext uri="{FF2B5EF4-FFF2-40B4-BE49-F238E27FC236}">
                <a16:creationId xmlns:a16="http://schemas.microsoft.com/office/drawing/2014/main" id="{74397979-5CAF-A28A-78C3-A4ED468EC560}"/>
              </a:ext>
            </a:extLst>
          </p:cNvPr>
          <p:cNvSpPr>
            <a:spLocks noGrp="1"/>
          </p:cNvSpPr>
          <p:nvPr>
            <p:custDataLst>
              <p:tags r:id="rId41"/>
            </p:custDataLst>
          </p:nvPr>
        </p:nvSpPr>
        <p:spPr bwMode="gray">
          <a:xfrm>
            <a:off x="6854826" y="2515793"/>
            <a:ext cx="1365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043CEBC-9AA0-4124-9143-27765509A6D8}" type="datetime'''''''''$''''''''''''''''''''''''''''''''''''0'''''''">
              <a:rPr lang="en-US" altLang="en-US" sz="1000" smtClean="0"/>
              <a:pPr marL="0" lvl="0" indent="0" algn="r">
                <a:spcBef>
                  <a:spcPct val="0"/>
                </a:spcBef>
                <a:spcAft>
                  <a:spcPct val="0"/>
                </a:spcAft>
                <a:buNone/>
              </a:pPr>
              <a:t>$0</a:t>
            </a:fld>
            <a:endParaRPr lang="en-US" sz="1000"/>
          </a:p>
        </p:txBody>
      </p:sp>
      <p:sp>
        <p:nvSpPr>
          <p:cNvPr id="453" name="Text Placeholder 2">
            <a:extLst>
              <a:ext uri="{FF2B5EF4-FFF2-40B4-BE49-F238E27FC236}">
                <a16:creationId xmlns:a16="http://schemas.microsoft.com/office/drawing/2014/main" id="{71B201D2-6FB6-C048-0C5E-11FEEF4161AE}"/>
              </a:ext>
            </a:extLst>
          </p:cNvPr>
          <p:cNvSpPr>
            <a:spLocks noGrp="1"/>
          </p:cNvSpPr>
          <p:nvPr>
            <p:custDataLst>
              <p:tags r:id="rId42"/>
            </p:custDataLst>
          </p:nvPr>
        </p:nvSpPr>
        <p:spPr bwMode="gray">
          <a:xfrm>
            <a:off x="6786563" y="2206231"/>
            <a:ext cx="2047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FC1C0CD-7859-4DDF-9743-B2E48A3A7FEE}" type="datetime'''''''''$''5''''''''''''''''''''''''''''''''''''0'''''''''''">
              <a:rPr lang="en-US" altLang="en-US" sz="1000" smtClean="0"/>
              <a:pPr marL="0" lvl="0" indent="0" algn="r">
                <a:spcBef>
                  <a:spcPct val="0"/>
                </a:spcBef>
                <a:spcAft>
                  <a:spcPct val="0"/>
                </a:spcAft>
                <a:buNone/>
              </a:pPr>
              <a:t>$50</a:t>
            </a:fld>
            <a:endParaRPr lang="en-US" sz="1000"/>
          </a:p>
        </p:txBody>
      </p:sp>
      <p:sp>
        <p:nvSpPr>
          <p:cNvPr id="454" name="Text Placeholder 2">
            <a:extLst>
              <a:ext uri="{FF2B5EF4-FFF2-40B4-BE49-F238E27FC236}">
                <a16:creationId xmlns:a16="http://schemas.microsoft.com/office/drawing/2014/main" id="{BA9A6D13-CE22-4325-005C-6AE5D6B95444}"/>
              </a:ext>
            </a:extLst>
          </p:cNvPr>
          <p:cNvSpPr>
            <a:spLocks noGrp="1"/>
          </p:cNvSpPr>
          <p:nvPr>
            <p:custDataLst>
              <p:tags r:id="rId43"/>
            </p:custDataLst>
          </p:nvPr>
        </p:nvSpPr>
        <p:spPr bwMode="gray">
          <a:xfrm>
            <a:off x="6718300" y="1898256"/>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A3354BD-B795-4EFF-A682-ED0E3A725BE8}" type="datetime'''''''''''''''''''''$''''1''''''''0''''''''''''''''''''0'''''">
              <a:rPr lang="en-US" altLang="en-US" sz="1000" smtClean="0"/>
              <a:pPr marL="0" lvl="0" indent="0" algn="r">
                <a:spcBef>
                  <a:spcPct val="0"/>
                </a:spcBef>
                <a:spcAft>
                  <a:spcPct val="0"/>
                </a:spcAft>
                <a:buNone/>
              </a:pPr>
              <a:t>$100</a:t>
            </a:fld>
            <a:endParaRPr lang="en-US" sz="1000"/>
          </a:p>
        </p:txBody>
      </p:sp>
      <p:sp>
        <p:nvSpPr>
          <p:cNvPr id="455" name="Text Placeholder 2">
            <a:extLst>
              <a:ext uri="{FF2B5EF4-FFF2-40B4-BE49-F238E27FC236}">
                <a16:creationId xmlns:a16="http://schemas.microsoft.com/office/drawing/2014/main" id="{C30F8FDE-EDD1-769D-131E-6119AE6C32E5}"/>
              </a:ext>
            </a:extLst>
          </p:cNvPr>
          <p:cNvSpPr>
            <a:spLocks noGrp="1"/>
          </p:cNvSpPr>
          <p:nvPr>
            <p:custDataLst>
              <p:tags r:id="rId44"/>
            </p:custDataLst>
          </p:nvPr>
        </p:nvSpPr>
        <p:spPr bwMode="gray">
          <a:xfrm>
            <a:off x="6718300" y="1588693"/>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CD3667F-3540-43DF-8A09-20E554E18594}" type="datetime'''''''$1''''''''''''''''''5''''''0'''''''''''''''''">
              <a:rPr lang="en-US" altLang="en-US" sz="1000" smtClean="0"/>
              <a:pPr marL="0" lvl="0" indent="0" algn="r">
                <a:spcBef>
                  <a:spcPct val="0"/>
                </a:spcBef>
                <a:spcAft>
                  <a:spcPct val="0"/>
                </a:spcAft>
                <a:buNone/>
              </a:pPr>
              <a:t>$150</a:t>
            </a:fld>
            <a:endParaRPr lang="en-US" sz="1000"/>
          </a:p>
        </p:txBody>
      </p:sp>
      <p:sp>
        <p:nvSpPr>
          <p:cNvPr id="456" name="Text Placeholder 2">
            <a:extLst>
              <a:ext uri="{FF2B5EF4-FFF2-40B4-BE49-F238E27FC236}">
                <a16:creationId xmlns:a16="http://schemas.microsoft.com/office/drawing/2014/main" id="{13676594-E3CE-C650-7974-934C5BC06C71}"/>
              </a:ext>
            </a:extLst>
          </p:cNvPr>
          <p:cNvSpPr>
            <a:spLocks noGrp="1"/>
          </p:cNvSpPr>
          <p:nvPr>
            <p:custDataLst>
              <p:tags r:id="rId45"/>
            </p:custDataLst>
          </p:nvPr>
        </p:nvSpPr>
        <p:spPr bwMode="gray">
          <a:xfrm>
            <a:off x="6718300" y="1280718"/>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8720242-33B9-4C0F-8248-8850D7C88B24}" type="datetime'''''''''''''''''$''''''''''''''''''''''''2''''''''''00'''''">
              <a:rPr lang="en-US" altLang="en-US" sz="1000" smtClean="0"/>
              <a:pPr marL="0" lvl="0" indent="0" algn="r">
                <a:spcBef>
                  <a:spcPct val="0"/>
                </a:spcBef>
                <a:spcAft>
                  <a:spcPct val="0"/>
                </a:spcAft>
                <a:buNone/>
              </a:pPr>
              <a:t>$200</a:t>
            </a:fld>
            <a:endParaRPr lang="en-US" sz="1000"/>
          </a:p>
        </p:txBody>
      </p:sp>
      <p:sp>
        <p:nvSpPr>
          <p:cNvPr id="457" name="Text Placeholder 2">
            <a:extLst>
              <a:ext uri="{FF2B5EF4-FFF2-40B4-BE49-F238E27FC236}">
                <a16:creationId xmlns:a16="http://schemas.microsoft.com/office/drawing/2014/main" id="{F5318E46-73CA-5AE1-9D8B-6430004AB84B}"/>
              </a:ext>
            </a:extLst>
          </p:cNvPr>
          <p:cNvSpPr>
            <a:spLocks noGrp="1"/>
          </p:cNvSpPr>
          <p:nvPr>
            <p:custDataLst>
              <p:tags r:id="rId46"/>
            </p:custDataLst>
          </p:nvPr>
        </p:nvSpPr>
        <p:spPr bwMode="gray">
          <a:xfrm>
            <a:off x="6718300" y="971156"/>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863A55A-A0E8-42BD-AB6D-CD6EFB8429AF}" type="datetime'''''$''''''''''''''''''''''''''''''2''''''5''''''''''''''''0'">
              <a:rPr lang="en-US" altLang="en-US" sz="1000" smtClean="0"/>
              <a:pPr marL="0" lvl="0" indent="0" algn="r">
                <a:spcBef>
                  <a:spcPct val="0"/>
                </a:spcBef>
                <a:spcAft>
                  <a:spcPct val="0"/>
                </a:spcAft>
                <a:buNone/>
              </a:pPr>
              <a:t>$250</a:t>
            </a:fld>
            <a:endParaRPr lang="en-US" sz="1000"/>
          </a:p>
        </p:txBody>
      </p:sp>
      <p:sp>
        <p:nvSpPr>
          <p:cNvPr id="458" name="Text Placeholder 2">
            <a:extLst>
              <a:ext uri="{FF2B5EF4-FFF2-40B4-BE49-F238E27FC236}">
                <a16:creationId xmlns:a16="http://schemas.microsoft.com/office/drawing/2014/main" id="{94EAB263-E237-C103-84B1-14C12FC57A94}"/>
              </a:ext>
            </a:extLst>
          </p:cNvPr>
          <p:cNvSpPr>
            <a:spLocks noGrp="1"/>
          </p:cNvSpPr>
          <p:nvPr>
            <p:custDataLst>
              <p:tags r:id="rId47"/>
            </p:custDataLst>
          </p:nvPr>
        </p:nvSpPr>
        <p:spPr bwMode="gray">
          <a:xfrm>
            <a:off x="6718300" y="663181"/>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DF16AA0-DF98-4F94-851D-4B66255F8831}" type="datetime'''''''''''''''''''''''''''''''''''''''''$''30''''''''0'''">
              <a:rPr lang="en-US" altLang="en-US" sz="1000" smtClean="0"/>
              <a:pPr marL="0" lvl="0" indent="0" algn="r">
                <a:spcBef>
                  <a:spcPct val="0"/>
                </a:spcBef>
                <a:spcAft>
                  <a:spcPct val="0"/>
                </a:spcAft>
                <a:buNone/>
              </a:pPr>
              <a:t>$300</a:t>
            </a:fld>
            <a:endParaRPr lang="en-US" sz="1000"/>
          </a:p>
        </p:txBody>
      </p:sp>
      <p:sp>
        <p:nvSpPr>
          <p:cNvPr id="459" name="Text Placeholder 2">
            <a:extLst>
              <a:ext uri="{FF2B5EF4-FFF2-40B4-BE49-F238E27FC236}">
                <a16:creationId xmlns:a16="http://schemas.microsoft.com/office/drawing/2014/main" id="{CA170C03-F83D-D03B-79A4-94FF58C373E5}"/>
              </a:ext>
            </a:extLst>
          </p:cNvPr>
          <p:cNvSpPr>
            <a:spLocks noGrp="1"/>
          </p:cNvSpPr>
          <p:nvPr>
            <p:custDataLst>
              <p:tags r:id="rId48"/>
            </p:custDataLst>
          </p:nvPr>
        </p:nvSpPr>
        <p:spPr bwMode="gray">
          <a:xfrm>
            <a:off x="6718300" y="353619"/>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F900321-76ED-4970-BBAE-DBA6EAC2A73F}" type="datetime'''''''''''''''$''''3''''''''5''''0'''''''">
              <a:rPr lang="en-US" altLang="en-US" sz="1000" smtClean="0"/>
              <a:pPr marL="0" lvl="0" indent="0" algn="r">
                <a:spcBef>
                  <a:spcPct val="0"/>
                </a:spcBef>
                <a:spcAft>
                  <a:spcPct val="0"/>
                </a:spcAft>
                <a:buNone/>
              </a:pPr>
              <a:t>$350</a:t>
            </a:fld>
            <a:endParaRPr lang="en-US" sz="1000"/>
          </a:p>
        </p:txBody>
      </p:sp>
      <p:sp>
        <p:nvSpPr>
          <p:cNvPr id="460" name="Text Placeholder 2">
            <a:extLst>
              <a:ext uri="{FF2B5EF4-FFF2-40B4-BE49-F238E27FC236}">
                <a16:creationId xmlns:a16="http://schemas.microsoft.com/office/drawing/2014/main" id="{B556BEE1-BA9B-D829-F240-B2004DC3B8A3}"/>
              </a:ext>
            </a:extLst>
          </p:cNvPr>
          <p:cNvSpPr>
            <a:spLocks noGrp="1"/>
          </p:cNvSpPr>
          <p:nvPr>
            <p:custDataLst>
              <p:tags r:id="rId49"/>
            </p:custDataLst>
          </p:nvPr>
        </p:nvSpPr>
        <p:spPr bwMode="auto">
          <a:xfrm>
            <a:off x="7137400"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Q4-23</a:t>
            </a:r>
            <a:endParaRPr lang="en-US" sz="1000"/>
          </a:p>
        </p:txBody>
      </p:sp>
      <p:sp>
        <p:nvSpPr>
          <p:cNvPr id="461" name="Text Placeholder 2">
            <a:extLst>
              <a:ext uri="{FF2B5EF4-FFF2-40B4-BE49-F238E27FC236}">
                <a16:creationId xmlns:a16="http://schemas.microsoft.com/office/drawing/2014/main" id="{7688EBCD-41F3-5456-5FC7-A16887A99450}"/>
              </a:ext>
            </a:extLst>
          </p:cNvPr>
          <p:cNvSpPr>
            <a:spLocks noGrp="1"/>
          </p:cNvSpPr>
          <p:nvPr>
            <p:custDataLst>
              <p:tags r:id="rId50"/>
            </p:custDataLst>
          </p:nvPr>
        </p:nvSpPr>
        <p:spPr bwMode="auto">
          <a:xfrm>
            <a:off x="7613650"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Q1-24</a:t>
            </a:r>
            <a:endParaRPr lang="en-US" sz="1000"/>
          </a:p>
        </p:txBody>
      </p:sp>
      <p:sp>
        <p:nvSpPr>
          <p:cNvPr id="462" name="Text Placeholder 2">
            <a:extLst>
              <a:ext uri="{FF2B5EF4-FFF2-40B4-BE49-F238E27FC236}">
                <a16:creationId xmlns:a16="http://schemas.microsoft.com/office/drawing/2014/main" id="{06AA663B-C3E8-2F9C-9490-5F00F1088B31}"/>
              </a:ext>
            </a:extLst>
          </p:cNvPr>
          <p:cNvSpPr>
            <a:spLocks noGrp="1"/>
          </p:cNvSpPr>
          <p:nvPr>
            <p:custDataLst>
              <p:tags r:id="rId51"/>
            </p:custDataLst>
          </p:nvPr>
        </p:nvSpPr>
        <p:spPr bwMode="auto">
          <a:xfrm>
            <a:off x="8088313"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Q2-24</a:t>
            </a:r>
            <a:endParaRPr lang="en-US" sz="1000"/>
          </a:p>
        </p:txBody>
      </p:sp>
      <p:sp>
        <p:nvSpPr>
          <p:cNvPr id="463" name="Text Placeholder 2">
            <a:extLst>
              <a:ext uri="{FF2B5EF4-FFF2-40B4-BE49-F238E27FC236}">
                <a16:creationId xmlns:a16="http://schemas.microsoft.com/office/drawing/2014/main" id="{5AF64413-EEE3-2CC6-A865-86736E5C5541}"/>
              </a:ext>
            </a:extLst>
          </p:cNvPr>
          <p:cNvSpPr>
            <a:spLocks noGrp="1"/>
          </p:cNvSpPr>
          <p:nvPr>
            <p:custDataLst>
              <p:tags r:id="rId52"/>
            </p:custDataLst>
          </p:nvPr>
        </p:nvSpPr>
        <p:spPr bwMode="auto">
          <a:xfrm>
            <a:off x="8562975"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Q3-24</a:t>
            </a:r>
            <a:endParaRPr lang="en-US" sz="1000"/>
          </a:p>
        </p:txBody>
      </p:sp>
      <p:sp>
        <p:nvSpPr>
          <p:cNvPr id="464" name="Text Placeholder 2">
            <a:extLst>
              <a:ext uri="{FF2B5EF4-FFF2-40B4-BE49-F238E27FC236}">
                <a16:creationId xmlns:a16="http://schemas.microsoft.com/office/drawing/2014/main" id="{9E8CF90E-45BC-CD79-09BF-CE6DD2D3D42A}"/>
              </a:ext>
            </a:extLst>
          </p:cNvPr>
          <p:cNvSpPr>
            <a:spLocks noGrp="1"/>
          </p:cNvSpPr>
          <p:nvPr>
            <p:custDataLst>
              <p:tags r:id="rId53"/>
            </p:custDataLst>
          </p:nvPr>
        </p:nvSpPr>
        <p:spPr bwMode="auto">
          <a:xfrm>
            <a:off x="9039225"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Q4-24</a:t>
            </a:r>
            <a:endParaRPr lang="en-US" sz="1000"/>
          </a:p>
        </p:txBody>
      </p:sp>
      <p:sp>
        <p:nvSpPr>
          <p:cNvPr id="465" name="Text Placeholder 2">
            <a:extLst>
              <a:ext uri="{FF2B5EF4-FFF2-40B4-BE49-F238E27FC236}">
                <a16:creationId xmlns:a16="http://schemas.microsoft.com/office/drawing/2014/main" id="{3F59E170-5D4A-AE82-53BB-7D6DC83F51AD}"/>
              </a:ext>
            </a:extLst>
          </p:cNvPr>
          <p:cNvSpPr>
            <a:spLocks noGrp="1"/>
          </p:cNvSpPr>
          <p:nvPr>
            <p:custDataLst>
              <p:tags r:id="rId54"/>
            </p:custDataLst>
          </p:nvPr>
        </p:nvSpPr>
        <p:spPr bwMode="auto">
          <a:xfrm>
            <a:off x="9513888"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Q1-25</a:t>
            </a:r>
            <a:endParaRPr lang="en-US" sz="1000"/>
          </a:p>
        </p:txBody>
      </p:sp>
      <p:sp>
        <p:nvSpPr>
          <p:cNvPr id="466" name="Text Placeholder 2">
            <a:extLst>
              <a:ext uri="{FF2B5EF4-FFF2-40B4-BE49-F238E27FC236}">
                <a16:creationId xmlns:a16="http://schemas.microsoft.com/office/drawing/2014/main" id="{10023302-367A-DA07-3BE0-6AB4AEAC453A}"/>
              </a:ext>
            </a:extLst>
          </p:cNvPr>
          <p:cNvSpPr>
            <a:spLocks noGrp="1"/>
          </p:cNvSpPr>
          <p:nvPr>
            <p:custDataLst>
              <p:tags r:id="rId55"/>
            </p:custDataLst>
          </p:nvPr>
        </p:nvSpPr>
        <p:spPr bwMode="auto">
          <a:xfrm>
            <a:off x="9988550"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Q2-25</a:t>
            </a:r>
            <a:endParaRPr lang="en-US" sz="1000"/>
          </a:p>
        </p:txBody>
      </p:sp>
      <p:sp>
        <p:nvSpPr>
          <p:cNvPr id="467" name="Text Placeholder 2">
            <a:extLst>
              <a:ext uri="{FF2B5EF4-FFF2-40B4-BE49-F238E27FC236}">
                <a16:creationId xmlns:a16="http://schemas.microsoft.com/office/drawing/2014/main" id="{FBAFAA4B-12C5-F3C9-7672-7CFB2FA99307}"/>
              </a:ext>
            </a:extLst>
          </p:cNvPr>
          <p:cNvSpPr>
            <a:spLocks noGrp="1"/>
          </p:cNvSpPr>
          <p:nvPr>
            <p:custDataLst>
              <p:tags r:id="rId56"/>
            </p:custDataLst>
          </p:nvPr>
        </p:nvSpPr>
        <p:spPr bwMode="auto">
          <a:xfrm>
            <a:off x="10464800"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Q3-25</a:t>
            </a:r>
            <a:endParaRPr lang="en-US" sz="1000"/>
          </a:p>
        </p:txBody>
      </p:sp>
      <p:sp>
        <p:nvSpPr>
          <p:cNvPr id="468" name="Text Placeholder 2">
            <a:extLst>
              <a:ext uri="{FF2B5EF4-FFF2-40B4-BE49-F238E27FC236}">
                <a16:creationId xmlns:a16="http://schemas.microsoft.com/office/drawing/2014/main" id="{26EE64D1-A21D-5FF2-13BC-A24F3DC294D7}"/>
              </a:ext>
            </a:extLst>
          </p:cNvPr>
          <p:cNvSpPr>
            <a:spLocks noGrp="1"/>
          </p:cNvSpPr>
          <p:nvPr>
            <p:custDataLst>
              <p:tags r:id="rId57"/>
            </p:custDataLst>
          </p:nvPr>
        </p:nvSpPr>
        <p:spPr bwMode="auto">
          <a:xfrm>
            <a:off x="10939463"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Q4-25</a:t>
            </a:r>
            <a:endParaRPr lang="en-US" sz="1000"/>
          </a:p>
        </p:txBody>
      </p:sp>
      <p:sp>
        <p:nvSpPr>
          <p:cNvPr id="469" name="Text Placeholder 2">
            <a:extLst>
              <a:ext uri="{FF2B5EF4-FFF2-40B4-BE49-F238E27FC236}">
                <a16:creationId xmlns:a16="http://schemas.microsoft.com/office/drawing/2014/main" id="{F17F7F76-26F4-DDB2-6638-947467AD9667}"/>
              </a:ext>
            </a:extLst>
          </p:cNvPr>
          <p:cNvSpPr>
            <a:spLocks noGrp="1"/>
          </p:cNvSpPr>
          <p:nvPr>
            <p:custDataLst>
              <p:tags r:id="rId58"/>
            </p:custDataLst>
          </p:nvPr>
        </p:nvSpPr>
        <p:spPr bwMode="gray">
          <a:xfrm>
            <a:off x="7137400" y="841776"/>
            <a:ext cx="307975" cy="136525"/>
          </a:xfrm>
          <a:prstGeom prst="rect">
            <a:avLst/>
          </a:prstGeom>
          <a:noFill/>
          <a:ln>
            <a:noFill/>
          </a:ln>
          <a:effec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effectLst/>
              </a:rPr>
              <a:t>$255</a:t>
            </a:r>
            <a:endParaRPr lang="en-US" sz="1000"/>
          </a:p>
        </p:txBody>
      </p:sp>
      <p:sp>
        <p:nvSpPr>
          <p:cNvPr id="470" name="Text Placeholder 2">
            <a:extLst>
              <a:ext uri="{FF2B5EF4-FFF2-40B4-BE49-F238E27FC236}">
                <a16:creationId xmlns:a16="http://schemas.microsoft.com/office/drawing/2014/main" id="{04C4076B-C38C-2312-0EC2-F42D6A71389A}"/>
              </a:ext>
            </a:extLst>
          </p:cNvPr>
          <p:cNvSpPr>
            <a:spLocks noGrp="1"/>
          </p:cNvSpPr>
          <p:nvPr>
            <p:custDataLst>
              <p:tags r:id="rId59"/>
            </p:custDataLst>
          </p:nvPr>
        </p:nvSpPr>
        <p:spPr bwMode="gray">
          <a:xfrm>
            <a:off x="7314406" y="1106091"/>
            <a:ext cx="307975" cy="136525"/>
          </a:xfrm>
          <a:prstGeom prst="rect">
            <a:avLst/>
          </a:prstGeom>
          <a:noFill/>
          <a:ln>
            <a:noFill/>
          </a:ln>
          <a:effec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effectLst/>
              </a:rPr>
              <a:t>$215</a:t>
            </a:r>
            <a:endParaRPr lang="en-US" sz="1000"/>
          </a:p>
        </p:txBody>
      </p:sp>
      <p:sp>
        <p:nvSpPr>
          <p:cNvPr id="471" name="Text Placeholder 2">
            <a:extLst>
              <a:ext uri="{FF2B5EF4-FFF2-40B4-BE49-F238E27FC236}">
                <a16:creationId xmlns:a16="http://schemas.microsoft.com/office/drawing/2014/main" id="{23C30EBE-70A9-667A-FF9A-A216AE7D845C}"/>
              </a:ext>
            </a:extLst>
          </p:cNvPr>
          <p:cNvSpPr>
            <a:spLocks noGrp="1"/>
          </p:cNvSpPr>
          <p:nvPr>
            <p:custDataLst>
              <p:tags r:id="rId60"/>
            </p:custDataLst>
          </p:nvPr>
        </p:nvSpPr>
        <p:spPr bwMode="gray">
          <a:xfrm>
            <a:off x="9232902" y="826693"/>
            <a:ext cx="307975" cy="136525"/>
          </a:xfrm>
          <a:prstGeom prst="rect">
            <a:avLst/>
          </a:prstGeom>
          <a:noFill/>
          <a:ln>
            <a:noFill/>
          </a:ln>
          <a:effec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effectLst/>
              </a:rPr>
              <a:t>$260</a:t>
            </a:r>
            <a:endParaRPr lang="en-US" sz="1000"/>
          </a:p>
        </p:txBody>
      </p:sp>
      <p:sp>
        <p:nvSpPr>
          <p:cNvPr id="472" name="Rectangle 471">
            <a:extLst>
              <a:ext uri="{FF2B5EF4-FFF2-40B4-BE49-F238E27FC236}">
                <a16:creationId xmlns:a16="http://schemas.microsoft.com/office/drawing/2014/main" id="{2824642F-978E-747D-94FC-3ED64576820B}"/>
              </a:ext>
            </a:extLst>
          </p:cNvPr>
          <p:cNvSpPr/>
          <p:nvPr>
            <p:custDataLst>
              <p:tags r:id="rId61"/>
            </p:custDataLst>
          </p:nvPr>
        </p:nvSpPr>
        <p:spPr bwMode="auto">
          <a:xfrm>
            <a:off x="8353425" y="2876156"/>
            <a:ext cx="179388" cy="133350"/>
          </a:xfrm>
          <a:prstGeom prst="rect">
            <a:avLst/>
          </a:prstGeom>
          <a:solidFill>
            <a:srgbClr val="005B99"/>
          </a:solidFill>
          <a:ln w="317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E94984AB-2D50-D6BA-BB55-32E2F9BA6308}"/>
              </a:ext>
            </a:extLst>
          </p:cNvPr>
          <p:cNvSpPr/>
          <p:nvPr>
            <p:custDataLst>
              <p:tags r:id="rId62"/>
            </p:custDataLst>
          </p:nvPr>
        </p:nvSpPr>
        <p:spPr bwMode="auto">
          <a:xfrm>
            <a:off x="9123363" y="2876156"/>
            <a:ext cx="179388" cy="133350"/>
          </a:xfrm>
          <a:prstGeom prst="rect">
            <a:avLst/>
          </a:prstGeom>
          <a:solidFill>
            <a:srgbClr val="FFC50D"/>
          </a:solidFill>
          <a:ln w="317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Text Placeholder 2">
            <a:extLst>
              <a:ext uri="{FF2B5EF4-FFF2-40B4-BE49-F238E27FC236}">
                <a16:creationId xmlns:a16="http://schemas.microsoft.com/office/drawing/2014/main" id="{68BB6EA1-63C0-035D-2B1F-E5B529DD094F}"/>
              </a:ext>
            </a:extLst>
          </p:cNvPr>
          <p:cNvSpPr>
            <a:spLocks noGrp="1"/>
          </p:cNvSpPr>
          <p:nvPr>
            <p:custDataLst>
              <p:tags r:id="rId63"/>
            </p:custDataLst>
          </p:nvPr>
        </p:nvSpPr>
        <p:spPr bwMode="auto">
          <a:xfrm>
            <a:off x="8583613" y="2884093"/>
            <a:ext cx="4381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9285556-BE66-4703-B4F6-23A0A4F3CBB5}" type="datetime'''B''''''a''''''''''''''ck''l''''''''o''g'''''''''''''">
              <a:rPr lang="en-US" altLang="en-US" sz="1000" smtClean="0"/>
              <a:pPr marL="0" lvl="0" indent="0">
                <a:spcBef>
                  <a:spcPct val="0"/>
                </a:spcBef>
                <a:spcAft>
                  <a:spcPct val="0"/>
                </a:spcAft>
                <a:buNone/>
              </a:pPr>
              <a:t>Backlog</a:t>
            </a:fld>
            <a:endParaRPr lang="en-US" sz="1000"/>
          </a:p>
        </p:txBody>
      </p:sp>
      <p:sp>
        <p:nvSpPr>
          <p:cNvPr id="475" name="Text Placeholder 2">
            <a:extLst>
              <a:ext uri="{FF2B5EF4-FFF2-40B4-BE49-F238E27FC236}">
                <a16:creationId xmlns:a16="http://schemas.microsoft.com/office/drawing/2014/main" id="{D3A4B150-AF21-8691-50F6-45E19A19ACD0}"/>
              </a:ext>
            </a:extLst>
          </p:cNvPr>
          <p:cNvSpPr>
            <a:spLocks noGrp="1"/>
          </p:cNvSpPr>
          <p:nvPr>
            <p:custDataLst>
              <p:tags r:id="rId64"/>
            </p:custDataLst>
          </p:nvPr>
        </p:nvSpPr>
        <p:spPr bwMode="auto">
          <a:xfrm>
            <a:off x="9353550" y="2884093"/>
            <a:ext cx="6762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C272B6C-0547-4F72-9A73-84CF75E5416A}" type="datetime'''''&lt;'''' ''''''12 ''''m''o''''''n''t''h''s'''''">
              <a:rPr lang="en-US" altLang="en-US" sz="1000" smtClean="0"/>
              <a:pPr marL="0" lvl="0" indent="0">
                <a:spcBef>
                  <a:spcPct val="0"/>
                </a:spcBef>
                <a:spcAft>
                  <a:spcPct val="0"/>
                </a:spcAft>
                <a:buNone/>
              </a:pPr>
              <a:t>&lt; 12 months</a:t>
            </a:fld>
            <a:endParaRPr lang="en-US" sz="1000"/>
          </a:p>
        </p:txBody>
      </p:sp>
      <p:sp>
        <p:nvSpPr>
          <p:cNvPr id="476" name="TextBox 475">
            <a:extLst>
              <a:ext uri="{FF2B5EF4-FFF2-40B4-BE49-F238E27FC236}">
                <a16:creationId xmlns:a16="http://schemas.microsoft.com/office/drawing/2014/main" id="{DD6D4F70-479E-39EC-4C79-9462B644F50A}"/>
              </a:ext>
            </a:extLst>
          </p:cNvPr>
          <p:cNvSpPr txBox="1"/>
          <p:nvPr/>
        </p:nvSpPr>
        <p:spPr>
          <a:xfrm>
            <a:off x="8182558" y="169408"/>
            <a:ext cx="2138726" cy="307777"/>
          </a:xfrm>
          <a:prstGeom prst="rect">
            <a:avLst/>
          </a:prstGeom>
          <a:noFill/>
        </p:spPr>
        <p:txBody>
          <a:bodyPr wrap="none" rtlCol="0">
            <a:spAutoFit/>
          </a:bodyPr>
          <a:lstStyle/>
          <a:p>
            <a:pPr algn="ctr"/>
            <a:r>
              <a:rPr lang="en-US" sz="1400" b="1">
                <a:latin typeface="Arial" panose="020B0604020202020204" pitchFamily="34" charset="0"/>
                <a:cs typeface="Arial" panose="020B0604020202020204" pitchFamily="34" charset="0"/>
              </a:rPr>
              <a:t>Backlog </a:t>
            </a:r>
            <a:r>
              <a:rPr lang="en-US" sz="1200" b="1">
                <a:latin typeface="Arial" panose="020B0604020202020204" pitchFamily="34" charset="0"/>
                <a:cs typeface="Arial" panose="020B0604020202020204" pitchFamily="34" charset="0"/>
              </a:rPr>
              <a:t>(in US$ millions)</a:t>
            </a:r>
          </a:p>
        </p:txBody>
      </p:sp>
    </p:spTree>
    <p:extLst>
      <p:ext uri="{BB962C8B-B14F-4D97-AF65-F5344CB8AC3E}">
        <p14:creationId xmlns:p14="http://schemas.microsoft.com/office/powerpoint/2010/main" val="205231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1D0D8-95BC-98B7-C30A-DBE2A8E2415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1DFFC-E720-1A46-3BC0-0E80A5A2C152}"/>
              </a:ext>
            </a:extLst>
          </p:cNvPr>
          <p:cNvSpPr>
            <a:spLocks noGrp="1"/>
          </p:cNvSpPr>
          <p:nvPr>
            <p:ph type="sldNum" sz="quarter" idx="12"/>
          </p:nvPr>
        </p:nvSpPr>
        <p:spPr/>
        <p:txBody>
          <a:bodyPr/>
          <a:lstStyle/>
          <a:p>
            <a:fld id="{103DDDE4-7A87-1F49-9041-0D2451D302B4}" type="slidenum">
              <a:rPr lang="en-US" smtClean="0"/>
              <a:pPr/>
              <a:t>14</a:t>
            </a:fld>
            <a:endParaRPr lang="en-US"/>
          </a:p>
        </p:txBody>
      </p:sp>
      <p:grpSp>
        <p:nvGrpSpPr>
          <p:cNvPr id="15" name="Group 14">
            <a:extLst>
              <a:ext uri="{FF2B5EF4-FFF2-40B4-BE49-F238E27FC236}">
                <a16:creationId xmlns:a16="http://schemas.microsoft.com/office/drawing/2014/main" id="{56EDF080-55F3-9BB7-23B3-1EC5DD497A51}"/>
              </a:ext>
            </a:extLst>
          </p:cNvPr>
          <p:cNvGrpSpPr/>
          <p:nvPr/>
        </p:nvGrpSpPr>
        <p:grpSpPr>
          <a:xfrm>
            <a:off x="345210" y="1571475"/>
            <a:ext cx="5703760" cy="1660130"/>
            <a:chOff x="6173568" y="1351356"/>
            <a:chExt cx="5223877" cy="1660130"/>
          </a:xfrm>
        </p:grpSpPr>
        <p:sp>
          <p:nvSpPr>
            <p:cNvPr id="16" name="TextBox 15">
              <a:extLst>
                <a:ext uri="{FF2B5EF4-FFF2-40B4-BE49-F238E27FC236}">
                  <a16:creationId xmlns:a16="http://schemas.microsoft.com/office/drawing/2014/main" id="{729C02B0-DC3A-CE3E-90F6-5E5CFB1A76CF}"/>
                </a:ext>
              </a:extLst>
            </p:cNvPr>
            <p:cNvSpPr txBox="1"/>
            <p:nvPr/>
          </p:nvSpPr>
          <p:spPr>
            <a:xfrm>
              <a:off x="6287344" y="1351356"/>
              <a:ext cx="3614443" cy="400110"/>
            </a:xfrm>
            <a:prstGeom prst="rect">
              <a:avLst/>
            </a:prstGeom>
            <a:noFill/>
          </p:spPr>
          <p:txBody>
            <a:bodyPr wrap="square" rtlCol="0">
              <a:spAutoFit/>
            </a:bodyPr>
            <a:lstStyle/>
            <a:p>
              <a:r>
                <a:rPr lang="en-CA" sz="2000" b="1">
                  <a:solidFill>
                    <a:srgbClr val="0070C0"/>
                  </a:solidFill>
                  <a:latin typeface="Arial" panose="020B0604020202020204" pitchFamily="34" charset="0"/>
                  <a:cs typeface="Arial" panose="020B0604020202020204" pitchFamily="34" charset="0"/>
                </a:rPr>
                <a:t>Cash Flow from Operations </a:t>
              </a:r>
              <a:endParaRPr lang="en-CA" sz="2000">
                <a:solidFill>
                  <a:srgbClr val="0070C0"/>
                </a:solidFill>
                <a:latin typeface="Arial" panose="020B0604020202020204" pitchFamily="34" charset="0"/>
                <a:cs typeface="Arial" panose="020B0604020202020204" pitchFamily="34" charset="0"/>
              </a:endParaRPr>
            </a:p>
          </p:txBody>
        </p:sp>
        <p:sp>
          <p:nvSpPr>
            <p:cNvPr id="17" name="Arrow: Up 16">
              <a:extLst>
                <a:ext uri="{FF2B5EF4-FFF2-40B4-BE49-F238E27FC236}">
                  <a16:creationId xmlns:a16="http://schemas.microsoft.com/office/drawing/2014/main" id="{D858B58A-388D-6DB9-5E59-2123C882490A}"/>
                </a:ext>
              </a:extLst>
            </p:cNvPr>
            <p:cNvSpPr/>
            <p:nvPr/>
          </p:nvSpPr>
          <p:spPr>
            <a:xfrm>
              <a:off x="6380455" y="1772653"/>
              <a:ext cx="276225" cy="238125"/>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6">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6952BF5-7CEA-E9D9-A0B9-6085BA58E3C0}"/>
                </a:ext>
              </a:extLst>
            </p:cNvPr>
            <p:cNvSpPr txBox="1"/>
            <p:nvPr/>
          </p:nvSpPr>
          <p:spPr>
            <a:xfrm>
              <a:off x="6733969" y="1707049"/>
              <a:ext cx="2220760" cy="369332"/>
            </a:xfrm>
            <a:prstGeom prst="rect">
              <a:avLst/>
            </a:prstGeom>
            <a:noFill/>
          </p:spPr>
          <p:txBody>
            <a:bodyPr wrap="none" rtlCol="0">
              <a:spAutoFit/>
            </a:bodyPr>
            <a:lstStyle/>
            <a:p>
              <a:r>
                <a:rPr lang="en-CA" b="1" dirty="0">
                  <a:solidFill>
                    <a:srgbClr val="3D4856"/>
                  </a:solidFill>
                  <a:latin typeface="Arial" panose="020B0604020202020204" pitchFamily="34" charset="0"/>
                  <a:cs typeface="Arial" panose="020B0604020202020204" pitchFamily="34" charset="0"/>
                </a:rPr>
                <a:t>$14.0M vs Prior Year</a:t>
              </a:r>
              <a:endParaRPr lang="en-CA" i="1" dirty="0">
                <a:solidFill>
                  <a:srgbClr val="3D485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30092-422A-9782-5E07-54EA7FEE5935}"/>
                </a:ext>
              </a:extLst>
            </p:cNvPr>
            <p:cNvSpPr txBox="1"/>
            <p:nvPr/>
          </p:nvSpPr>
          <p:spPr>
            <a:xfrm>
              <a:off x="6173568" y="2211267"/>
              <a:ext cx="5223877" cy="800219"/>
            </a:xfrm>
            <a:prstGeom prst="rect">
              <a:avLst/>
            </a:prstGeom>
            <a:noFill/>
          </p:spPr>
          <p:txBody>
            <a:bodyPr wrap="square">
              <a:spAutoFit/>
            </a:bodyPr>
            <a:lstStyle/>
            <a:p>
              <a:pPr marL="360000" lvl="1" indent="-180000">
                <a:spcBef>
                  <a:spcPts val="12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Increased adjusted EBITDA</a:t>
              </a:r>
            </a:p>
            <a:p>
              <a:pPr marL="360000" lvl="1" indent="-180000">
                <a:spcBef>
                  <a:spcPts val="12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Improved working capital management</a:t>
              </a:r>
            </a:p>
          </p:txBody>
        </p:sp>
      </p:grpSp>
      <p:graphicFrame>
        <p:nvGraphicFramePr>
          <p:cNvPr id="3" name="Chart 2">
            <a:extLst>
              <a:ext uri="{FF2B5EF4-FFF2-40B4-BE49-F238E27FC236}">
                <a16:creationId xmlns:a16="http://schemas.microsoft.com/office/drawing/2014/main" id="{96636964-70C9-0A5D-FDFE-F609D15F5EAF}"/>
              </a:ext>
            </a:extLst>
          </p:cNvPr>
          <p:cNvGraphicFramePr/>
          <p:nvPr>
            <p:custDataLst>
              <p:tags r:id="rId1"/>
            </p:custDataLst>
            <p:extLst>
              <p:ext uri="{D42A27DB-BD31-4B8C-83A1-F6EECF244321}">
                <p14:modId xmlns:p14="http://schemas.microsoft.com/office/powerpoint/2010/main" val="2432928114"/>
              </p:ext>
            </p:extLst>
          </p:nvPr>
        </p:nvGraphicFramePr>
        <p:xfrm>
          <a:off x="6796089" y="614470"/>
          <a:ext cx="4802353" cy="2169309"/>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a:extLst>
              <a:ext uri="{FF2B5EF4-FFF2-40B4-BE49-F238E27FC236}">
                <a16:creationId xmlns:a16="http://schemas.microsoft.com/office/drawing/2014/main" id="{24FAD4BF-6E3F-8217-6527-73AFCE157181}"/>
              </a:ext>
            </a:extLst>
          </p:cNvPr>
          <p:cNvSpPr txBox="1"/>
          <p:nvPr/>
        </p:nvSpPr>
        <p:spPr>
          <a:xfrm>
            <a:off x="7569432" y="3226537"/>
            <a:ext cx="3469218" cy="553998"/>
          </a:xfrm>
          <a:prstGeom prst="rect">
            <a:avLst/>
          </a:prstGeom>
          <a:noFill/>
        </p:spPr>
        <p:txBody>
          <a:bodyPr wrap="none" rtlCol="0">
            <a:spAutoFit/>
          </a:bodyPr>
          <a:lstStyle/>
          <a:p>
            <a:pPr algn="ctr"/>
            <a:r>
              <a:rPr lang="en-CA" sz="1600" b="1">
                <a:latin typeface="Arial" panose="020B0604020202020204" pitchFamily="34" charset="0"/>
                <a:cs typeface="Arial" panose="020B0604020202020204" pitchFamily="34" charset="0"/>
              </a:rPr>
              <a:t>Financial Position </a:t>
            </a:r>
            <a:r>
              <a:rPr lang="en-CA" sz="1200" b="1">
                <a:latin typeface="Arial" panose="020B0604020202020204" pitchFamily="34" charset="0"/>
                <a:cs typeface="Arial" panose="020B0604020202020204" pitchFamily="34" charset="0"/>
              </a:rPr>
              <a:t>(as at Feb. 28, 2025</a:t>
            </a:r>
            <a:r>
              <a:rPr lang="en-CA" sz="1600" b="1">
                <a:latin typeface="Arial" panose="020B0604020202020204" pitchFamily="34" charset="0"/>
                <a:cs typeface="Arial" panose="020B0604020202020204" pitchFamily="34" charset="0"/>
              </a:rPr>
              <a:t>)</a:t>
            </a:r>
            <a:endParaRPr lang="en-CA" sz="1400" b="1">
              <a:latin typeface="Arial" panose="020B0604020202020204" pitchFamily="34" charset="0"/>
              <a:cs typeface="Arial" panose="020B0604020202020204" pitchFamily="34" charset="0"/>
            </a:endParaRPr>
          </a:p>
          <a:p>
            <a:pPr algn="ctr"/>
            <a:r>
              <a:rPr lang="en-CA" sz="1400">
                <a:latin typeface="Arial" panose="020B0604020202020204" pitchFamily="34" charset="0"/>
                <a:cs typeface="Arial" panose="020B0604020202020204" pitchFamily="34" charset="0"/>
              </a:rPr>
              <a:t>($US Millions)</a:t>
            </a:r>
          </a:p>
        </p:txBody>
      </p:sp>
      <p:graphicFrame>
        <p:nvGraphicFramePr>
          <p:cNvPr id="6" name="Chart 5">
            <a:extLst>
              <a:ext uri="{FF2B5EF4-FFF2-40B4-BE49-F238E27FC236}">
                <a16:creationId xmlns:a16="http://schemas.microsoft.com/office/drawing/2014/main" id="{4FD751F3-4A12-27C0-A9EB-DA343D822CE3}"/>
              </a:ext>
            </a:extLst>
          </p:cNvPr>
          <p:cNvGraphicFramePr/>
          <p:nvPr>
            <p:custDataLst>
              <p:tags r:id="rId2"/>
            </p:custDataLst>
            <p:extLst>
              <p:ext uri="{D42A27DB-BD31-4B8C-83A1-F6EECF244321}">
                <p14:modId xmlns:p14="http://schemas.microsoft.com/office/powerpoint/2010/main" val="1394377886"/>
              </p:ext>
            </p:extLst>
          </p:nvPr>
        </p:nvGraphicFramePr>
        <p:xfrm>
          <a:off x="6796089" y="3562305"/>
          <a:ext cx="4802354" cy="2378075"/>
        </p:xfrm>
        <a:graphic>
          <a:graphicData uri="http://schemas.openxmlformats.org/drawingml/2006/chart">
            <c:chart xmlns:c="http://schemas.openxmlformats.org/drawingml/2006/chart" xmlns:r="http://schemas.openxmlformats.org/officeDocument/2006/relationships" r:id="rId10"/>
          </a:graphicData>
        </a:graphic>
      </p:graphicFrame>
      <p:sp>
        <p:nvSpPr>
          <p:cNvPr id="18" name="Text Placeholder 2">
            <a:extLst>
              <a:ext uri="{FF2B5EF4-FFF2-40B4-BE49-F238E27FC236}">
                <a16:creationId xmlns:a16="http://schemas.microsoft.com/office/drawing/2014/main" id="{0127AC4B-835C-572C-2974-E5EC3EC1E8E9}"/>
              </a:ext>
            </a:extLst>
          </p:cNvPr>
          <p:cNvSpPr>
            <a:spLocks noGrp="1"/>
          </p:cNvSpPr>
          <p:nvPr>
            <p:custDataLst>
              <p:tags r:id="rId3"/>
            </p:custDataLst>
          </p:nvPr>
        </p:nvSpPr>
        <p:spPr bwMode="auto">
          <a:xfrm>
            <a:off x="7033714" y="5748292"/>
            <a:ext cx="120015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77E5FC8-639B-433D-A64C-905ADFF17475}" type="datetime'C''''''as''h ''an''d cas''''h ''e''qu''i''''va''''l''e''n''ts'">
              <a:rPr lang="en-CA" altLang="en-US" sz="1300" b="1" smtClean="0">
                <a:latin typeface="Arial" panose="020B0604020202020204" pitchFamily="34" charset="0"/>
                <a:cs typeface="Arial" panose="020B0604020202020204" pitchFamily="34" charset="0"/>
              </a:rPr>
              <a:pPr marL="0" lvl="0" indent="0" algn="ctr">
                <a:spcBef>
                  <a:spcPct val="0"/>
                </a:spcBef>
                <a:spcAft>
                  <a:spcPct val="0"/>
                </a:spcAft>
                <a:buNone/>
              </a:pPr>
              <a:t>Cash and cash equivalents</a:t>
            </a:fld>
            <a:endParaRPr lang="en-CA" sz="1300" b="1">
              <a:latin typeface="Arial" panose="020B0604020202020204" pitchFamily="34" charset="0"/>
              <a:cs typeface="Arial" panose="020B0604020202020204" pitchFamily="34" charset="0"/>
            </a:endParaRPr>
          </a:p>
        </p:txBody>
      </p:sp>
      <p:sp>
        <p:nvSpPr>
          <p:cNvPr id="21" name="Text Placeholder 2">
            <a:extLst>
              <a:ext uri="{FF2B5EF4-FFF2-40B4-BE49-F238E27FC236}">
                <a16:creationId xmlns:a16="http://schemas.microsoft.com/office/drawing/2014/main" id="{4AEBFF65-42B4-A77F-CA93-E3F71E73AD17}"/>
              </a:ext>
            </a:extLst>
          </p:cNvPr>
          <p:cNvSpPr>
            <a:spLocks noGrp="1"/>
          </p:cNvSpPr>
          <p:nvPr>
            <p:custDataLst>
              <p:tags r:id="rId4"/>
            </p:custDataLst>
          </p:nvPr>
        </p:nvSpPr>
        <p:spPr bwMode="auto">
          <a:xfrm>
            <a:off x="8724484" y="5748292"/>
            <a:ext cx="994661"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300" b="1">
                <a:latin typeface="Arial" panose="020B0604020202020204" pitchFamily="34" charset="0"/>
                <a:cs typeface="Arial" panose="020B0604020202020204" pitchFamily="34" charset="0"/>
              </a:rPr>
              <a:t>Long-term debt</a:t>
            </a:r>
            <a:endParaRPr lang="en-CA" sz="1300" b="1">
              <a:latin typeface="Arial" panose="020B0604020202020204" pitchFamily="34" charset="0"/>
              <a:cs typeface="Arial" panose="020B0604020202020204" pitchFamily="34" charset="0"/>
            </a:endParaRPr>
          </a:p>
        </p:txBody>
      </p:sp>
      <p:sp>
        <p:nvSpPr>
          <p:cNvPr id="22" name="Text Placeholder 2">
            <a:extLst>
              <a:ext uri="{FF2B5EF4-FFF2-40B4-BE49-F238E27FC236}">
                <a16:creationId xmlns:a16="http://schemas.microsoft.com/office/drawing/2014/main" id="{1C5C4D40-E301-78B3-A726-73FD5301742B}"/>
              </a:ext>
            </a:extLst>
          </p:cNvPr>
          <p:cNvSpPr>
            <a:spLocks noGrp="1"/>
          </p:cNvSpPr>
          <p:nvPr>
            <p:custDataLst>
              <p:tags r:id="rId5"/>
            </p:custDataLst>
          </p:nvPr>
        </p:nvSpPr>
        <p:spPr bwMode="auto">
          <a:xfrm>
            <a:off x="10266897" y="5748292"/>
            <a:ext cx="994661" cy="35282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300" b="1">
                <a:latin typeface="Arial" panose="020B0604020202020204" pitchFamily="34" charset="0"/>
                <a:cs typeface="Arial" panose="020B0604020202020204" pitchFamily="34" charset="0"/>
              </a:rPr>
              <a:t>B</a:t>
            </a:r>
            <a:r>
              <a:rPr lang="en-CA" sz="1300" b="1" err="1">
                <a:latin typeface="Arial" panose="020B0604020202020204" pitchFamily="34" charset="0"/>
                <a:cs typeface="Arial" panose="020B0604020202020204" pitchFamily="34" charset="0"/>
              </a:rPr>
              <a:t>ank</a:t>
            </a:r>
            <a:r>
              <a:rPr lang="en-CA" sz="1300" b="1">
                <a:latin typeface="Arial" panose="020B0604020202020204" pitchFamily="34" charset="0"/>
                <a:cs typeface="Arial" panose="020B0604020202020204" pitchFamily="34" charset="0"/>
              </a:rPr>
              <a:t> </a:t>
            </a:r>
            <a:br>
              <a:rPr lang="en-CA" sz="1300" b="1">
                <a:latin typeface="Arial" panose="020B0604020202020204" pitchFamily="34" charset="0"/>
                <a:cs typeface="Arial" panose="020B0604020202020204" pitchFamily="34" charset="0"/>
              </a:rPr>
            </a:br>
            <a:r>
              <a:rPr lang="en-CA" sz="1300" b="1">
                <a:latin typeface="Arial" panose="020B0604020202020204" pitchFamily="34" charset="0"/>
                <a:cs typeface="Arial" panose="020B0604020202020204" pitchFamily="34" charset="0"/>
              </a:rPr>
              <a:t>indebtedness</a:t>
            </a:r>
          </a:p>
        </p:txBody>
      </p:sp>
      <p:grpSp>
        <p:nvGrpSpPr>
          <p:cNvPr id="23" name="Group 22">
            <a:extLst>
              <a:ext uri="{FF2B5EF4-FFF2-40B4-BE49-F238E27FC236}">
                <a16:creationId xmlns:a16="http://schemas.microsoft.com/office/drawing/2014/main" id="{1F3A29F1-A4C6-412F-159F-70D24D8FABC5}"/>
              </a:ext>
            </a:extLst>
          </p:cNvPr>
          <p:cNvGrpSpPr/>
          <p:nvPr/>
        </p:nvGrpSpPr>
        <p:grpSpPr>
          <a:xfrm>
            <a:off x="345210" y="3492519"/>
            <a:ext cx="5703760" cy="3002529"/>
            <a:chOff x="6200583" y="1351356"/>
            <a:chExt cx="5223877" cy="3002529"/>
          </a:xfrm>
        </p:grpSpPr>
        <p:sp>
          <p:nvSpPr>
            <p:cNvPr id="24" name="TextBox 23">
              <a:extLst>
                <a:ext uri="{FF2B5EF4-FFF2-40B4-BE49-F238E27FC236}">
                  <a16:creationId xmlns:a16="http://schemas.microsoft.com/office/drawing/2014/main" id="{D51552AA-6337-932A-AAB7-DF8BFDBD9503}"/>
                </a:ext>
              </a:extLst>
            </p:cNvPr>
            <p:cNvSpPr txBox="1"/>
            <p:nvPr/>
          </p:nvSpPr>
          <p:spPr>
            <a:xfrm>
              <a:off x="6287344" y="1351356"/>
              <a:ext cx="2283900" cy="400110"/>
            </a:xfrm>
            <a:prstGeom prst="rect">
              <a:avLst/>
            </a:prstGeom>
            <a:noFill/>
          </p:spPr>
          <p:txBody>
            <a:bodyPr wrap="square" rtlCol="0">
              <a:spAutoFit/>
            </a:bodyPr>
            <a:lstStyle/>
            <a:p>
              <a:r>
                <a:rPr lang="en-CA" sz="2000" b="1" dirty="0">
                  <a:solidFill>
                    <a:srgbClr val="0070C0"/>
                  </a:solidFill>
                  <a:latin typeface="Arial" panose="020B0604020202020204" pitchFamily="34" charset="0"/>
                  <a:cs typeface="Arial" panose="020B0604020202020204" pitchFamily="34" charset="0"/>
                </a:rPr>
                <a:t>Financial Position</a:t>
              </a:r>
              <a:endParaRPr lang="en-CA" sz="2000" dirty="0">
                <a:solidFill>
                  <a:srgbClr val="0070C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7728C83-B11D-73BE-C610-55F0A33B8F8B}"/>
                </a:ext>
              </a:extLst>
            </p:cNvPr>
            <p:cNvSpPr txBox="1"/>
            <p:nvPr/>
          </p:nvSpPr>
          <p:spPr>
            <a:xfrm>
              <a:off x="6200583" y="1783951"/>
              <a:ext cx="5223877" cy="2569934"/>
            </a:xfrm>
            <a:prstGeom prst="rect">
              <a:avLst/>
            </a:prstGeom>
            <a:noFill/>
          </p:spPr>
          <p:txBody>
            <a:bodyPr wrap="square">
              <a:spAutoFit/>
            </a:bodyPr>
            <a:lstStyle/>
            <a:p>
              <a:pPr marL="360000" lvl="1" indent="-180000">
                <a:spcBef>
                  <a:spcPts val="12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Cash position, net of bank indebtedness, totaled $32.4M at fiscal year-end</a:t>
              </a:r>
            </a:p>
            <a:p>
              <a:pPr marL="360000" lvl="1" indent="-180000">
                <a:spcBef>
                  <a:spcPts val="12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Long-term debt amounted to $16.2M</a:t>
              </a:r>
            </a:p>
            <a:p>
              <a:pPr marL="360000" lvl="1" indent="-180000">
                <a:spcBef>
                  <a:spcPts val="12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Pro forma cash position of $55M after asbestos-related transaction and sale of French assets</a:t>
              </a:r>
            </a:p>
            <a:p>
              <a:pPr marL="360000" lvl="1" indent="-180000">
                <a:spcBef>
                  <a:spcPts val="1200"/>
                </a:spcBef>
                <a:buFont typeface="Arial" panose="020B0604020202020204" pitchFamily="34" charset="0"/>
                <a:buChar char="•"/>
              </a:pPr>
              <a:r>
                <a:rPr lang="en-CA">
                  <a:solidFill>
                    <a:srgbClr val="3D4856"/>
                  </a:solidFill>
                  <a:latin typeface="Arial" panose="020B0604020202020204" pitchFamily="34" charset="0"/>
                  <a:cs typeface="Arial" panose="020B0604020202020204" pitchFamily="34" charset="0"/>
                </a:rPr>
                <a:t>New credit facilities of $35M available over 3 years</a:t>
              </a:r>
            </a:p>
            <a:p>
              <a:pPr marL="180000" lvl="1">
                <a:spcBef>
                  <a:spcPts val="600"/>
                </a:spcBef>
              </a:pPr>
              <a:endParaRPr lang="en-CA">
                <a:solidFill>
                  <a:srgbClr val="3D4856"/>
                </a:solidFill>
                <a:latin typeface="Arial" panose="020B0604020202020204" pitchFamily="34" charset="0"/>
                <a:cs typeface="Arial" panose="020B0604020202020204" pitchFamily="34" charset="0"/>
              </a:endParaRPr>
            </a:p>
          </p:txBody>
        </p:sp>
      </p:grpSp>
      <p:sp>
        <p:nvSpPr>
          <p:cNvPr id="13" name="Text Placeholder 2">
            <a:extLst>
              <a:ext uri="{FF2B5EF4-FFF2-40B4-BE49-F238E27FC236}">
                <a16:creationId xmlns:a16="http://schemas.microsoft.com/office/drawing/2014/main" id="{1E931E47-7EC0-62AF-4A08-8EE1794C1978}"/>
              </a:ext>
            </a:extLst>
          </p:cNvPr>
          <p:cNvSpPr>
            <a:spLocks noGrp="1"/>
          </p:cNvSpPr>
          <p:nvPr>
            <p:custDataLst>
              <p:tags r:id="rId6"/>
            </p:custDataLst>
          </p:nvPr>
        </p:nvSpPr>
        <p:spPr bwMode="auto">
          <a:xfrm>
            <a:off x="7764178" y="2518393"/>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400" b="1">
                <a:latin typeface="Arial" panose="020B0604020202020204" pitchFamily="34" charset="0"/>
                <a:cs typeface="Arial" panose="020B0604020202020204" pitchFamily="34" charset="0"/>
              </a:rPr>
              <a:t>FY-24</a:t>
            </a:r>
            <a:endParaRPr lang="en-CA" sz="1400" b="1">
              <a:latin typeface="Arial" panose="020B060402020202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E3772A5D-AB5D-4B58-FC1D-9D48D8DEC65A}"/>
              </a:ext>
            </a:extLst>
          </p:cNvPr>
          <p:cNvSpPr>
            <a:spLocks noGrp="1"/>
          </p:cNvSpPr>
          <p:nvPr>
            <p:custDataLst>
              <p:tags r:id="rId7"/>
            </p:custDataLst>
          </p:nvPr>
        </p:nvSpPr>
        <p:spPr bwMode="auto">
          <a:xfrm>
            <a:off x="10028223" y="2518393"/>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CA" altLang="en-US" sz="1400" b="1">
                <a:latin typeface="Arial" panose="020B0604020202020204" pitchFamily="34" charset="0"/>
                <a:cs typeface="Arial" panose="020B0604020202020204" pitchFamily="34" charset="0"/>
              </a:rPr>
              <a:t>FY-25</a:t>
            </a:r>
            <a:endParaRPr lang="en-CA" sz="14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F97B0C0-D3EA-5121-33B0-9BA02BB0C32E}"/>
              </a:ext>
            </a:extLst>
          </p:cNvPr>
          <p:cNvSpPr txBox="1"/>
          <p:nvPr/>
        </p:nvSpPr>
        <p:spPr>
          <a:xfrm>
            <a:off x="7839505" y="388394"/>
            <a:ext cx="2866489" cy="553998"/>
          </a:xfrm>
          <a:prstGeom prst="rect">
            <a:avLst/>
          </a:prstGeom>
          <a:noFill/>
        </p:spPr>
        <p:txBody>
          <a:bodyPr wrap="none" rtlCol="0">
            <a:spAutoFit/>
          </a:bodyPr>
          <a:lstStyle/>
          <a:p>
            <a:pPr algn="ctr"/>
            <a:r>
              <a:rPr lang="en-CA" sz="1600" b="1">
                <a:latin typeface="Arial" panose="020B0604020202020204" pitchFamily="34" charset="0"/>
                <a:cs typeface="Arial" panose="020B0604020202020204" pitchFamily="34" charset="0"/>
              </a:rPr>
              <a:t>Cash Flow from Operations</a:t>
            </a:r>
          </a:p>
          <a:p>
            <a:pPr algn="ctr"/>
            <a:r>
              <a:rPr lang="en-CA" sz="1400">
                <a:latin typeface="Arial" panose="020B0604020202020204" pitchFamily="34" charset="0"/>
                <a:cs typeface="Arial" panose="020B0604020202020204" pitchFamily="34" charset="0"/>
              </a:rPr>
              <a:t>($US Millions)</a:t>
            </a:r>
          </a:p>
        </p:txBody>
      </p:sp>
      <p:sp>
        <p:nvSpPr>
          <p:cNvPr id="9" name="Title 8">
            <a:extLst>
              <a:ext uri="{FF2B5EF4-FFF2-40B4-BE49-F238E27FC236}">
                <a16:creationId xmlns:a16="http://schemas.microsoft.com/office/drawing/2014/main" id="{6EF7145C-386D-4331-9178-9C13C2D764D8}"/>
              </a:ext>
            </a:extLst>
          </p:cNvPr>
          <p:cNvSpPr>
            <a:spLocks noGrp="1"/>
          </p:cNvSpPr>
          <p:nvPr>
            <p:ph type="title"/>
          </p:nvPr>
        </p:nvSpPr>
        <p:spPr>
          <a:xfrm>
            <a:off x="460617" y="496461"/>
            <a:ext cx="4802353" cy="874525"/>
          </a:xfrm>
        </p:spPr>
        <p:txBody>
          <a:bodyPr/>
          <a:lstStyle/>
          <a:p>
            <a:r>
              <a:rPr lang="fr-CA" dirty="0" err="1"/>
              <a:t>Greater</a:t>
            </a:r>
            <a:r>
              <a:rPr lang="fr-CA" dirty="0"/>
              <a:t> Cash Flow</a:t>
            </a:r>
            <a:endParaRPr lang="en-CA" dirty="0"/>
          </a:p>
        </p:txBody>
      </p:sp>
    </p:spTree>
    <p:extLst>
      <p:ext uri="{BB962C8B-B14F-4D97-AF65-F5344CB8AC3E}">
        <p14:creationId xmlns:p14="http://schemas.microsoft.com/office/powerpoint/2010/main" val="1665702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4E10F-D7D3-73C0-067F-AECF70DF6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572CC-CA5A-EAE4-7A1D-559C7B138DA6}"/>
              </a:ext>
            </a:extLst>
          </p:cNvPr>
          <p:cNvSpPr>
            <a:spLocks noGrp="1"/>
          </p:cNvSpPr>
          <p:nvPr>
            <p:ph type="title"/>
          </p:nvPr>
        </p:nvSpPr>
        <p:spPr/>
        <p:txBody>
          <a:bodyPr/>
          <a:lstStyle/>
          <a:p>
            <a:r>
              <a:rPr lang="en-US"/>
              <a:t>James A. Mannebach</a:t>
            </a:r>
          </a:p>
        </p:txBody>
      </p:sp>
      <p:pic>
        <p:nvPicPr>
          <p:cNvPr id="7" name="Picture Placeholder 6" descr="A person in a suit smiling&#10;&#10;AI-generated content may be incorrect.">
            <a:extLst>
              <a:ext uri="{FF2B5EF4-FFF2-40B4-BE49-F238E27FC236}">
                <a16:creationId xmlns:a16="http://schemas.microsoft.com/office/drawing/2014/main" id="{D7B38787-FF9A-8E8E-E200-D8FD8A4BF4D0}"/>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12110" t="-356" b="31035"/>
          <a:stretch>
            <a:fillRect/>
          </a:stretch>
        </p:blipFill>
        <p:spPr>
          <a:xfrm>
            <a:off x="838201" y="1275080"/>
            <a:ext cx="3642360" cy="4307840"/>
          </a:xfrm>
        </p:spPr>
      </p:pic>
      <p:sp>
        <p:nvSpPr>
          <p:cNvPr id="4" name="Slide Number Placeholder 3">
            <a:extLst>
              <a:ext uri="{FF2B5EF4-FFF2-40B4-BE49-F238E27FC236}">
                <a16:creationId xmlns:a16="http://schemas.microsoft.com/office/drawing/2014/main" id="{DA2559E6-0438-C7CC-E172-D690B3282360}"/>
              </a:ext>
            </a:extLst>
          </p:cNvPr>
          <p:cNvSpPr>
            <a:spLocks noGrp="1"/>
          </p:cNvSpPr>
          <p:nvPr>
            <p:ph type="sldNum" sz="quarter" idx="12"/>
          </p:nvPr>
        </p:nvSpPr>
        <p:spPr/>
        <p:txBody>
          <a:bodyPr/>
          <a:lstStyle/>
          <a:p>
            <a:fld id="{103DDDE4-7A87-1F49-9041-0D2451D302B4}" type="slidenum">
              <a:rPr lang="en-US" smtClean="0"/>
              <a:pPr/>
              <a:t>15</a:t>
            </a:fld>
            <a:endParaRPr lang="en-US"/>
          </a:p>
        </p:txBody>
      </p:sp>
      <p:sp>
        <p:nvSpPr>
          <p:cNvPr id="5" name="Subtitle 4">
            <a:extLst>
              <a:ext uri="{FF2B5EF4-FFF2-40B4-BE49-F238E27FC236}">
                <a16:creationId xmlns:a16="http://schemas.microsoft.com/office/drawing/2014/main" id="{AF41962B-322A-F915-EFC5-FC253643D60A}"/>
              </a:ext>
            </a:extLst>
          </p:cNvPr>
          <p:cNvSpPr>
            <a:spLocks noGrp="1"/>
          </p:cNvSpPr>
          <p:nvPr>
            <p:ph type="subTitle" idx="13"/>
          </p:nvPr>
        </p:nvSpPr>
        <p:spPr/>
        <p:txBody>
          <a:bodyPr/>
          <a:lstStyle/>
          <a:p>
            <a:r>
              <a:rPr lang="en-US"/>
              <a:t>Chairman of the Board and </a:t>
            </a:r>
            <a:br>
              <a:rPr lang="en-US"/>
            </a:br>
            <a:r>
              <a:rPr lang="en-US"/>
              <a:t>Chief Executive Officer</a:t>
            </a:r>
          </a:p>
        </p:txBody>
      </p:sp>
    </p:spTree>
    <p:extLst>
      <p:ext uri="{BB962C8B-B14F-4D97-AF65-F5344CB8AC3E}">
        <p14:creationId xmlns:p14="http://schemas.microsoft.com/office/powerpoint/2010/main" val="316446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3B8D-6BC9-7BA5-0D19-2CE3B45E3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A26E5-E69E-CB1A-5CB1-3950166C9E89}"/>
              </a:ext>
            </a:extLst>
          </p:cNvPr>
          <p:cNvSpPr>
            <a:spLocks noGrp="1"/>
          </p:cNvSpPr>
          <p:nvPr>
            <p:ph type="title"/>
          </p:nvPr>
        </p:nvSpPr>
        <p:spPr>
          <a:xfrm>
            <a:off x="5191761" y="457200"/>
            <a:ext cx="6160454" cy="833120"/>
          </a:xfrm>
        </p:spPr>
        <p:txBody>
          <a:bodyPr/>
          <a:lstStyle/>
          <a:p>
            <a:r>
              <a:rPr lang="en-US"/>
              <a:t>Wrap-Up</a:t>
            </a:r>
            <a:br>
              <a:rPr lang="en-US"/>
            </a:br>
            <a:endParaRPr lang="en-US" sz="1600"/>
          </a:p>
        </p:txBody>
      </p:sp>
      <p:pic>
        <p:nvPicPr>
          <p:cNvPr id="7" name="Picture Placeholder 6">
            <a:extLst>
              <a:ext uri="{FF2B5EF4-FFF2-40B4-BE49-F238E27FC236}">
                <a16:creationId xmlns:a16="http://schemas.microsoft.com/office/drawing/2014/main" id="{B017F9E9-442D-3346-9623-667AFFEC209F}"/>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37212" r="10812"/>
          <a:stretch>
            <a:fillRect/>
          </a:stretch>
        </p:blipFill>
        <p:spPr>
          <a:xfrm>
            <a:off x="838200" y="457200"/>
            <a:ext cx="3932237" cy="5682341"/>
          </a:xfrm>
        </p:spPr>
      </p:pic>
      <p:sp>
        <p:nvSpPr>
          <p:cNvPr id="4" name="Text Placeholder 3">
            <a:extLst>
              <a:ext uri="{FF2B5EF4-FFF2-40B4-BE49-F238E27FC236}">
                <a16:creationId xmlns:a16="http://schemas.microsoft.com/office/drawing/2014/main" id="{BCFA644A-9EE0-5882-5AF9-9F25347272E7}"/>
              </a:ext>
            </a:extLst>
          </p:cNvPr>
          <p:cNvSpPr>
            <a:spLocks noGrp="1"/>
          </p:cNvSpPr>
          <p:nvPr>
            <p:ph type="body" sz="half" idx="2"/>
          </p:nvPr>
        </p:nvSpPr>
        <p:spPr>
          <a:xfrm>
            <a:off x="5191760" y="1513840"/>
            <a:ext cx="6563359" cy="4625703"/>
          </a:xfrm>
        </p:spPr>
        <p:txBody>
          <a:bodyPr>
            <a:normAutofit/>
          </a:bodyPr>
          <a:lstStyle/>
          <a:p>
            <a:pPr>
              <a:lnSpc>
                <a:spcPct val="100000"/>
              </a:lnSpc>
              <a:spcBef>
                <a:spcPts val="0"/>
              </a:spcBef>
            </a:pPr>
            <a:r>
              <a:rPr lang="en-US" b="1" kern="0"/>
              <a:t>Delivered solid financial results in fiscal 2025</a:t>
            </a:r>
          </a:p>
          <a:p>
            <a:pPr marL="360000" indent="-180000">
              <a:lnSpc>
                <a:spcPct val="100000"/>
              </a:lnSpc>
              <a:spcBef>
                <a:spcPts val="600"/>
              </a:spcBef>
              <a:buFont typeface="Arial" panose="020B0604020202020204" pitchFamily="34" charset="0"/>
              <a:buChar char="•"/>
            </a:pPr>
            <a:r>
              <a:rPr lang="en-US" sz="1800" kern="0"/>
              <a:t>Improved execution and steady progress towards operational excellence</a:t>
            </a:r>
          </a:p>
          <a:p>
            <a:pPr>
              <a:lnSpc>
                <a:spcPct val="100000"/>
              </a:lnSpc>
              <a:spcBef>
                <a:spcPts val="1200"/>
              </a:spcBef>
            </a:pPr>
            <a:r>
              <a:rPr lang="en-US" b="1" kern="0"/>
              <a:t>Looking to the future with a sharper focus</a:t>
            </a:r>
          </a:p>
          <a:p>
            <a:pPr marL="360000" indent="-180000">
              <a:lnSpc>
                <a:spcPct val="100000"/>
              </a:lnSpc>
              <a:spcBef>
                <a:spcPts val="600"/>
              </a:spcBef>
              <a:buFont typeface="Arial" panose="020B0604020202020204" pitchFamily="34" charset="0"/>
              <a:buChar char="•"/>
            </a:pPr>
            <a:r>
              <a:rPr lang="en-US" sz="1800" kern="0"/>
              <a:t>Driven by innovation and entrepreneurial spirit</a:t>
            </a:r>
          </a:p>
          <a:p>
            <a:pPr>
              <a:lnSpc>
                <a:spcPct val="100000"/>
              </a:lnSpc>
              <a:spcBef>
                <a:spcPts val="1200"/>
              </a:spcBef>
            </a:pPr>
            <a:r>
              <a:rPr lang="en-US" b="1" kern="0"/>
              <a:t>Well-positioned to benefit from momentum in key markets</a:t>
            </a:r>
          </a:p>
          <a:p>
            <a:pPr marL="360000" indent="-180000">
              <a:lnSpc>
                <a:spcPct val="100000"/>
              </a:lnSpc>
              <a:spcBef>
                <a:spcPts val="600"/>
              </a:spcBef>
              <a:buFont typeface="Arial" panose="020B0604020202020204" pitchFamily="34" charset="0"/>
              <a:buChar char="•"/>
            </a:pPr>
            <a:r>
              <a:rPr lang="en-US" sz="1800" kern="0"/>
              <a:t>Supported by strong financial position to invest in our future</a:t>
            </a:r>
          </a:p>
          <a:p>
            <a:pPr>
              <a:lnSpc>
                <a:spcPct val="100000"/>
              </a:lnSpc>
              <a:spcBef>
                <a:spcPts val="1200"/>
              </a:spcBef>
            </a:pPr>
            <a:r>
              <a:rPr lang="en-US" b="1" kern="0"/>
              <a:t>Leveraging strengths to maximize profitable growth and reward shareholders</a:t>
            </a:r>
          </a:p>
          <a:p>
            <a:pPr marL="360000" indent="-180000">
              <a:lnSpc>
                <a:spcPct val="100000"/>
              </a:lnSpc>
              <a:spcBef>
                <a:spcPts val="600"/>
              </a:spcBef>
              <a:buFont typeface="Arial" panose="020B0604020202020204" pitchFamily="34" charset="0"/>
              <a:buChar char="•"/>
            </a:pPr>
            <a:r>
              <a:rPr lang="en-US" sz="1800" kern="0"/>
              <a:t>Thanks to hard work and dedication by employees</a:t>
            </a:r>
          </a:p>
        </p:txBody>
      </p:sp>
      <p:sp>
        <p:nvSpPr>
          <p:cNvPr id="5" name="Slide Number Placeholder 4">
            <a:extLst>
              <a:ext uri="{FF2B5EF4-FFF2-40B4-BE49-F238E27FC236}">
                <a16:creationId xmlns:a16="http://schemas.microsoft.com/office/drawing/2014/main" id="{7C097A16-3C33-D709-C46A-28DC1B58D501}"/>
              </a:ext>
            </a:extLst>
          </p:cNvPr>
          <p:cNvSpPr>
            <a:spLocks noGrp="1"/>
          </p:cNvSpPr>
          <p:nvPr>
            <p:ph type="sldNum" sz="quarter" idx="12"/>
          </p:nvPr>
        </p:nvSpPr>
        <p:spPr/>
        <p:txBody>
          <a:bodyPr/>
          <a:lstStyle/>
          <a:p>
            <a:fld id="{103DDDE4-7A87-1F49-9041-0D2451D302B4}" type="slidenum">
              <a:rPr lang="en-US" smtClean="0"/>
              <a:pPr/>
              <a:t>16</a:t>
            </a:fld>
            <a:endParaRPr lang="en-US"/>
          </a:p>
        </p:txBody>
      </p:sp>
    </p:spTree>
    <p:extLst>
      <p:ext uri="{BB962C8B-B14F-4D97-AF65-F5344CB8AC3E}">
        <p14:creationId xmlns:p14="http://schemas.microsoft.com/office/powerpoint/2010/main" val="1388751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3370-BD04-141A-7A1F-1F5ECE4915F7}"/>
              </a:ext>
            </a:extLst>
          </p:cNvPr>
          <p:cNvSpPr>
            <a:spLocks noGrp="1"/>
          </p:cNvSpPr>
          <p:nvPr>
            <p:ph type="title"/>
          </p:nvPr>
        </p:nvSpPr>
        <p:spPr/>
        <p:txBody>
          <a:bodyPr/>
          <a:lstStyle/>
          <a:p>
            <a:r>
              <a:rPr lang="en-US"/>
              <a:t>Appendix</a:t>
            </a:r>
          </a:p>
        </p:txBody>
      </p:sp>
      <p:pic>
        <p:nvPicPr>
          <p:cNvPr id="6" name="Picture Placeholder 5">
            <a:extLst>
              <a:ext uri="{FF2B5EF4-FFF2-40B4-BE49-F238E27FC236}">
                <a16:creationId xmlns:a16="http://schemas.microsoft.com/office/drawing/2014/main" id="{97BFBC76-E1A8-7B72-E24B-8FC4F2E82039}"/>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6328" r="5408" b="4834"/>
          <a:stretch>
            <a:fillRect/>
          </a:stretch>
        </p:blipFill>
        <p:spPr>
          <a:xfrm>
            <a:off x="0" y="0"/>
            <a:ext cx="4770437" cy="6858000"/>
          </a:xfrm>
        </p:spPr>
      </p:pic>
      <p:sp>
        <p:nvSpPr>
          <p:cNvPr id="4" name="Text Placeholder 3">
            <a:extLst>
              <a:ext uri="{FF2B5EF4-FFF2-40B4-BE49-F238E27FC236}">
                <a16:creationId xmlns:a16="http://schemas.microsoft.com/office/drawing/2014/main" id="{20E32159-BD23-ACC5-2D78-0566F6A03D6E}"/>
              </a:ext>
            </a:extLst>
          </p:cNvPr>
          <p:cNvSpPr>
            <a:spLocks noGrp="1"/>
          </p:cNvSpPr>
          <p:nvPr>
            <p:ph type="body" sz="quarter" idx="10"/>
          </p:nvPr>
        </p:nvSpPr>
        <p:spPr/>
        <p:txBody>
          <a:bodyPr/>
          <a:lstStyle/>
          <a:p>
            <a:r>
              <a:rPr lang="en-US"/>
              <a:t>Additional Information</a:t>
            </a:r>
          </a:p>
        </p:txBody>
      </p:sp>
    </p:spTree>
    <p:extLst>
      <p:ext uri="{BB962C8B-B14F-4D97-AF65-F5344CB8AC3E}">
        <p14:creationId xmlns:p14="http://schemas.microsoft.com/office/powerpoint/2010/main" val="981650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023A-5791-C2EE-4AEA-8611D8FCF635}"/>
              </a:ext>
            </a:extLst>
          </p:cNvPr>
          <p:cNvSpPr>
            <a:spLocks noGrp="1"/>
          </p:cNvSpPr>
          <p:nvPr>
            <p:ph type="title"/>
          </p:nvPr>
        </p:nvSpPr>
        <p:spPr>
          <a:xfrm>
            <a:off x="838200" y="365126"/>
            <a:ext cx="10515600" cy="577082"/>
          </a:xfrm>
        </p:spPr>
        <p:txBody>
          <a:bodyPr>
            <a:normAutofit/>
          </a:bodyPr>
          <a:lstStyle/>
          <a:p>
            <a:r>
              <a:rPr lang="en-US"/>
              <a:t>Non-IFRS and Supplementary Financial Measures</a:t>
            </a:r>
          </a:p>
        </p:txBody>
      </p:sp>
      <p:sp>
        <p:nvSpPr>
          <p:cNvPr id="4" name="Slide Number Placeholder 3">
            <a:extLst>
              <a:ext uri="{FF2B5EF4-FFF2-40B4-BE49-F238E27FC236}">
                <a16:creationId xmlns:a16="http://schemas.microsoft.com/office/drawing/2014/main" id="{BD7BAA89-E4E2-BA8A-C2D0-8F465D0195AC}"/>
              </a:ext>
            </a:extLst>
          </p:cNvPr>
          <p:cNvSpPr>
            <a:spLocks noGrp="1"/>
          </p:cNvSpPr>
          <p:nvPr>
            <p:ph type="sldNum" sz="quarter" idx="12"/>
          </p:nvPr>
        </p:nvSpPr>
        <p:spPr/>
        <p:txBody>
          <a:bodyPr/>
          <a:lstStyle/>
          <a:p>
            <a:fld id="{103DDDE4-7A87-1F49-9041-0D2451D302B4}" type="slidenum">
              <a:rPr lang="en-US" smtClean="0"/>
              <a:pPr/>
              <a:t>18</a:t>
            </a:fld>
            <a:endParaRPr lang="en-US"/>
          </a:p>
        </p:txBody>
      </p:sp>
      <p:sp>
        <p:nvSpPr>
          <p:cNvPr id="3" name="TextBox 2">
            <a:extLst>
              <a:ext uri="{FF2B5EF4-FFF2-40B4-BE49-F238E27FC236}">
                <a16:creationId xmlns:a16="http://schemas.microsoft.com/office/drawing/2014/main" id="{ED127697-0A98-F046-606A-3793220BB8D7}"/>
              </a:ext>
            </a:extLst>
          </p:cNvPr>
          <p:cNvSpPr txBox="1"/>
          <p:nvPr/>
        </p:nvSpPr>
        <p:spPr>
          <a:xfrm>
            <a:off x="7050509" y="1118731"/>
            <a:ext cx="4836696" cy="5029069"/>
          </a:xfrm>
          <a:prstGeom prst="rect">
            <a:avLst/>
          </a:prstGeom>
          <a:noFill/>
        </p:spPr>
        <p:txBody>
          <a:bodyPr wrap="square" rtlCol="0">
            <a:spAutoFit/>
          </a:bodyPr>
          <a:lstStyle/>
          <a:p>
            <a:pPr algn="just">
              <a:spcBef>
                <a:spcPts val="500"/>
              </a:spcBef>
              <a:tabLst>
                <a:tab pos="457200" algn="l"/>
                <a:tab pos="3086100" algn="dec"/>
                <a:tab pos="4000500" algn="dec"/>
                <a:tab pos="4914900" algn="dec"/>
              </a:tabLst>
            </a:pPr>
            <a:r>
              <a:rPr lang="en-US" sz="1020" b="1">
                <a:effectLst/>
                <a:latin typeface="Arial" panose="020B0604020202020204" pitchFamily="34" charset="0"/>
                <a:ea typeface="Times New Roman" panose="02020603050405020304" pitchFamily="18" charset="0"/>
              </a:rPr>
              <a:t>Non-IFRS measures</a:t>
            </a:r>
          </a:p>
          <a:p>
            <a:pPr algn="just">
              <a:spcBef>
                <a:spcPts val="500"/>
              </a:spcBef>
              <a:tabLst>
                <a:tab pos="457200" algn="l"/>
                <a:tab pos="3086100" algn="dec"/>
                <a:tab pos="4000500" algn="dec"/>
                <a:tab pos="4914900" algn="dec"/>
              </a:tabLst>
            </a:pPr>
            <a:r>
              <a:rPr lang="en-US" sz="1020" b="0">
                <a:effectLst/>
                <a:latin typeface="Arial" panose="020B0604020202020204" pitchFamily="34" charset="0"/>
                <a:ea typeface="Times New Roman" panose="02020603050405020304" pitchFamily="18" charset="0"/>
                <a:cs typeface="Arial" panose="020B0604020202020204" pitchFamily="34" charset="0"/>
              </a:rPr>
              <a:t>The term “Adjusted net income (loss)” is defined as net income or loss attributable to Subordinate and Multiple Voting Shares plus adjustment, net of income taxes, for costs related to restructuring and to the proposed transaction. The terms “Adjusted net income (loss) per share” is obtained by dividing Adjusted net income (loss) by the total amount of subordinate and multiple voting shares. The forward-looking statements contained in this MD&amp;A are expressly qualified by this cautionary statement. </a:t>
            </a:r>
          </a:p>
          <a:p>
            <a:pPr algn="just">
              <a:spcBef>
                <a:spcPts val="500"/>
              </a:spcBef>
              <a:tabLst>
                <a:tab pos="457200" algn="l"/>
                <a:tab pos="3086100" algn="dec"/>
                <a:tab pos="4000500" algn="dec"/>
                <a:tab pos="4914900" algn="dec"/>
              </a:tabLst>
            </a:pPr>
            <a:r>
              <a:rPr lang="en-US" sz="1020" b="0">
                <a:effectLst/>
                <a:latin typeface="Arial" panose="020B0604020202020204" pitchFamily="34" charset="0"/>
                <a:ea typeface="Times New Roman" panose="02020603050405020304" pitchFamily="18" charset="0"/>
                <a:cs typeface="Arial" panose="020B0604020202020204" pitchFamily="34" charset="0"/>
              </a:rPr>
              <a:t>The term “EBITDA” is defined as adjusted net income plus depreciation of property, plant &amp; equipment, plus amortization of intangible assets, plus net finance costs, plus income tax provision. The term “Adjusted EBITDA” is defined as EBITDA plus adjustment for costs related to restructuring and to the proposed transaction. The forward-looking statements contained in this document are expressly qualified by this cautionary statement. </a:t>
            </a:r>
            <a:r>
              <a:rPr lang="en-US" sz="1020" b="0">
                <a:effectLst/>
                <a:latin typeface="Arial" panose="020B0604020202020204" pitchFamily="34" charset="0"/>
                <a:ea typeface="Times New Roman" panose="02020603050405020304" pitchFamily="18" charset="0"/>
              </a:rPr>
              <a:t> </a:t>
            </a:r>
          </a:p>
          <a:p>
            <a:pPr algn="just">
              <a:spcBef>
                <a:spcPts val="500"/>
              </a:spcBef>
              <a:tabLst>
                <a:tab pos="457200" algn="l"/>
                <a:tab pos="3086100" algn="dec"/>
                <a:tab pos="4000500" algn="dec"/>
                <a:tab pos="4914900" algn="dec"/>
              </a:tabLst>
            </a:pPr>
            <a:r>
              <a:rPr lang="en-US" sz="1020" b="1">
                <a:latin typeface="Arial" panose="020B0604020202020204" pitchFamily="34" charset="0"/>
                <a:ea typeface="Times New Roman" panose="02020603050405020304" pitchFamily="18" charset="0"/>
              </a:rPr>
              <a:t>Supplementary financial measures</a:t>
            </a:r>
          </a:p>
          <a:p>
            <a:pPr algn="just">
              <a:spcBef>
                <a:spcPts val="500"/>
              </a:spcBef>
              <a:tabLst>
                <a:tab pos="457200" algn="l"/>
                <a:tab pos="3086100" algn="dec"/>
                <a:tab pos="4000500" algn="dec"/>
                <a:tab pos="4914900" algn="dec"/>
              </a:tabLst>
            </a:pPr>
            <a:r>
              <a:rPr lang="en-US" sz="1020">
                <a:latin typeface="Arial" panose="020B0604020202020204" pitchFamily="34" charset="0"/>
                <a:ea typeface="Times New Roman" panose="02020603050405020304" pitchFamily="18" charset="0"/>
              </a:rPr>
              <a:t>The term “Net new orders” or “bookings” is defined as firm orders, net of cancellations, recorded by the Company during a period.  Bookings are impacted by the fluctuation of foreign exchange rates for a given period. The measure provides an indication of the Company’s sales operation performance for a given period, as well as well as an expectation of future sales and cash flows to be achieved on these orders.  </a:t>
            </a:r>
          </a:p>
          <a:p>
            <a:pPr algn="just">
              <a:spcBef>
                <a:spcPts val="500"/>
              </a:spcBef>
              <a:tabLst>
                <a:tab pos="457200" algn="l"/>
                <a:tab pos="3086100" algn="dec"/>
                <a:tab pos="4000500" algn="dec"/>
                <a:tab pos="4914900" algn="dec"/>
              </a:tabLst>
            </a:pPr>
            <a:r>
              <a:rPr lang="en-US" sz="1020">
                <a:latin typeface="Arial" panose="020B0604020202020204" pitchFamily="34" charset="0"/>
                <a:ea typeface="Times New Roman" panose="02020603050405020304" pitchFamily="18" charset="0"/>
              </a:rPr>
              <a:t>The term “backlog” is defined as the buildup of all outstanding bookings to be delivered by the Company. The Company’s backlog is impacted by the fluctuation of foreign exchange rates for a given period. The measure provides an indication of the future operational challenges of the Company as well as an expectation of future sales and cash flows to be achieved on these orders.  </a:t>
            </a:r>
          </a:p>
          <a:p>
            <a:pPr algn="just">
              <a:spcBef>
                <a:spcPts val="500"/>
              </a:spcBef>
              <a:tabLst>
                <a:tab pos="457200" algn="l"/>
                <a:tab pos="3086100" algn="dec"/>
                <a:tab pos="4000500" algn="dec"/>
                <a:tab pos="4914900" algn="dec"/>
              </a:tabLst>
            </a:pPr>
            <a:r>
              <a:rPr lang="en-US" sz="1020">
                <a:latin typeface="Arial" panose="020B0604020202020204" pitchFamily="34" charset="0"/>
                <a:ea typeface="Times New Roman" panose="02020603050405020304" pitchFamily="18" charset="0"/>
              </a:rPr>
              <a:t>The term “book-to-bill ratio” is obtained by dividing bookings by sales. The measure provides an indication of the Company’s performance and outlook for a given period. </a:t>
            </a:r>
          </a:p>
        </p:txBody>
      </p:sp>
      <p:pic>
        <p:nvPicPr>
          <p:cNvPr id="7" name="Picture 6" descr="A blue and white report&#10;&#10;AI-generated content may be incorrect.">
            <a:extLst>
              <a:ext uri="{FF2B5EF4-FFF2-40B4-BE49-F238E27FC236}">
                <a16:creationId xmlns:a16="http://schemas.microsoft.com/office/drawing/2014/main" id="{050E98BE-3D48-73C8-0016-A1FAEAE43E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870" y="1118731"/>
            <a:ext cx="5913814" cy="4946906"/>
          </a:xfrm>
          <a:prstGeom prst="rect">
            <a:avLst/>
          </a:prstGeom>
        </p:spPr>
      </p:pic>
    </p:spTree>
    <p:extLst>
      <p:ext uri="{BB962C8B-B14F-4D97-AF65-F5344CB8AC3E}">
        <p14:creationId xmlns:p14="http://schemas.microsoft.com/office/powerpoint/2010/main" val="3706225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248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D0E3-AA15-3AD4-FA60-9DA83C06E2D7}"/>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56A03C15-3257-105B-4532-9CBD0031E957}"/>
              </a:ext>
            </a:extLst>
          </p:cNvPr>
          <p:cNvSpPr>
            <a:spLocks noGrp="1"/>
          </p:cNvSpPr>
          <p:nvPr>
            <p:ph idx="1"/>
          </p:nvPr>
        </p:nvSpPr>
        <p:spPr/>
        <p:txBody>
          <a:bodyPr>
            <a:noAutofit/>
          </a:bodyPr>
          <a:lstStyle/>
          <a:p>
            <a:pPr marL="0" indent="0" algn="just">
              <a:lnSpc>
                <a:spcPct val="120000"/>
              </a:lnSpc>
              <a:spcBef>
                <a:spcPts val="500"/>
              </a:spcBef>
              <a:buNone/>
            </a:pPr>
            <a:r>
              <a:rPr lang="en-CA" sz="1000">
                <a:cs typeface="Calibri" panose="020F0502020204030204" pitchFamily="34" charset="0"/>
              </a:rPr>
              <a:t>The following presentation provides an analysis of the consolidated operating results and financial position of Velan Inc. (“the Company”) for fiscal 2025 ended February 28, 2025. This presentation should be read in conjunction with the Company’s audited consolidated financial statements for the fiscal years ended February 28, 2025, and February 29, 2024. The Company’s consolidated financial statements have been prepared in accordance with International Financial Reporting Standards as issued by the International Accounting Standards Board (“IFRS”). The significant accounting policies upon which these consolidated financial statements have been prepared are detailed in Note 2 of the Company’s audited consolidated financial statements. All foreign currency transactions, balances and overseas operations have been converted to U.S. dollars, the Company’s reporting currency. This presentation was reviewed by the Board of Directors of the Company on July 10, 2025. Additional information relating to the Company, including the Annual Information Form and Proxy Information Circular, can be found on SEDAR+ at </a:t>
            </a:r>
            <a:r>
              <a:rPr lang="en-CA" sz="1000" b="1" u="sng" err="1">
                <a:solidFill>
                  <a:srgbClr val="0068A6"/>
                </a:solidFill>
                <a:cs typeface="Calibri" panose="020F0502020204030204" pitchFamily="34" charset="0"/>
              </a:rPr>
              <a:t>www.sedarplus.ca</a:t>
            </a:r>
            <a:r>
              <a:rPr lang="en-CA" sz="1000">
                <a:cs typeface="Calibri" panose="020F0502020204030204" pitchFamily="34" charset="0"/>
              </a:rPr>
              <a:t>.</a:t>
            </a:r>
          </a:p>
          <a:p>
            <a:pPr marL="0" indent="0" algn="just">
              <a:lnSpc>
                <a:spcPct val="120000"/>
              </a:lnSpc>
              <a:spcBef>
                <a:spcPts val="1500"/>
              </a:spcBef>
              <a:buNone/>
            </a:pPr>
            <a:r>
              <a:rPr lang="en-CA" sz="1000" b="1">
                <a:cs typeface="Calibri" panose="020F0502020204030204" pitchFamily="34" charset="0"/>
              </a:rPr>
              <a:t>NON-IFRS AND SUPPLEMENTARY FINANCIAL MEASURES</a:t>
            </a:r>
          </a:p>
          <a:p>
            <a:pPr marL="0" indent="0" algn="just">
              <a:lnSpc>
                <a:spcPct val="120000"/>
              </a:lnSpc>
              <a:spcBef>
                <a:spcPts val="500"/>
              </a:spcBef>
              <a:buNone/>
            </a:pPr>
            <a:r>
              <a:rPr lang="en-CA" sz="1000">
                <a:cs typeface="Calibri" panose="020F0502020204030204" pitchFamily="34" charset="0"/>
              </a:rPr>
              <a:t>In this presentation, the Company has presented measures of performance or financial condition which are not defined under IFRS (“non-IFRS measures”) and are, therefore, unlikely to be comparable to similar measures presented by other companies. These measures are used by management in assessing the operating results and financial condition of the Company and are reconciled with the performance measures defined under IFRS. Reconciliations of these amounts can be found at the end of this presentation. The Company has also presented supplementary financial measures which are defined at the end of this presentation.</a:t>
            </a:r>
          </a:p>
          <a:p>
            <a:pPr marL="0" indent="0" algn="just">
              <a:lnSpc>
                <a:spcPct val="120000"/>
              </a:lnSpc>
              <a:spcBef>
                <a:spcPts val="1500"/>
              </a:spcBef>
              <a:buNone/>
            </a:pPr>
            <a:r>
              <a:rPr lang="en-CA" sz="1000" b="1">
                <a:cs typeface="Calibri" panose="020F0502020204030204" pitchFamily="34" charset="0"/>
              </a:rPr>
              <a:t>FORWARD-LOOKING INFORMATION</a:t>
            </a:r>
          </a:p>
          <a:p>
            <a:pPr marL="0" indent="0" algn="just">
              <a:lnSpc>
                <a:spcPct val="120000"/>
              </a:lnSpc>
              <a:spcBef>
                <a:spcPts val="500"/>
              </a:spcBef>
              <a:buNone/>
            </a:pPr>
            <a:r>
              <a:rPr lang="en-CA" sz="1000">
                <a:cs typeface="Calibri" panose="020F0502020204030204" pitchFamily="34" charset="0"/>
              </a:rPr>
              <a:t>This presentation may include forward-looking statements, which generally contain words like “should”, “believe”, “anticipate”, “plan”, “may”, “will”, “expect”, “intend”, “continue” or “estimate” or the negatives of these terms or variations of them or similar expressions, all of which are subject to risks and uncertainties.  These risks and uncertainties are disclosed in the Company’s filings with the appropriate securities commissions. While these statements are based on management’s assumptions regarding historical trends, current conditions and expected future developments, as well as other factors that it believes are reasonable and appropriate in the circumstances, no forward-looking statement can be guaranteed, and actual future results may differ materially from those expressed herein. The Company disclaims any intention or obligation to update or revise any forward-looking statements contained herein whether as a result of new information, future events or otherwise, except as required by the applicable securities laws. The forward-looking statements contained in this presentation are expressly qualified by this cautionary statement.</a:t>
            </a:r>
          </a:p>
        </p:txBody>
      </p:sp>
      <p:sp>
        <p:nvSpPr>
          <p:cNvPr id="4" name="Slide Number Placeholder 3">
            <a:extLst>
              <a:ext uri="{FF2B5EF4-FFF2-40B4-BE49-F238E27FC236}">
                <a16:creationId xmlns:a16="http://schemas.microsoft.com/office/drawing/2014/main" id="{F5128845-D3AE-9F2B-6F6B-C5D5193D974F}"/>
              </a:ext>
            </a:extLst>
          </p:cNvPr>
          <p:cNvSpPr>
            <a:spLocks noGrp="1"/>
          </p:cNvSpPr>
          <p:nvPr>
            <p:ph type="sldNum" sz="quarter" idx="12"/>
          </p:nvPr>
        </p:nvSpPr>
        <p:spPr/>
        <p:txBody>
          <a:bodyPr/>
          <a:lstStyle/>
          <a:p>
            <a:fld id="{103DDDE4-7A87-1F49-9041-0D2451D302B4}" type="slidenum">
              <a:rPr lang="en-US" smtClean="0"/>
              <a:pPr/>
              <a:t>2</a:t>
            </a:fld>
            <a:endParaRPr lang="en-US"/>
          </a:p>
        </p:txBody>
      </p:sp>
    </p:spTree>
    <p:extLst>
      <p:ext uri="{BB962C8B-B14F-4D97-AF65-F5344CB8AC3E}">
        <p14:creationId xmlns:p14="http://schemas.microsoft.com/office/powerpoint/2010/main" val="1304584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E65A9-91DD-529C-D646-85A80875CB5D}"/>
              </a:ext>
            </a:extLst>
          </p:cNvPr>
          <p:cNvSpPr>
            <a:spLocks noGrp="1"/>
          </p:cNvSpPr>
          <p:nvPr>
            <p:ph type="title"/>
          </p:nvPr>
        </p:nvSpPr>
        <p:spPr/>
        <p:txBody>
          <a:bodyPr/>
          <a:lstStyle/>
          <a:p>
            <a:r>
              <a:rPr lang="en-US"/>
              <a:t>James A. Mannebach</a:t>
            </a:r>
          </a:p>
        </p:txBody>
      </p:sp>
      <p:pic>
        <p:nvPicPr>
          <p:cNvPr id="7" name="Picture Placeholder 6" descr="A person in a suit smiling&#10;&#10;AI-generated content may be incorrect.">
            <a:extLst>
              <a:ext uri="{FF2B5EF4-FFF2-40B4-BE49-F238E27FC236}">
                <a16:creationId xmlns:a16="http://schemas.microsoft.com/office/drawing/2014/main" id="{B644EA13-A246-0580-911C-0565F9D89487}"/>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12110" t="-356" b="31035"/>
          <a:stretch>
            <a:fillRect/>
          </a:stretch>
        </p:blipFill>
        <p:spPr>
          <a:xfrm>
            <a:off x="838201" y="1275080"/>
            <a:ext cx="3642360" cy="4307840"/>
          </a:xfrm>
        </p:spPr>
      </p:pic>
      <p:sp>
        <p:nvSpPr>
          <p:cNvPr id="4" name="Slide Number Placeholder 3">
            <a:extLst>
              <a:ext uri="{FF2B5EF4-FFF2-40B4-BE49-F238E27FC236}">
                <a16:creationId xmlns:a16="http://schemas.microsoft.com/office/drawing/2014/main" id="{FFA32239-93B9-9AE2-3A95-D47E1EEA87BE}"/>
              </a:ext>
            </a:extLst>
          </p:cNvPr>
          <p:cNvSpPr>
            <a:spLocks noGrp="1"/>
          </p:cNvSpPr>
          <p:nvPr>
            <p:ph type="sldNum" sz="quarter" idx="12"/>
          </p:nvPr>
        </p:nvSpPr>
        <p:spPr/>
        <p:txBody>
          <a:bodyPr/>
          <a:lstStyle/>
          <a:p>
            <a:fld id="{103DDDE4-7A87-1F49-9041-0D2451D302B4}" type="slidenum">
              <a:rPr lang="en-US" smtClean="0"/>
              <a:pPr/>
              <a:t>3</a:t>
            </a:fld>
            <a:endParaRPr lang="en-US"/>
          </a:p>
        </p:txBody>
      </p:sp>
      <p:sp>
        <p:nvSpPr>
          <p:cNvPr id="5" name="Subtitle 4">
            <a:extLst>
              <a:ext uri="{FF2B5EF4-FFF2-40B4-BE49-F238E27FC236}">
                <a16:creationId xmlns:a16="http://schemas.microsoft.com/office/drawing/2014/main" id="{80CDF5AF-19B9-FB7E-9021-1AD377D24ADD}"/>
              </a:ext>
            </a:extLst>
          </p:cNvPr>
          <p:cNvSpPr>
            <a:spLocks noGrp="1"/>
          </p:cNvSpPr>
          <p:nvPr>
            <p:ph type="subTitle" idx="13"/>
          </p:nvPr>
        </p:nvSpPr>
        <p:spPr/>
        <p:txBody>
          <a:bodyPr/>
          <a:lstStyle/>
          <a:p>
            <a:r>
              <a:rPr lang="en-US"/>
              <a:t>Chairman of the Board and </a:t>
            </a:r>
            <a:br>
              <a:rPr lang="en-US"/>
            </a:br>
            <a:r>
              <a:rPr lang="en-US"/>
              <a:t>Chief Executive Officer</a:t>
            </a:r>
          </a:p>
        </p:txBody>
      </p:sp>
    </p:spTree>
    <p:extLst>
      <p:ext uri="{BB962C8B-B14F-4D97-AF65-F5344CB8AC3E}">
        <p14:creationId xmlns:p14="http://schemas.microsoft.com/office/powerpoint/2010/main" val="102017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D2C4-5E28-4FBF-2043-1C69F44BB693}"/>
              </a:ext>
            </a:extLst>
          </p:cNvPr>
          <p:cNvSpPr>
            <a:spLocks noGrp="1"/>
          </p:cNvSpPr>
          <p:nvPr>
            <p:ph type="title"/>
          </p:nvPr>
        </p:nvSpPr>
        <p:spPr>
          <a:xfrm>
            <a:off x="4958080" y="365125"/>
            <a:ext cx="6395720" cy="572443"/>
          </a:xfrm>
        </p:spPr>
        <p:txBody>
          <a:bodyPr/>
          <a:lstStyle/>
          <a:p>
            <a:r>
              <a:rPr lang="en-US"/>
              <a:t>Fiscal 2025 Overview</a:t>
            </a:r>
          </a:p>
        </p:txBody>
      </p:sp>
      <p:sp>
        <p:nvSpPr>
          <p:cNvPr id="3" name="Content Placeholder 2">
            <a:extLst>
              <a:ext uri="{FF2B5EF4-FFF2-40B4-BE49-F238E27FC236}">
                <a16:creationId xmlns:a16="http://schemas.microsoft.com/office/drawing/2014/main" id="{CECB6370-3D54-D71E-9B2F-11C433D87CCA}"/>
              </a:ext>
            </a:extLst>
          </p:cNvPr>
          <p:cNvSpPr>
            <a:spLocks noGrp="1"/>
          </p:cNvSpPr>
          <p:nvPr>
            <p:ph idx="1"/>
          </p:nvPr>
        </p:nvSpPr>
        <p:spPr>
          <a:xfrm>
            <a:off x="4958080" y="1109612"/>
            <a:ext cx="6818951" cy="5682341"/>
          </a:xfrm>
        </p:spPr>
        <p:txBody>
          <a:bodyPr>
            <a:normAutofit/>
          </a:bodyPr>
          <a:lstStyle/>
          <a:p>
            <a:pPr marL="0" indent="0">
              <a:buNone/>
            </a:pPr>
            <a:r>
              <a:rPr lang="en-US" b="1" dirty="0"/>
              <a:t>Financial Highlights</a:t>
            </a:r>
          </a:p>
          <a:p>
            <a:pPr marL="360000" lvl="1" indent="-180000"/>
            <a:r>
              <a:rPr lang="en-US" sz="1750" dirty="0"/>
              <a:t>Sales from continuing operations reached $295.2M, up 14.1% year-over-year</a:t>
            </a:r>
          </a:p>
          <a:p>
            <a:pPr marL="360000" lvl="1" indent="-180000"/>
            <a:r>
              <a:rPr lang="en-US" sz="1750" dirty="0"/>
              <a:t>Gross margin improved by 770 basis points to 28.8%</a:t>
            </a:r>
          </a:p>
          <a:p>
            <a:pPr marL="360000" lvl="1" indent="-180000"/>
            <a:r>
              <a:rPr lang="en-US" sz="1750" dirty="0"/>
              <a:t>Adjusted EBITDA</a:t>
            </a:r>
            <a:r>
              <a:rPr lang="en-US" sz="1750" baseline="30000" dirty="0"/>
              <a:t>1</a:t>
            </a:r>
            <a:r>
              <a:rPr lang="en-US" sz="1750" dirty="0"/>
              <a:t> from continuing operations totaled $27.5M compared to $2.1M in 2024</a:t>
            </a:r>
          </a:p>
          <a:p>
            <a:pPr marL="360000" lvl="1" indent="-180000"/>
            <a:r>
              <a:rPr lang="en-US" sz="1750" dirty="0"/>
              <a:t>Cash flow from operating activities amounted to $26.5M versus $12.5M in 2024</a:t>
            </a:r>
          </a:p>
          <a:p>
            <a:pPr marL="360000" lvl="1" indent="-180000"/>
            <a:r>
              <a:rPr lang="en-US" sz="1750" dirty="0"/>
              <a:t>Closed fiscal 2025 with backlog</a:t>
            </a:r>
            <a:r>
              <a:rPr lang="en-US" sz="1750" baseline="30000" dirty="0"/>
              <a:t>1</a:t>
            </a:r>
            <a:r>
              <a:rPr lang="en-US" sz="1750" dirty="0"/>
              <a:t> of $274.9M</a:t>
            </a:r>
          </a:p>
          <a:p>
            <a:pPr marL="0" indent="0">
              <a:spcBef>
                <a:spcPts val="1500"/>
              </a:spcBef>
              <a:buNone/>
            </a:pPr>
            <a:r>
              <a:rPr lang="en-US" b="1" dirty="0"/>
              <a:t>Operational Highlights</a:t>
            </a:r>
          </a:p>
          <a:p>
            <a:pPr marL="360000" lvl="1" indent="-180000"/>
            <a:r>
              <a:rPr lang="en-US" sz="1750" dirty="0"/>
              <a:t>Sold French subsidiaries, Velan France and </a:t>
            </a:r>
            <a:r>
              <a:rPr lang="en-US" sz="1750" dirty="0" err="1"/>
              <a:t>Segault</a:t>
            </a:r>
            <a:r>
              <a:rPr lang="en-US" sz="1750" dirty="0"/>
              <a:t>, for $208M, including $184M in cash</a:t>
            </a:r>
          </a:p>
          <a:p>
            <a:pPr marL="360000" lvl="1" indent="-180000"/>
            <a:r>
              <a:rPr lang="en-US" sz="1750" dirty="0"/>
              <a:t>Divested asbestos-related liabilities for $143M</a:t>
            </a:r>
          </a:p>
          <a:p>
            <a:pPr marL="360000" lvl="1" indent="-180000"/>
            <a:r>
              <a:rPr lang="en-US" sz="1750" dirty="0"/>
              <a:t>Net proceeds from transactions raised cash position to $55M on a pro forma basis</a:t>
            </a:r>
          </a:p>
          <a:p>
            <a:pPr marL="360000" lvl="1" indent="-180000"/>
            <a:r>
              <a:rPr lang="en-US" sz="1750" dirty="0"/>
              <a:t>Board of Directors approved special dividend of C$0.30 per share on top of regular dividend</a:t>
            </a:r>
          </a:p>
        </p:txBody>
      </p:sp>
      <p:sp>
        <p:nvSpPr>
          <p:cNvPr id="4" name="Slide Number Placeholder 3">
            <a:extLst>
              <a:ext uri="{FF2B5EF4-FFF2-40B4-BE49-F238E27FC236}">
                <a16:creationId xmlns:a16="http://schemas.microsoft.com/office/drawing/2014/main" id="{1120A622-F01A-B01B-1C91-5ECED61FC8D5}"/>
              </a:ext>
            </a:extLst>
          </p:cNvPr>
          <p:cNvSpPr>
            <a:spLocks noGrp="1"/>
          </p:cNvSpPr>
          <p:nvPr>
            <p:ph type="sldNum" sz="quarter" idx="12"/>
          </p:nvPr>
        </p:nvSpPr>
        <p:spPr/>
        <p:txBody>
          <a:bodyPr/>
          <a:lstStyle/>
          <a:p>
            <a:fld id="{103DDDE4-7A87-1F49-9041-0D2451D302B4}" type="slidenum">
              <a:rPr lang="en-US" smtClean="0"/>
              <a:pPr/>
              <a:t>4</a:t>
            </a:fld>
            <a:endParaRPr lang="en-US"/>
          </a:p>
        </p:txBody>
      </p:sp>
      <p:sp>
        <p:nvSpPr>
          <p:cNvPr id="5" name="TextBox 4">
            <a:extLst>
              <a:ext uri="{FF2B5EF4-FFF2-40B4-BE49-F238E27FC236}">
                <a16:creationId xmlns:a16="http://schemas.microsoft.com/office/drawing/2014/main" id="{656FA254-007A-9FC8-0AF4-5DB40AF8B9CC}"/>
              </a:ext>
            </a:extLst>
          </p:cNvPr>
          <p:cNvSpPr txBox="1"/>
          <p:nvPr/>
        </p:nvSpPr>
        <p:spPr>
          <a:xfrm>
            <a:off x="838200" y="6459588"/>
            <a:ext cx="5485563" cy="230832"/>
          </a:xfrm>
          <a:prstGeom prst="rect">
            <a:avLst/>
          </a:prstGeom>
          <a:noFill/>
        </p:spPr>
        <p:txBody>
          <a:bodyPr wrap="square">
            <a:spAutoFit/>
          </a:bodyPr>
          <a:lstStyle/>
          <a:p>
            <a:r>
              <a:rPr lang="en-US" sz="900" i="1" baseline="30000">
                <a:ea typeface="Calibri" panose="020F0502020204030204" pitchFamily="34" charset="0"/>
                <a:cs typeface="Arial" panose="020B0604020202020204" pitchFamily="34" charset="0"/>
              </a:rPr>
              <a:t>1 </a:t>
            </a:r>
            <a:r>
              <a:rPr lang="en-US" sz="900" b="0" i="1" u="none" strike="noStrike" baseline="0"/>
              <a:t>Non-IFRS measure – see Non-IFRS and Supplementary </a:t>
            </a:r>
            <a:r>
              <a:rPr lang="en-US" sz="900" i="1"/>
              <a:t>F</a:t>
            </a:r>
            <a:r>
              <a:rPr lang="en-US" sz="900" b="0" i="1" u="none" strike="noStrike" baseline="0"/>
              <a:t>inancial </a:t>
            </a:r>
            <a:r>
              <a:rPr lang="en-US" sz="900" i="1"/>
              <a:t>M</a:t>
            </a:r>
            <a:r>
              <a:rPr lang="en-US" sz="900" b="0" i="1" u="none" strike="noStrike" baseline="0"/>
              <a:t>easures in the Appendix of this presentation.</a:t>
            </a:r>
            <a:endParaRPr lang="en-CA" sz="900">
              <a:cs typeface="Arial" panose="020B0604020202020204" pitchFamily="34" charset="0"/>
            </a:endParaRPr>
          </a:p>
        </p:txBody>
      </p:sp>
      <p:pic>
        <p:nvPicPr>
          <p:cNvPr id="6" name="Picture Placeholder 6" descr="A person standing on a metal machine&#10;&#10;AI-generated content may be incorrect.">
            <a:extLst>
              <a:ext uri="{FF2B5EF4-FFF2-40B4-BE49-F238E27FC236}">
                <a16:creationId xmlns:a16="http://schemas.microsoft.com/office/drawing/2014/main" id="{32C34690-60E3-CF65-16CB-F4AC9FA897A9}"/>
              </a:ext>
            </a:extLst>
          </p:cNvPr>
          <p:cNvPicPr>
            <a:picLocks noChangeAspect="1"/>
          </p:cNvPicPr>
          <p:nvPr/>
        </p:nvPicPr>
        <p:blipFill>
          <a:blip r:embed="rId2" cstate="screen">
            <a:extLst>
              <a:ext uri="{28A0092B-C50C-407E-A947-70E740481C1C}">
                <a14:useLocalDpi xmlns:a14="http://schemas.microsoft.com/office/drawing/2010/main"/>
              </a:ext>
            </a:extLst>
          </a:blip>
          <a:srcRect l="9364" t="4454" r="502" b="8723"/>
          <a:stretch>
            <a:fillRect/>
          </a:stretch>
        </p:blipFill>
        <p:spPr>
          <a:xfrm>
            <a:off x="838200" y="457200"/>
            <a:ext cx="3932237" cy="5682341"/>
          </a:xfrm>
          <a:prstGeom prst="rect">
            <a:avLst/>
          </a:prstGeom>
        </p:spPr>
      </p:pic>
    </p:spTree>
    <p:extLst>
      <p:ext uri="{BB962C8B-B14F-4D97-AF65-F5344CB8AC3E}">
        <p14:creationId xmlns:p14="http://schemas.microsoft.com/office/powerpoint/2010/main" val="179363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8F2C-7C33-125D-3082-06C30413BC78}"/>
              </a:ext>
            </a:extLst>
          </p:cNvPr>
          <p:cNvSpPr>
            <a:spLocks noGrp="1"/>
          </p:cNvSpPr>
          <p:nvPr>
            <p:ph type="title"/>
          </p:nvPr>
        </p:nvSpPr>
        <p:spPr>
          <a:xfrm>
            <a:off x="5191761" y="457200"/>
            <a:ext cx="6160454" cy="629920"/>
          </a:xfrm>
        </p:spPr>
        <p:txBody>
          <a:bodyPr/>
          <a:lstStyle/>
          <a:p>
            <a:r>
              <a:rPr lang="en-US"/>
              <a:t>Key Growth Markets - Nuclear</a:t>
            </a:r>
          </a:p>
        </p:txBody>
      </p:sp>
      <p:sp>
        <p:nvSpPr>
          <p:cNvPr id="4" name="Text Placeholder 3">
            <a:extLst>
              <a:ext uri="{FF2B5EF4-FFF2-40B4-BE49-F238E27FC236}">
                <a16:creationId xmlns:a16="http://schemas.microsoft.com/office/drawing/2014/main" id="{6730F6C4-F32B-9C70-A5DB-377EA83BAF59}"/>
              </a:ext>
            </a:extLst>
          </p:cNvPr>
          <p:cNvSpPr>
            <a:spLocks noGrp="1"/>
          </p:cNvSpPr>
          <p:nvPr>
            <p:ph type="body" sz="half" idx="2"/>
          </p:nvPr>
        </p:nvSpPr>
        <p:spPr>
          <a:xfrm>
            <a:off x="5191760" y="1330960"/>
            <a:ext cx="6471920" cy="4808583"/>
          </a:xfrm>
        </p:spPr>
        <p:txBody>
          <a:bodyPr>
            <a:normAutofit/>
          </a:bodyPr>
          <a:lstStyle/>
          <a:p>
            <a:pPr>
              <a:lnSpc>
                <a:spcPct val="100000"/>
              </a:lnSpc>
              <a:spcBef>
                <a:spcPts val="0"/>
              </a:spcBef>
            </a:pPr>
            <a:r>
              <a:rPr lang="en-US" b="1" kern="0"/>
              <a:t>Dynamic forces driving accelerated growth</a:t>
            </a:r>
          </a:p>
          <a:p>
            <a:pPr marL="360000" indent="-180000">
              <a:lnSpc>
                <a:spcPct val="100000"/>
              </a:lnSpc>
              <a:spcBef>
                <a:spcPts val="600"/>
              </a:spcBef>
              <a:buFont typeface="Arial" panose="020B0604020202020204" pitchFamily="34" charset="0"/>
              <a:buChar char="•"/>
            </a:pPr>
            <a:r>
              <a:rPr lang="en-US" sz="1800" kern="0"/>
              <a:t>Proliferation of data </a:t>
            </a:r>
            <a:r>
              <a:rPr lang="en-US" sz="1800" kern="0" err="1"/>
              <a:t>centres</a:t>
            </a:r>
            <a:r>
              <a:rPr lang="en-US" sz="1800" kern="0"/>
              <a:t> worldwide (AI)</a:t>
            </a:r>
          </a:p>
          <a:p>
            <a:pPr marL="360000" indent="-180000">
              <a:lnSpc>
                <a:spcPct val="100000"/>
              </a:lnSpc>
              <a:spcBef>
                <a:spcPts val="600"/>
              </a:spcBef>
              <a:buFont typeface="Arial" panose="020B0604020202020204" pitchFamily="34" charset="0"/>
              <a:buChar char="•"/>
            </a:pPr>
            <a:r>
              <a:rPr lang="en-US" sz="1800" kern="0"/>
              <a:t>Ambitious net-zero emissions objectives</a:t>
            </a:r>
          </a:p>
          <a:p>
            <a:pPr>
              <a:lnSpc>
                <a:spcPct val="100000"/>
              </a:lnSpc>
              <a:spcBef>
                <a:spcPts val="1800"/>
              </a:spcBef>
            </a:pPr>
            <a:r>
              <a:rPr lang="en-US" b="1" kern="0"/>
              <a:t>Joint report by ITU and WBA</a:t>
            </a:r>
            <a:r>
              <a:rPr lang="en-US" b="1" kern="0" baseline="30000"/>
              <a:t>1</a:t>
            </a:r>
            <a:r>
              <a:rPr lang="en-US" b="1" kern="0"/>
              <a:t>: “Greening Digital Companies 2025”</a:t>
            </a:r>
          </a:p>
          <a:p>
            <a:pPr marL="360000" indent="-180000">
              <a:lnSpc>
                <a:spcPct val="100000"/>
              </a:lnSpc>
              <a:spcBef>
                <a:spcPts val="600"/>
              </a:spcBef>
              <a:buFont typeface="Arial" panose="020B0604020202020204" pitchFamily="34" charset="0"/>
              <a:buChar char="•"/>
            </a:pPr>
            <a:r>
              <a:rPr lang="en-US" sz="1800" kern="0"/>
              <a:t>Greenhouse gas emissions of top four digital giants increased 150% from 2020-2023</a:t>
            </a:r>
          </a:p>
          <a:p>
            <a:pPr marL="360000" indent="-180000">
              <a:lnSpc>
                <a:spcPct val="100000"/>
              </a:lnSpc>
              <a:spcBef>
                <a:spcPts val="600"/>
              </a:spcBef>
              <a:buFont typeface="Arial" panose="020B0604020202020204" pitchFamily="34" charset="0"/>
              <a:buChar char="•"/>
            </a:pPr>
            <a:r>
              <a:rPr lang="en-US" sz="1800" kern="0"/>
              <a:t>International Energy Agency forecasts global data </a:t>
            </a:r>
            <a:r>
              <a:rPr lang="en-US" sz="1800" kern="0" err="1"/>
              <a:t>centre</a:t>
            </a:r>
            <a:r>
              <a:rPr lang="en-US" sz="1800" kern="0"/>
              <a:t> electricity use will more than double to 945 TWh by 2030</a:t>
            </a:r>
          </a:p>
          <a:p>
            <a:pPr>
              <a:lnSpc>
                <a:spcPct val="100000"/>
              </a:lnSpc>
              <a:spcBef>
                <a:spcPts val="1800"/>
              </a:spcBef>
            </a:pPr>
            <a:r>
              <a:rPr lang="en-US" b="1" kern="0"/>
              <a:t>Welcome news for nuclear industry and Velan</a:t>
            </a:r>
          </a:p>
          <a:p>
            <a:pPr marL="360000" indent="-180000">
              <a:lnSpc>
                <a:spcPct val="100000"/>
              </a:lnSpc>
              <a:spcBef>
                <a:spcPts val="600"/>
              </a:spcBef>
              <a:buFont typeface="Arial" panose="020B0604020202020204" pitchFamily="34" charset="0"/>
              <a:buChar char="•"/>
            </a:pPr>
            <a:r>
              <a:rPr lang="en-US" sz="1800" kern="0"/>
              <a:t>Nuclear energy considered viable alternative to fossil fuels</a:t>
            </a:r>
          </a:p>
          <a:p>
            <a:pPr marL="360000" indent="-180000">
              <a:lnSpc>
                <a:spcPct val="100000"/>
              </a:lnSpc>
              <a:spcBef>
                <a:spcPts val="600"/>
              </a:spcBef>
              <a:buFont typeface="Arial" panose="020B0604020202020204" pitchFamily="34" charset="0"/>
              <a:buChar char="•"/>
            </a:pPr>
            <a:r>
              <a:rPr lang="en-US" sz="1800" kern="0"/>
              <a:t>Electrification goals cannot be met without nuclear power</a:t>
            </a:r>
          </a:p>
        </p:txBody>
      </p:sp>
      <p:sp>
        <p:nvSpPr>
          <p:cNvPr id="5" name="Slide Number Placeholder 4">
            <a:extLst>
              <a:ext uri="{FF2B5EF4-FFF2-40B4-BE49-F238E27FC236}">
                <a16:creationId xmlns:a16="http://schemas.microsoft.com/office/drawing/2014/main" id="{7806544A-C3AD-C3D2-2A22-82E814BD18B4}"/>
              </a:ext>
            </a:extLst>
          </p:cNvPr>
          <p:cNvSpPr>
            <a:spLocks noGrp="1"/>
          </p:cNvSpPr>
          <p:nvPr>
            <p:ph type="sldNum" sz="quarter" idx="12"/>
          </p:nvPr>
        </p:nvSpPr>
        <p:spPr/>
        <p:txBody>
          <a:bodyPr/>
          <a:lstStyle/>
          <a:p>
            <a:fld id="{103DDDE4-7A87-1F49-9041-0D2451D302B4}" type="slidenum">
              <a:rPr lang="en-US" smtClean="0"/>
              <a:pPr/>
              <a:t>5</a:t>
            </a:fld>
            <a:endParaRPr lang="en-US"/>
          </a:p>
        </p:txBody>
      </p:sp>
      <p:pic>
        <p:nvPicPr>
          <p:cNvPr id="8" name="Picture Placeholder 6">
            <a:extLst>
              <a:ext uri="{FF2B5EF4-FFF2-40B4-BE49-F238E27FC236}">
                <a16:creationId xmlns:a16="http://schemas.microsoft.com/office/drawing/2014/main" id="{5BBDE175-34A7-2E82-C3E2-37BC12F18AF8}"/>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22304" r="22304"/>
          <a:stretch>
            <a:fillRect/>
          </a:stretch>
        </p:blipFill>
        <p:spPr>
          <a:xfrm>
            <a:off x="838200" y="457200"/>
            <a:ext cx="3932238" cy="5681663"/>
          </a:xfrm>
        </p:spPr>
      </p:pic>
      <p:sp>
        <p:nvSpPr>
          <p:cNvPr id="3" name="TextBox 2">
            <a:extLst>
              <a:ext uri="{FF2B5EF4-FFF2-40B4-BE49-F238E27FC236}">
                <a16:creationId xmlns:a16="http://schemas.microsoft.com/office/drawing/2014/main" id="{00DEF750-7BC7-AA5D-F099-F0BB4410D1F9}"/>
              </a:ext>
            </a:extLst>
          </p:cNvPr>
          <p:cNvSpPr txBox="1"/>
          <p:nvPr/>
        </p:nvSpPr>
        <p:spPr>
          <a:xfrm>
            <a:off x="4770438" y="6473279"/>
            <a:ext cx="5013642" cy="400110"/>
          </a:xfrm>
          <a:prstGeom prst="rect">
            <a:avLst/>
          </a:prstGeom>
          <a:noFill/>
        </p:spPr>
        <p:txBody>
          <a:bodyPr wrap="square">
            <a:spAutoFit/>
          </a:bodyPr>
          <a:lstStyle/>
          <a:p>
            <a:r>
              <a:rPr lang="en-US" sz="1100" i="1" baseline="30000">
                <a:ea typeface="Calibri" panose="020F0502020204030204" pitchFamily="34" charset="0"/>
                <a:cs typeface="Arial" panose="020B0604020202020204" pitchFamily="34" charset="0"/>
              </a:rPr>
              <a:t>1 </a:t>
            </a:r>
            <a:r>
              <a:rPr lang="en-US" sz="1100" b="0" i="1" u="none" strike="noStrike" baseline="0"/>
              <a:t>International Telecom Union and World Benchmarking Alliance, respectively</a:t>
            </a:r>
            <a:r>
              <a:rPr lang="en-US" sz="1000" b="0" i="1" u="none" strike="noStrike" baseline="0"/>
              <a:t>.</a:t>
            </a:r>
          </a:p>
          <a:p>
            <a:pPr marL="0" indent="0">
              <a:spcBef>
                <a:spcPts val="0"/>
              </a:spcBef>
              <a:buNone/>
            </a:pPr>
            <a:endParaRPr lang="en-CA" sz="900">
              <a:cs typeface="Arial" panose="020B0604020202020204" pitchFamily="34" charset="0"/>
            </a:endParaRPr>
          </a:p>
        </p:txBody>
      </p:sp>
    </p:spTree>
    <p:extLst>
      <p:ext uri="{BB962C8B-B14F-4D97-AF65-F5344CB8AC3E}">
        <p14:creationId xmlns:p14="http://schemas.microsoft.com/office/powerpoint/2010/main" val="292324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171D6-8A25-8C07-FD82-EEDBF5FF8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001D8-C78D-9437-14BF-9650E7DF23E1}"/>
              </a:ext>
            </a:extLst>
          </p:cNvPr>
          <p:cNvSpPr>
            <a:spLocks noGrp="1"/>
          </p:cNvSpPr>
          <p:nvPr>
            <p:ph type="title"/>
          </p:nvPr>
        </p:nvSpPr>
        <p:spPr>
          <a:xfrm>
            <a:off x="5191760" y="457200"/>
            <a:ext cx="6918960" cy="680720"/>
          </a:xfrm>
        </p:spPr>
        <p:txBody>
          <a:bodyPr/>
          <a:lstStyle/>
          <a:p>
            <a:r>
              <a:rPr lang="en-US"/>
              <a:t>Key Growth Markets - Nuclear </a:t>
            </a:r>
            <a:r>
              <a:rPr lang="en-US" sz="1600"/>
              <a:t>(continued)</a:t>
            </a:r>
          </a:p>
        </p:txBody>
      </p:sp>
      <p:sp>
        <p:nvSpPr>
          <p:cNvPr id="4" name="Text Placeholder 3">
            <a:extLst>
              <a:ext uri="{FF2B5EF4-FFF2-40B4-BE49-F238E27FC236}">
                <a16:creationId xmlns:a16="http://schemas.microsoft.com/office/drawing/2014/main" id="{12971503-49CD-FE62-1193-F1BB4C874923}"/>
              </a:ext>
            </a:extLst>
          </p:cNvPr>
          <p:cNvSpPr>
            <a:spLocks noGrp="1"/>
          </p:cNvSpPr>
          <p:nvPr>
            <p:ph type="body" sz="half" idx="2"/>
          </p:nvPr>
        </p:nvSpPr>
        <p:spPr>
          <a:xfrm>
            <a:off x="5191760" y="1402080"/>
            <a:ext cx="6390640" cy="4866640"/>
          </a:xfrm>
        </p:spPr>
        <p:txBody>
          <a:bodyPr>
            <a:normAutofit/>
          </a:bodyPr>
          <a:lstStyle/>
          <a:p>
            <a:pPr>
              <a:lnSpc>
                <a:spcPct val="100000"/>
              </a:lnSpc>
              <a:spcBef>
                <a:spcPts val="0"/>
              </a:spcBef>
            </a:pPr>
            <a:r>
              <a:rPr lang="en-US" b="1" kern="0"/>
              <a:t>Supplying valves to nuclear power customers for more than 55 years</a:t>
            </a:r>
          </a:p>
          <a:p>
            <a:pPr marL="360000" indent="-180000">
              <a:lnSpc>
                <a:spcPct val="100000"/>
              </a:lnSpc>
              <a:spcBef>
                <a:spcPts val="600"/>
              </a:spcBef>
              <a:buFont typeface="Arial" panose="020B0604020202020204" pitchFamily="34" charset="0"/>
              <a:buChar char="•"/>
            </a:pPr>
            <a:r>
              <a:rPr lang="en-US" sz="1800" kern="0"/>
              <a:t>Longstanding experience in most nuclear technologies</a:t>
            </a:r>
          </a:p>
          <a:p>
            <a:pPr marL="360000" indent="-180000">
              <a:lnSpc>
                <a:spcPct val="100000"/>
              </a:lnSpc>
              <a:spcBef>
                <a:spcPts val="600"/>
              </a:spcBef>
              <a:buFont typeface="Arial" panose="020B0604020202020204" pitchFamily="34" charset="0"/>
              <a:buChar char="•"/>
            </a:pPr>
            <a:r>
              <a:rPr lang="en-US" sz="1800" kern="0"/>
              <a:t>Market acceptance of SMRs triggered growth in demand for Velan’s proprietary valves</a:t>
            </a:r>
          </a:p>
          <a:p>
            <a:pPr>
              <a:lnSpc>
                <a:spcPct val="100000"/>
              </a:lnSpc>
              <a:spcBef>
                <a:spcPts val="1200"/>
              </a:spcBef>
            </a:pPr>
            <a:r>
              <a:rPr lang="en-US" b="1" kern="0"/>
              <a:t>Partnering with leading industry players</a:t>
            </a:r>
          </a:p>
          <a:p>
            <a:pPr marL="360000" indent="-180000">
              <a:lnSpc>
                <a:spcPct val="100000"/>
              </a:lnSpc>
              <a:spcBef>
                <a:spcPts val="600"/>
              </a:spcBef>
              <a:buFont typeface="Arial" panose="020B0604020202020204" pitchFamily="34" charset="0"/>
              <a:buChar char="•"/>
            </a:pPr>
            <a:r>
              <a:rPr lang="en-US" sz="1800" kern="0"/>
              <a:t>Bruce Power, GE Hitachi, Westinghouse, Ontario Power Generation, </a:t>
            </a:r>
            <a:r>
              <a:rPr lang="en-US" sz="1800" kern="0" err="1"/>
              <a:t>AtkinsRéalis</a:t>
            </a:r>
            <a:r>
              <a:rPr lang="en-US" sz="1800" kern="0"/>
              <a:t> (CANDU)</a:t>
            </a:r>
          </a:p>
          <a:p>
            <a:pPr>
              <a:lnSpc>
                <a:spcPct val="100000"/>
              </a:lnSpc>
              <a:spcBef>
                <a:spcPts val="1200"/>
              </a:spcBef>
            </a:pPr>
            <a:r>
              <a:rPr lang="en-US" b="1" kern="0"/>
              <a:t>Recurring revenues from large installed base</a:t>
            </a:r>
          </a:p>
          <a:p>
            <a:pPr marL="360000" indent="-180000">
              <a:lnSpc>
                <a:spcPct val="100000"/>
              </a:lnSpc>
              <a:spcBef>
                <a:spcPts val="600"/>
              </a:spcBef>
              <a:buFont typeface="Arial" panose="020B0604020202020204" pitchFamily="34" charset="0"/>
              <a:buChar char="•"/>
            </a:pPr>
            <a:r>
              <a:rPr lang="en-US" sz="1800" kern="0"/>
              <a:t>Life-extension projects</a:t>
            </a:r>
          </a:p>
          <a:p>
            <a:pPr marL="360000" indent="-180000">
              <a:lnSpc>
                <a:spcPct val="100000"/>
              </a:lnSpc>
              <a:spcBef>
                <a:spcPts val="600"/>
              </a:spcBef>
              <a:buFont typeface="Arial" panose="020B0604020202020204" pitchFamily="34" charset="0"/>
              <a:buChar char="•"/>
            </a:pPr>
            <a:r>
              <a:rPr lang="en-US" sz="1800" kern="0"/>
              <a:t>MRO activities</a:t>
            </a:r>
          </a:p>
          <a:p>
            <a:pPr>
              <a:lnSpc>
                <a:spcPct val="100000"/>
              </a:lnSpc>
              <a:spcBef>
                <a:spcPts val="1200"/>
              </a:spcBef>
            </a:pPr>
            <a:r>
              <a:rPr lang="en-US" b="1" kern="0"/>
              <a:t>Anticipating acceleration in nuclear orders </a:t>
            </a:r>
          </a:p>
          <a:p>
            <a:pPr marL="360000" indent="-180000">
              <a:lnSpc>
                <a:spcPct val="100000"/>
              </a:lnSpc>
              <a:spcBef>
                <a:spcPts val="600"/>
              </a:spcBef>
              <a:buFont typeface="Arial" panose="020B0604020202020204" pitchFamily="34" charset="0"/>
              <a:buChar char="•"/>
            </a:pPr>
            <a:r>
              <a:rPr lang="en-US" sz="1800" kern="0"/>
              <a:t>Long-term projects may alter backlog profile</a:t>
            </a:r>
          </a:p>
        </p:txBody>
      </p:sp>
      <p:sp>
        <p:nvSpPr>
          <p:cNvPr id="5" name="Slide Number Placeholder 4">
            <a:extLst>
              <a:ext uri="{FF2B5EF4-FFF2-40B4-BE49-F238E27FC236}">
                <a16:creationId xmlns:a16="http://schemas.microsoft.com/office/drawing/2014/main" id="{1DCA7030-B13B-5AFD-A437-011555B02D52}"/>
              </a:ext>
            </a:extLst>
          </p:cNvPr>
          <p:cNvSpPr>
            <a:spLocks noGrp="1"/>
          </p:cNvSpPr>
          <p:nvPr>
            <p:ph type="sldNum" sz="quarter" idx="12"/>
          </p:nvPr>
        </p:nvSpPr>
        <p:spPr/>
        <p:txBody>
          <a:bodyPr/>
          <a:lstStyle/>
          <a:p>
            <a:fld id="{103DDDE4-7A87-1F49-9041-0D2451D302B4}" type="slidenum">
              <a:rPr lang="en-US" smtClean="0"/>
              <a:pPr/>
              <a:t>6</a:t>
            </a:fld>
            <a:endParaRPr lang="en-US"/>
          </a:p>
        </p:txBody>
      </p:sp>
      <p:pic>
        <p:nvPicPr>
          <p:cNvPr id="8" name="Picture Placeholder 6">
            <a:extLst>
              <a:ext uri="{FF2B5EF4-FFF2-40B4-BE49-F238E27FC236}">
                <a16:creationId xmlns:a16="http://schemas.microsoft.com/office/drawing/2014/main" id="{8C4D280B-0CB3-E705-6178-08B3ED47149E}"/>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33237" r="33237"/>
          <a:stretch>
            <a:fillRect/>
          </a:stretch>
        </p:blipFill>
        <p:spPr>
          <a:xfrm>
            <a:off x="838200" y="457200"/>
            <a:ext cx="3932238" cy="5681663"/>
          </a:xfrm>
        </p:spPr>
      </p:pic>
    </p:spTree>
    <p:extLst>
      <p:ext uri="{BB962C8B-B14F-4D97-AF65-F5344CB8AC3E}">
        <p14:creationId xmlns:p14="http://schemas.microsoft.com/office/powerpoint/2010/main" val="3299800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462810-0F4D-EF1C-FF60-37A4C9ECB23C}"/>
              </a:ext>
            </a:extLst>
          </p:cNvPr>
          <p:cNvSpPr>
            <a:spLocks noGrp="1"/>
          </p:cNvSpPr>
          <p:nvPr>
            <p:ph type="sldNum" sz="quarter" idx="12"/>
          </p:nvPr>
        </p:nvSpPr>
        <p:spPr/>
        <p:txBody>
          <a:bodyPr/>
          <a:lstStyle/>
          <a:p>
            <a:fld id="{103DDDE4-7A87-1F49-9041-0D2451D302B4}" type="slidenum">
              <a:rPr lang="en-US" smtClean="0"/>
              <a:pPr/>
              <a:t>7</a:t>
            </a:fld>
            <a:endParaRPr lang="en-US"/>
          </a:p>
        </p:txBody>
      </p:sp>
      <p:sp>
        <p:nvSpPr>
          <p:cNvPr id="5" name="Rectangle 4">
            <a:extLst>
              <a:ext uri="{FF2B5EF4-FFF2-40B4-BE49-F238E27FC236}">
                <a16:creationId xmlns:a16="http://schemas.microsoft.com/office/drawing/2014/main" id="{2BC633BF-7545-F246-B2B9-AE83AA0CDAF9}"/>
              </a:ext>
            </a:extLst>
          </p:cNvPr>
          <p:cNvSpPr/>
          <p:nvPr/>
        </p:nvSpPr>
        <p:spPr>
          <a:xfrm>
            <a:off x="543330" y="3760667"/>
            <a:ext cx="2606039" cy="2446541"/>
          </a:xfrm>
          <a:prstGeom prst="rect">
            <a:avLst/>
          </a:prstGeom>
          <a:solidFill>
            <a:srgbClr val="EB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B03E5C3-511E-165D-2D9A-06BE557182A7}"/>
              </a:ext>
            </a:extLst>
          </p:cNvPr>
          <p:cNvSpPr>
            <a:spLocks noGrp="1"/>
          </p:cNvSpPr>
          <p:nvPr>
            <p:ph type="title"/>
          </p:nvPr>
        </p:nvSpPr>
        <p:spPr>
          <a:xfrm>
            <a:off x="838200" y="342900"/>
            <a:ext cx="10514015" cy="667236"/>
          </a:xfrm>
        </p:spPr>
        <p:txBody>
          <a:bodyPr/>
          <a:lstStyle/>
          <a:p>
            <a:pPr algn="ctr"/>
            <a:r>
              <a:rPr lang="en-US"/>
              <a:t>Key Growth Markets - Other Sectors</a:t>
            </a:r>
          </a:p>
        </p:txBody>
      </p:sp>
      <p:sp>
        <p:nvSpPr>
          <p:cNvPr id="8" name="Text Placeholder 3">
            <a:extLst>
              <a:ext uri="{FF2B5EF4-FFF2-40B4-BE49-F238E27FC236}">
                <a16:creationId xmlns:a16="http://schemas.microsoft.com/office/drawing/2014/main" id="{A70F6D06-D933-19E6-1378-4939AF327039}"/>
              </a:ext>
            </a:extLst>
          </p:cNvPr>
          <p:cNvSpPr txBox="1">
            <a:spLocks/>
          </p:cNvSpPr>
          <p:nvPr/>
        </p:nvSpPr>
        <p:spPr>
          <a:xfrm>
            <a:off x="541021" y="3879898"/>
            <a:ext cx="2606040" cy="23273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3D4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pPr>
            <a:r>
              <a:rPr lang="en-US" sz="1200">
                <a:latin typeface="Arial" panose="020B0604020202020204" pitchFamily="34" charset="0"/>
                <a:cs typeface="Arial" panose="020B0604020202020204" pitchFamily="34" charset="0"/>
              </a:rPr>
              <a:t>Heightened spending as governments address national security concerns</a:t>
            </a:r>
          </a:p>
          <a:p>
            <a:pPr marL="171450" indent="-171450">
              <a:lnSpc>
                <a:spcPct val="100000"/>
              </a:lnSpc>
            </a:pPr>
            <a:r>
              <a:rPr lang="en-US" sz="1200">
                <a:latin typeface="Arial" panose="020B0604020202020204" pitchFamily="34" charset="0"/>
                <a:cs typeface="Arial" panose="020B0604020202020204" pitchFamily="34" charset="0"/>
              </a:rPr>
              <a:t>Deep knowledge of nuclear marine and aircraft propulsion technologies</a:t>
            </a:r>
          </a:p>
          <a:p>
            <a:pPr marL="171450" indent="-171450">
              <a:lnSpc>
                <a:spcPct val="100000"/>
              </a:lnSpc>
            </a:pPr>
            <a:r>
              <a:rPr lang="en-US" sz="1200">
                <a:latin typeface="Arial" panose="020B0604020202020204" pitchFamily="34" charset="0"/>
                <a:cs typeface="Arial" panose="020B0604020202020204" pitchFamily="34" charset="0"/>
              </a:rPr>
              <a:t>Longstanding relationships with key market participants</a:t>
            </a:r>
          </a:p>
        </p:txBody>
      </p:sp>
      <p:sp>
        <p:nvSpPr>
          <p:cNvPr id="10" name="Text Placeholder 3">
            <a:extLst>
              <a:ext uri="{FF2B5EF4-FFF2-40B4-BE49-F238E27FC236}">
                <a16:creationId xmlns:a16="http://schemas.microsoft.com/office/drawing/2014/main" id="{2DC0B082-F16C-D465-5D17-1951E700C84F}"/>
              </a:ext>
            </a:extLst>
          </p:cNvPr>
          <p:cNvSpPr txBox="1">
            <a:spLocks/>
          </p:cNvSpPr>
          <p:nvPr/>
        </p:nvSpPr>
        <p:spPr>
          <a:xfrm>
            <a:off x="543330" y="1883008"/>
            <a:ext cx="2606039" cy="345544"/>
          </a:xfrm>
          <a:prstGeom prst="rect">
            <a:avLst/>
          </a:prstGeom>
          <a:solidFill>
            <a:srgbClr val="0067A6"/>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200" b="1" spc="100">
                <a:solidFill>
                  <a:srgbClr val="FCFCFC"/>
                </a:solidFill>
                <a:latin typeface="Arial" panose="020B0604020202020204" pitchFamily="34" charset="0"/>
              </a:rPr>
              <a:t>DEFENSE</a:t>
            </a:r>
          </a:p>
        </p:txBody>
      </p:sp>
      <p:sp>
        <p:nvSpPr>
          <p:cNvPr id="11" name="Text Placeholder 3">
            <a:extLst>
              <a:ext uri="{FF2B5EF4-FFF2-40B4-BE49-F238E27FC236}">
                <a16:creationId xmlns:a16="http://schemas.microsoft.com/office/drawing/2014/main" id="{01E1BC7E-EFC3-24B5-9C8B-1F8AA6B8AA5D}"/>
              </a:ext>
            </a:extLst>
          </p:cNvPr>
          <p:cNvSpPr txBox="1">
            <a:spLocks/>
          </p:cNvSpPr>
          <p:nvPr/>
        </p:nvSpPr>
        <p:spPr>
          <a:xfrm>
            <a:off x="838200" y="1249680"/>
            <a:ext cx="10514015" cy="46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tabLst>
                <a:tab pos="2959100" algn="l"/>
              </a:tabLst>
            </a:pPr>
            <a:r>
              <a:rPr lang="en-US" b="1" kern="0">
                <a:latin typeface="Arial" panose="020B0604020202020204" pitchFamily="34" charset="0"/>
              </a:rPr>
              <a:t>Customized solutions for critical industrial applications</a:t>
            </a:r>
          </a:p>
        </p:txBody>
      </p:sp>
      <p:sp>
        <p:nvSpPr>
          <p:cNvPr id="12" name="Rectangle 11">
            <a:extLst>
              <a:ext uri="{FF2B5EF4-FFF2-40B4-BE49-F238E27FC236}">
                <a16:creationId xmlns:a16="http://schemas.microsoft.com/office/drawing/2014/main" id="{028BC65D-6E01-67BE-AF3A-4F8ADA053189}"/>
              </a:ext>
            </a:extLst>
          </p:cNvPr>
          <p:cNvSpPr/>
          <p:nvPr/>
        </p:nvSpPr>
        <p:spPr>
          <a:xfrm>
            <a:off x="3375661" y="3760668"/>
            <a:ext cx="2606039" cy="2446540"/>
          </a:xfrm>
          <a:prstGeom prst="rect">
            <a:avLst/>
          </a:prstGeom>
          <a:solidFill>
            <a:srgbClr val="EB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4B7B2F13-685F-A4C0-A41F-C18CD972FAE1}"/>
              </a:ext>
            </a:extLst>
          </p:cNvPr>
          <p:cNvSpPr txBox="1">
            <a:spLocks/>
          </p:cNvSpPr>
          <p:nvPr/>
        </p:nvSpPr>
        <p:spPr>
          <a:xfrm>
            <a:off x="3375661" y="3879899"/>
            <a:ext cx="2606040" cy="20035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84150" indent="-184150">
              <a:lnSpc>
                <a:spcPct val="100000"/>
              </a:lnSpc>
              <a:buFont typeface="Arial" panose="020B0604020202020204" pitchFamily="34" charset="0"/>
              <a:buChar char="•"/>
            </a:pPr>
            <a:r>
              <a:rPr lang="en-US" sz="1200">
                <a:latin typeface="Arial" panose="020B0604020202020204" pitchFamily="34" charset="0"/>
              </a:rPr>
              <a:t>Supplying most complete and advanced product line for LNG at extremely low temperatures</a:t>
            </a:r>
          </a:p>
          <a:p>
            <a:pPr marL="171450" indent="-171450">
              <a:lnSpc>
                <a:spcPct val="100000"/>
              </a:lnSpc>
              <a:buFont typeface="Arial" panose="020B0604020202020204" pitchFamily="34" charset="0"/>
              <a:buChar char="•"/>
            </a:pPr>
            <a:r>
              <a:rPr lang="en-US" sz="1200">
                <a:latin typeface="Arial" panose="020B0604020202020204" pitchFamily="34" charset="0"/>
              </a:rPr>
              <a:t>Extensive offering for hydrogen processes operating at very high temperatures</a:t>
            </a:r>
          </a:p>
          <a:p>
            <a:pPr marL="171450" indent="-171450">
              <a:lnSpc>
                <a:spcPct val="100000"/>
              </a:lnSpc>
              <a:buFont typeface="Arial" panose="020B0604020202020204" pitchFamily="34" charset="0"/>
              <a:buChar char="•"/>
            </a:pPr>
            <a:r>
              <a:rPr lang="en-US" sz="1200">
                <a:latin typeface="Arial" panose="020B0604020202020204" pitchFamily="34" charset="0"/>
              </a:rPr>
              <a:t>Growth driven by efforts to safeguard environment </a:t>
            </a:r>
          </a:p>
        </p:txBody>
      </p:sp>
      <p:sp>
        <p:nvSpPr>
          <p:cNvPr id="14" name="Text Placeholder 3">
            <a:extLst>
              <a:ext uri="{FF2B5EF4-FFF2-40B4-BE49-F238E27FC236}">
                <a16:creationId xmlns:a16="http://schemas.microsoft.com/office/drawing/2014/main" id="{16ABA947-812F-D002-CE69-77C3CFDC681A}"/>
              </a:ext>
            </a:extLst>
          </p:cNvPr>
          <p:cNvSpPr txBox="1">
            <a:spLocks/>
          </p:cNvSpPr>
          <p:nvPr/>
        </p:nvSpPr>
        <p:spPr>
          <a:xfrm>
            <a:off x="3375661" y="1883008"/>
            <a:ext cx="2606039" cy="345544"/>
          </a:xfrm>
          <a:prstGeom prst="rect">
            <a:avLst/>
          </a:prstGeom>
          <a:solidFill>
            <a:srgbClr val="0067A6"/>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100" b="1" spc="100" dirty="0">
                <a:solidFill>
                  <a:srgbClr val="FCFCFC"/>
                </a:solidFill>
                <a:latin typeface="Arial" panose="020B0604020202020204" pitchFamily="34" charset="0"/>
              </a:rPr>
              <a:t>EXTREME TEMPERATURES</a:t>
            </a:r>
          </a:p>
        </p:txBody>
      </p:sp>
      <p:sp>
        <p:nvSpPr>
          <p:cNvPr id="15" name="Rectangle 14">
            <a:extLst>
              <a:ext uri="{FF2B5EF4-FFF2-40B4-BE49-F238E27FC236}">
                <a16:creationId xmlns:a16="http://schemas.microsoft.com/office/drawing/2014/main" id="{C16D3B0F-CB3D-9177-BE72-D74848690B3E}"/>
              </a:ext>
            </a:extLst>
          </p:cNvPr>
          <p:cNvSpPr/>
          <p:nvPr/>
        </p:nvSpPr>
        <p:spPr>
          <a:xfrm>
            <a:off x="6209665" y="3760668"/>
            <a:ext cx="2606039" cy="2446540"/>
          </a:xfrm>
          <a:prstGeom prst="rect">
            <a:avLst/>
          </a:prstGeom>
          <a:solidFill>
            <a:srgbClr val="EB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4C29914D-0388-257B-0228-EDF96944A8AF}"/>
              </a:ext>
            </a:extLst>
          </p:cNvPr>
          <p:cNvSpPr txBox="1">
            <a:spLocks/>
          </p:cNvSpPr>
          <p:nvPr/>
        </p:nvSpPr>
        <p:spPr>
          <a:xfrm>
            <a:off x="6210301" y="3879898"/>
            <a:ext cx="2606040" cy="26129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84150" indent="-184150">
              <a:lnSpc>
                <a:spcPct val="100000"/>
              </a:lnSpc>
              <a:buFont typeface="Arial" panose="020B0604020202020204" pitchFamily="34" charset="0"/>
              <a:buChar char="•"/>
            </a:pPr>
            <a:r>
              <a:rPr lang="en-US" sz="1200">
                <a:latin typeface="Arial" panose="020B0604020202020204" pitchFamily="34" charset="0"/>
              </a:rPr>
              <a:t>High market penetration of N.A.’s oil refineries and growing presence overseas</a:t>
            </a:r>
          </a:p>
          <a:p>
            <a:pPr marL="184150" indent="-184150">
              <a:lnSpc>
                <a:spcPct val="100000"/>
              </a:lnSpc>
              <a:buFont typeface="Arial" panose="020B0604020202020204" pitchFamily="34" charset="0"/>
              <a:buChar char="•"/>
            </a:pPr>
            <a:r>
              <a:rPr lang="en-US" sz="1200">
                <a:latin typeface="Arial" panose="020B0604020202020204" pitchFamily="34" charset="0"/>
              </a:rPr>
              <a:t>Providing most reliable engineered valves and steam traps on the market</a:t>
            </a:r>
          </a:p>
          <a:p>
            <a:pPr marL="184150" indent="-184150">
              <a:lnSpc>
                <a:spcPct val="100000"/>
              </a:lnSpc>
              <a:buFont typeface="Arial" panose="020B0604020202020204" pitchFamily="34" charset="0"/>
              <a:buChar char="•"/>
            </a:pPr>
            <a:r>
              <a:rPr lang="en-US" sz="1200">
                <a:latin typeface="Arial" panose="020B0604020202020204" pitchFamily="34" charset="0"/>
              </a:rPr>
              <a:t>Established joint venture in Saudi Arabia to strengthen presence in the Middle East (largest market for oilfield valves)</a:t>
            </a:r>
          </a:p>
        </p:txBody>
      </p:sp>
      <p:sp>
        <p:nvSpPr>
          <p:cNvPr id="17" name="Text Placeholder 3">
            <a:extLst>
              <a:ext uri="{FF2B5EF4-FFF2-40B4-BE49-F238E27FC236}">
                <a16:creationId xmlns:a16="http://schemas.microsoft.com/office/drawing/2014/main" id="{D75616FD-542A-798A-9BF1-DC7C0312A8E1}"/>
              </a:ext>
            </a:extLst>
          </p:cNvPr>
          <p:cNvSpPr txBox="1">
            <a:spLocks/>
          </p:cNvSpPr>
          <p:nvPr/>
        </p:nvSpPr>
        <p:spPr>
          <a:xfrm>
            <a:off x="6209665" y="1883008"/>
            <a:ext cx="2606039" cy="345544"/>
          </a:xfrm>
          <a:prstGeom prst="rect">
            <a:avLst/>
          </a:prstGeom>
          <a:solidFill>
            <a:srgbClr val="0067A6"/>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200" b="1" spc="100">
                <a:solidFill>
                  <a:srgbClr val="FCFCFC"/>
                </a:solidFill>
                <a:latin typeface="Arial" panose="020B0604020202020204" pitchFamily="34" charset="0"/>
              </a:rPr>
              <a:t>OIL &amp; GAS</a:t>
            </a:r>
          </a:p>
        </p:txBody>
      </p:sp>
      <p:sp>
        <p:nvSpPr>
          <p:cNvPr id="18" name="Rectangle 17">
            <a:extLst>
              <a:ext uri="{FF2B5EF4-FFF2-40B4-BE49-F238E27FC236}">
                <a16:creationId xmlns:a16="http://schemas.microsoft.com/office/drawing/2014/main" id="{72A14911-227A-42FC-4FF3-30713EEF1F32}"/>
              </a:ext>
            </a:extLst>
          </p:cNvPr>
          <p:cNvSpPr/>
          <p:nvPr/>
        </p:nvSpPr>
        <p:spPr>
          <a:xfrm>
            <a:off x="9046303" y="3760668"/>
            <a:ext cx="2606039" cy="2446540"/>
          </a:xfrm>
          <a:prstGeom prst="rect">
            <a:avLst/>
          </a:prstGeom>
          <a:solidFill>
            <a:srgbClr val="EB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BE6B09E1-6D2F-2744-7B95-A0855C9D55B6}"/>
              </a:ext>
            </a:extLst>
          </p:cNvPr>
          <p:cNvSpPr txBox="1">
            <a:spLocks/>
          </p:cNvSpPr>
          <p:nvPr/>
        </p:nvSpPr>
        <p:spPr>
          <a:xfrm>
            <a:off x="9052561" y="3879899"/>
            <a:ext cx="2606040" cy="20035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84150" indent="-184150">
              <a:lnSpc>
                <a:spcPct val="100000"/>
              </a:lnSpc>
              <a:buFont typeface="Arial" panose="020B0604020202020204" pitchFamily="34" charset="0"/>
              <a:buChar char="•"/>
            </a:pPr>
            <a:r>
              <a:rPr lang="en-US" sz="1200">
                <a:latin typeface="Arial" panose="020B0604020202020204" pitchFamily="34" charset="0"/>
              </a:rPr>
              <a:t>Building strong presence in Southeast Asia, Australia and South America</a:t>
            </a:r>
          </a:p>
          <a:p>
            <a:pPr marL="184150" indent="-184150">
              <a:lnSpc>
                <a:spcPct val="100000"/>
              </a:lnSpc>
              <a:buFont typeface="Arial" panose="020B0604020202020204" pitchFamily="34" charset="0"/>
              <a:buChar char="•"/>
            </a:pPr>
            <a:r>
              <a:rPr lang="en-US" sz="1200">
                <a:latin typeface="Arial" panose="020B0604020202020204" pitchFamily="34" charset="0"/>
              </a:rPr>
              <a:t>Tremendous potential for titanium valves in highly corrosive environments</a:t>
            </a:r>
          </a:p>
        </p:txBody>
      </p:sp>
      <p:sp>
        <p:nvSpPr>
          <p:cNvPr id="20" name="Text Placeholder 3">
            <a:extLst>
              <a:ext uri="{FF2B5EF4-FFF2-40B4-BE49-F238E27FC236}">
                <a16:creationId xmlns:a16="http://schemas.microsoft.com/office/drawing/2014/main" id="{1CCB3D02-C73B-4EBA-0AB5-2261E9847727}"/>
              </a:ext>
            </a:extLst>
          </p:cNvPr>
          <p:cNvSpPr txBox="1">
            <a:spLocks/>
          </p:cNvSpPr>
          <p:nvPr/>
        </p:nvSpPr>
        <p:spPr>
          <a:xfrm>
            <a:off x="9046303" y="1883008"/>
            <a:ext cx="2606039" cy="345544"/>
          </a:xfrm>
          <a:prstGeom prst="rect">
            <a:avLst/>
          </a:prstGeom>
          <a:solidFill>
            <a:srgbClr val="0067A6"/>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200" b="1" spc="200">
                <a:solidFill>
                  <a:srgbClr val="FCFCFC"/>
                </a:solidFill>
                <a:latin typeface="Arial" panose="020B0604020202020204" pitchFamily="34" charset="0"/>
              </a:rPr>
              <a:t>MINING</a:t>
            </a:r>
          </a:p>
        </p:txBody>
      </p:sp>
      <p:pic>
        <p:nvPicPr>
          <p:cNvPr id="21" name="Picture Placeholder 30">
            <a:extLst>
              <a:ext uri="{FF2B5EF4-FFF2-40B4-BE49-F238E27FC236}">
                <a16:creationId xmlns:a16="http://schemas.microsoft.com/office/drawing/2014/main" id="{2DCFDF33-8BFA-F9FB-BCAC-4FD35896812F}"/>
              </a:ext>
            </a:extLst>
          </p:cNvPr>
          <p:cNvPicPr>
            <a:picLocks noChangeAspect="1"/>
          </p:cNvPicPr>
          <p:nvPr/>
        </p:nvPicPr>
        <p:blipFill>
          <a:blip r:embed="rId2" cstate="screen">
            <a:extLst>
              <a:ext uri="{28A0092B-C50C-407E-A947-70E740481C1C}">
                <a14:useLocalDpi xmlns:a14="http://schemas.microsoft.com/office/drawing/2010/main"/>
              </a:ext>
            </a:extLst>
          </a:blip>
          <a:srcRect t="5896" b="5896"/>
          <a:stretch/>
        </p:blipFill>
        <p:spPr>
          <a:xfrm>
            <a:off x="544282" y="2228096"/>
            <a:ext cx="2605087" cy="1531937"/>
          </a:xfrm>
          <a:prstGeom prst="rect">
            <a:avLst/>
          </a:prstGeom>
          <a:solidFill>
            <a:schemeClr val="bg1">
              <a:lumMod val="95000"/>
            </a:schemeClr>
          </a:solidFill>
        </p:spPr>
      </p:pic>
      <p:pic>
        <p:nvPicPr>
          <p:cNvPr id="22" name="Picture Placeholder 30">
            <a:extLst>
              <a:ext uri="{FF2B5EF4-FFF2-40B4-BE49-F238E27FC236}">
                <a16:creationId xmlns:a16="http://schemas.microsoft.com/office/drawing/2014/main" id="{C13D2EA3-6FE9-2D26-5075-20DEEF4F1005}"/>
              </a:ext>
            </a:extLst>
          </p:cNvPr>
          <p:cNvPicPr>
            <a:picLocks noChangeAspect="1"/>
          </p:cNvPicPr>
          <p:nvPr/>
        </p:nvPicPr>
        <p:blipFill>
          <a:blip r:embed="rId3" cstate="screen">
            <a:extLst>
              <a:ext uri="{28A0092B-C50C-407E-A947-70E740481C1C}">
                <a14:useLocalDpi xmlns:a14="http://schemas.microsoft.com/office/drawing/2010/main"/>
              </a:ext>
            </a:extLst>
          </a:blip>
          <a:srcRect t="2422" b="2422"/>
          <a:stretch/>
        </p:blipFill>
        <p:spPr>
          <a:xfrm>
            <a:off x="6209665" y="2228096"/>
            <a:ext cx="2605087" cy="1531937"/>
          </a:xfrm>
          <a:prstGeom prst="rect">
            <a:avLst/>
          </a:prstGeom>
          <a:solidFill>
            <a:schemeClr val="bg1">
              <a:lumMod val="95000"/>
            </a:schemeClr>
          </a:solidFill>
        </p:spPr>
      </p:pic>
      <p:pic>
        <p:nvPicPr>
          <p:cNvPr id="23" name="Picture Placeholder 30">
            <a:extLst>
              <a:ext uri="{FF2B5EF4-FFF2-40B4-BE49-F238E27FC236}">
                <a16:creationId xmlns:a16="http://schemas.microsoft.com/office/drawing/2014/main" id="{C8679FFB-0B2F-3148-81C2-2731FBE783FE}"/>
              </a:ext>
            </a:extLst>
          </p:cNvPr>
          <p:cNvPicPr>
            <a:picLocks noChangeAspect="1"/>
          </p:cNvPicPr>
          <p:nvPr/>
        </p:nvPicPr>
        <p:blipFill>
          <a:blip r:embed="rId4"/>
          <a:srcRect l="2278" r="2278"/>
          <a:stretch/>
        </p:blipFill>
        <p:spPr>
          <a:xfrm>
            <a:off x="3375661" y="2228096"/>
            <a:ext cx="2605087" cy="1531937"/>
          </a:xfrm>
          <a:prstGeom prst="rect">
            <a:avLst/>
          </a:prstGeom>
          <a:solidFill>
            <a:schemeClr val="bg1">
              <a:lumMod val="95000"/>
            </a:schemeClr>
          </a:solidFill>
        </p:spPr>
      </p:pic>
      <p:pic>
        <p:nvPicPr>
          <p:cNvPr id="3" name="Picture Placeholder 30">
            <a:extLst>
              <a:ext uri="{FF2B5EF4-FFF2-40B4-BE49-F238E27FC236}">
                <a16:creationId xmlns:a16="http://schemas.microsoft.com/office/drawing/2014/main" id="{3F955F3E-D4B5-44AE-1470-38E0AB6CE177}"/>
              </a:ext>
            </a:extLst>
          </p:cNvPr>
          <p:cNvPicPr>
            <a:picLocks noChangeAspect="1"/>
          </p:cNvPicPr>
          <p:nvPr/>
        </p:nvPicPr>
        <p:blipFill>
          <a:blip r:embed="rId5"/>
          <a:srcRect t="5614" b="5614"/>
          <a:stretch/>
        </p:blipFill>
        <p:spPr>
          <a:xfrm>
            <a:off x="9046303" y="2228096"/>
            <a:ext cx="2605087" cy="1531937"/>
          </a:xfrm>
          <a:prstGeom prst="rect">
            <a:avLst/>
          </a:prstGeom>
          <a:solidFill>
            <a:schemeClr val="bg1">
              <a:lumMod val="95000"/>
            </a:schemeClr>
          </a:solidFill>
        </p:spPr>
      </p:pic>
    </p:spTree>
    <p:extLst>
      <p:ext uri="{BB962C8B-B14F-4D97-AF65-F5344CB8AC3E}">
        <p14:creationId xmlns:p14="http://schemas.microsoft.com/office/powerpoint/2010/main" val="2227862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83C7D-C7E0-44A1-6116-3093E2BDA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3F5A4-EB78-47E0-6EE1-B36025D4F0F5}"/>
              </a:ext>
            </a:extLst>
          </p:cNvPr>
          <p:cNvSpPr>
            <a:spLocks noGrp="1"/>
          </p:cNvSpPr>
          <p:nvPr>
            <p:ph type="title"/>
          </p:nvPr>
        </p:nvSpPr>
        <p:spPr>
          <a:xfrm>
            <a:off x="5191761" y="457200"/>
            <a:ext cx="6587284" cy="670560"/>
          </a:xfrm>
        </p:spPr>
        <p:txBody>
          <a:bodyPr/>
          <a:lstStyle/>
          <a:p>
            <a:r>
              <a:rPr lang="en-US"/>
              <a:t>Uncertain Economic Environment</a:t>
            </a:r>
          </a:p>
        </p:txBody>
      </p:sp>
      <p:sp>
        <p:nvSpPr>
          <p:cNvPr id="4" name="Text Placeholder 3">
            <a:extLst>
              <a:ext uri="{FF2B5EF4-FFF2-40B4-BE49-F238E27FC236}">
                <a16:creationId xmlns:a16="http://schemas.microsoft.com/office/drawing/2014/main" id="{62C9A2D2-E1B9-8C31-B57E-69F8DD8FB311}"/>
              </a:ext>
            </a:extLst>
          </p:cNvPr>
          <p:cNvSpPr>
            <a:spLocks noGrp="1"/>
          </p:cNvSpPr>
          <p:nvPr>
            <p:ph type="body" sz="half" idx="2"/>
          </p:nvPr>
        </p:nvSpPr>
        <p:spPr>
          <a:xfrm>
            <a:off x="5191761" y="1452880"/>
            <a:ext cx="6160454" cy="4686663"/>
          </a:xfrm>
        </p:spPr>
        <p:txBody>
          <a:bodyPr>
            <a:normAutofit/>
          </a:bodyPr>
          <a:lstStyle/>
          <a:p>
            <a:pPr marL="180000" indent="-180000">
              <a:lnSpc>
                <a:spcPct val="100000"/>
              </a:lnSpc>
              <a:spcBef>
                <a:spcPts val="0"/>
              </a:spcBef>
              <a:buFont typeface="Wingdings" panose="05000000000000000000" pitchFamily="2" charset="2"/>
              <a:buChar char="§"/>
            </a:pPr>
            <a:r>
              <a:rPr lang="en-US" b="1" kern="0"/>
              <a:t>Trade disputes increasing level of uncertainty</a:t>
            </a:r>
          </a:p>
          <a:p>
            <a:pPr marL="360000" indent="-180000">
              <a:lnSpc>
                <a:spcPct val="100000"/>
              </a:lnSpc>
              <a:spcBef>
                <a:spcPts val="1200"/>
              </a:spcBef>
              <a:buFont typeface="Arial" panose="020B0604020202020204" pitchFamily="34" charset="0"/>
              <a:buChar char="•"/>
            </a:pPr>
            <a:r>
              <a:rPr lang="en-US" sz="1800" kern="0"/>
              <a:t>Direct tariff effects</a:t>
            </a:r>
          </a:p>
          <a:p>
            <a:pPr marL="360000" indent="-180000">
              <a:lnSpc>
                <a:spcPct val="100000"/>
              </a:lnSpc>
              <a:spcBef>
                <a:spcPts val="1200"/>
              </a:spcBef>
              <a:buFont typeface="Arial" panose="020B0604020202020204" pitchFamily="34" charset="0"/>
              <a:buChar char="•"/>
            </a:pPr>
            <a:r>
              <a:rPr lang="en-US" sz="1800" kern="0"/>
              <a:t>Retaliatory measures</a:t>
            </a:r>
          </a:p>
          <a:p>
            <a:pPr marL="360000" indent="-180000">
              <a:lnSpc>
                <a:spcPct val="100000"/>
              </a:lnSpc>
              <a:spcBef>
                <a:spcPts val="1200"/>
              </a:spcBef>
              <a:buFont typeface="Arial" panose="020B0604020202020204" pitchFamily="34" charset="0"/>
              <a:buChar char="•"/>
            </a:pPr>
            <a:r>
              <a:rPr lang="en-US" sz="1800" kern="0"/>
              <a:t>Supply-chain disruptions</a:t>
            </a:r>
          </a:p>
          <a:p>
            <a:pPr marL="360000" indent="-180000">
              <a:lnSpc>
                <a:spcPct val="100000"/>
              </a:lnSpc>
              <a:spcBef>
                <a:spcPts val="600"/>
              </a:spcBef>
              <a:buFont typeface="Arial" panose="020B0604020202020204" pitchFamily="34" charset="0"/>
              <a:buChar char="•"/>
            </a:pPr>
            <a:endParaRPr lang="en-US" kern="0">
              <a:highlight>
                <a:srgbClr val="FFFF00"/>
              </a:highlight>
            </a:endParaRPr>
          </a:p>
          <a:p>
            <a:pPr marL="180000" indent="-180000">
              <a:lnSpc>
                <a:spcPct val="100000"/>
              </a:lnSpc>
              <a:spcBef>
                <a:spcPts val="0"/>
              </a:spcBef>
              <a:buFont typeface="Wingdings" panose="05000000000000000000" pitchFamily="2" charset="2"/>
              <a:buChar char="§"/>
            </a:pPr>
            <a:r>
              <a:rPr lang="en-US" b="1" kern="0"/>
              <a:t>Executing plans to mitigate potential impact</a:t>
            </a:r>
          </a:p>
          <a:p>
            <a:pPr marL="360000" indent="-180000">
              <a:lnSpc>
                <a:spcPct val="100000"/>
              </a:lnSpc>
              <a:spcBef>
                <a:spcPts val="1200"/>
              </a:spcBef>
              <a:buFont typeface="Arial" panose="020B0604020202020204" pitchFamily="34" charset="0"/>
              <a:buChar char="•"/>
            </a:pPr>
            <a:r>
              <a:rPr lang="en-US" sz="1800" kern="0"/>
              <a:t>Optimizing global production capabilities</a:t>
            </a:r>
          </a:p>
          <a:p>
            <a:pPr marL="360000" indent="-180000">
              <a:lnSpc>
                <a:spcPct val="100000"/>
              </a:lnSpc>
              <a:spcBef>
                <a:spcPts val="1200"/>
              </a:spcBef>
              <a:buFont typeface="Arial" panose="020B0604020202020204" pitchFamily="34" charset="0"/>
              <a:buChar char="•"/>
            </a:pPr>
            <a:r>
              <a:rPr lang="en-US" sz="1800" kern="0"/>
              <a:t>Evaluating alternative sources for raw materials and components</a:t>
            </a:r>
          </a:p>
          <a:p>
            <a:pPr marL="360000" indent="-180000">
              <a:lnSpc>
                <a:spcPct val="100000"/>
              </a:lnSpc>
              <a:spcBef>
                <a:spcPts val="1200"/>
              </a:spcBef>
              <a:buFont typeface="Arial" panose="020B0604020202020204" pitchFamily="34" charset="0"/>
              <a:buChar char="•"/>
            </a:pPr>
            <a:r>
              <a:rPr lang="en-US" sz="1800" kern="0"/>
              <a:t>Closely monitoring situation to best position the Company for the long term</a:t>
            </a:r>
          </a:p>
          <a:p>
            <a:pPr marL="279797" indent="-214313">
              <a:lnSpc>
                <a:spcPct val="100000"/>
              </a:lnSpc>
              <a:spcBef>
                <a:spcPts val="600"/>
              </a:spcBef>
              <a:buFont typeface="Wingdings" panose="05000000000000000000" pitchFamily="2" charset="2"/>
              <a:buChar char="§"/>
            </a:pPr>
            <a:endParaRPr lang="en-US" b="1" kern="0"/>
          </a:p>
        </p:txBody>
      </p:sp>
      <p:sp>
        <p:nvSpPr>
          <p:cNvPr id="5" name="Slide Number Placeholder 4">
            <a:extLst>
              <a:ext uri="{FF2B5EF4-FFF2-40B4-BE49-F238E27FC236}">
                <a16:creationId xmlns:a16="http://schemas.microsoft.com/office/drawing/2014/main" id="{837B78B2-CD03-4A52-ECAD-D54089C52CC1}"/>
              </a:ext>
            </a:extLst>
          </p:cNvPr>
          <p:cNvSpPr>
            <a:spLocks noGrp="1"/>
          </p:cNvSpPr>
          <p:nvPr>
            <p:ph type="sldNum" sz="quarter" idx="12"/>
          </p:nvPr>
        </p:nvSpPr>
        <p:spPr/>
        <p:txBody>
          <a:bodyPr/>
          <a:lstStyle/>
          <a:p>
            <a:fld id="{103DDDE4-7A87-1F49-9041-0D2451D302B4}" type="slidenum">
              <a:rPr lang="en-US" smtClean="0"/>
              <a:pPr/>
              <a:t>8</a:t>
            </a:fld>
            <a:endParaRPr lang="en-US"/>
          </a:p>
        </p:txBody>
      </p:sp>
      <p:pic>
        <p:nvPicPr>
          <p:cNvPr id="8" name="Picture Placeholder 12">
            <a:extLst>
              <a:ext uri="{FF2B5EF4-FFF2-40B4-BE49-F238E27FC236}">
                <a16:creationId xmlns:a16="http://schemas.microsoft.com/office/drawing/2014/main" id="{06F9B323-60CE-185D-A90D-FDBA0E59C295}"/>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8094" r="8094"/>
          <a:stretch>
            <a:fillRect/>
          </a:stretch>
        </p:blipFill>
        <p:spPr>
          <a:xfrm>
            <a:off x="838200" y="457200"/>
            <a:ext cx="3932238" cy="5681663"/>
          </a:xfrm>
        </p:spPr>
      </p:pic>
    </p:spTree>
    <p:extLst>
      <p:ext uri="{BB962C8B-B14F-4D97-AF65-F5344CB8AC3E}">
        <p14:creationId xmlns:p14="http://schemas.microsoft.com/office/powerpoint/2010/main" val="1058856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FA376-6CEF-6F0A-0888-326232D58EEF}"/>
              </a:ext>
            </a:extLst>
          </p:cNvPr>
          <p:cNvSpPr>
            <a:spLocks noGrp="1"/>
          </p:cNvSpPr>
          <p:nvPr>
            <p:ph type="title"/>
          </p:nvPr>
        </p:nvSpPr>
        <p:spPr/>
        <p:txBody>
          <a:bodyPr/>
          <a:lstStyle/>
          <a:p>
            <a:r>
              <a:rPr lang="en-US"/>
              <a:t>Rishi Sharma</a:t>
            </a:r>
          </a:p>
        </p:txBody>
      </p:sp>
      <p:pic>
        <p:nvPicPr>
          <p:cNvPr id="7" name="Picture Placeholder 6" descr="A person in a suit&#10;&#10;AI-generated content may be incorrect.">
            <a:extLst>
              <a:ext uri="{FF2B5EF4-FFF2-40B4-BE49-F238E27FC236}">
                <a16:creationId xmlns:a16="http://schemas.microsoft.com/office/drawing/2014/main" id="{B8216FEB-3CE4-27FC-FEDA-B92150B1FC16}"/>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12384" t="-241" r="707" b="31694"/>
          <a:stretch>
            <a:fillRect/>
          </a:stretch>
        </p:blipFill>
        <p:spPr>
          <a:xfrm>
            <a:off x="838201" y="1275080"/>
            <a:ext cx="3642360" cy="4307840"/>
          </a:xfrm>
        </p:spPr>
      </p:pic>
      <p:sp>
        <p:nvSpPr>
          <p:cNvPr id="4" name="Slide Number Placeholder 3">
            <a:extLst>
              <a:ext uri="{FF2B5EF4-FFF2-40B4-BE49-F238E27FC236}">
                <a16:creationId xmlns:a16="http://schemas.microsoft.com/office/drawing/2014/main" id="{C40303EE-94F6-CD9E-55E1-AEA64108179F}"/>
              </a:ext>
            </a:extLst>
          </p:cNvPr>
          <p:cNvSpPr>
            <a:spLocks noGrp="1"/>
          </p:cNvSpPr>
          <p:nvPr>
            <p:ph type="sldNum" sz="quarter" idx="12"/>
          </p:nvPr>
        </p:nvSpPr>
        <p:spPr/>
        <p:txBody>
          <a:bodyPr/>
          <a:lstStyle/>
          <a:p>
            <a:fld id="{103DDDE4-7A87-1F49-9041-0D2451D302B4}" type="slidenum">
              <a:rPr lang="en-US" smtClean="0"/>
              <a:pPr/>
              <a:t>9</a:t>
            </a:fld>
            <a:endParaRPr lang="en-US"/>
          </a:p>
        </p:txBody>
      </p:sp>
      <p:sp>
        <p:nvSpPr>
          <p:cNvPr id="5" name="Subtitle 4">
            <a:extLst>
              <a:ext uri="{FF2B5EF4-FFF2-40B4-BE49-F238E27FC236}">
                <a16:creationId xmlns:a16="http://schemas.microsoft.com/office/drawing/2014/main" id="{5790B702-6DFC-1DCB-3A0A-284CB236FF0E}"/>
              </a:ext>
            </a:extLst>
          </p:cNvPr>
          <p:cNvSpPr>
            <a:spLocks noGrp="1"/>
          </p:cNvSpPr>
          <p:nvPr>
            <p:ph type="subTitle" idx="13"/>
          </p:nvPr>
        </p:nvSpPr>
        <p:spPr/>
        <p:txBody>
          <a:bodyPr/>
          <a:lstStyle/>
          <a:p>
            <a:r>
              <a:rPr lang="en-US"/>
              <a:t>Chief Financial Officer</a:t>
            </a:r>
          </a:p>
        </p:txBody>
      </p:sp>
    </p:spTree>
    <p:extLst>
      <p:ext uri="{BB962C8B-B14F-4D97-AF65-F5344CB8AC3E}">
        <p14:creationId xmlns:p14="http://schemas.microsoft.com/office/powerpoint/2010/main" val="10983699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gwzjBowWIG59jNa.akklB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_QK8ju1pHhYGBpYc5gj9.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fWQcc17rlYbdofKJjhoq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p4WBCBiI37aF_aYLLyEFf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7izAWvB3SbK7qweSrF1e4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7cYity.Giy3IFjnRf6asm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MrUS5awAvWripBr9m.DiF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DZ.d2fFLKdp1mATWBP309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_QK8ju1pHhYGBpYc5gj9.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BiRvMn11zxYxubZcCVUdJ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fPReLtAQfbAin90wbyU1p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Z.d2fFLKdp1mATWBP309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zlrd5Q5nGH2h8EAtc5blH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m_K1X_v3eZaMr1AujKLcC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Ekz7o4yblXc06F_iU_ha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S5cTIJob0G04lY5um2hLD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yFRthJFvDJ_UFLnuB4AI9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PwpJq8YEOilPT9Y6GsFRj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GDbfBGG0NfR_YkK890h5f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Dox2Gld.bNwhpiaoEufGr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c0xVyxxPStvqfZxira1W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_QK8ju1pHhYGBpYc5gj9.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T9axWuT7g4FOvSXxkircQ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K.Vb4zMz41rSFXzB_GcxC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oWOW5wdldkK8x2HRPla6p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1i16c5UUO8.xOaQ_O7Xiv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9ZJ3SQnHhDSm__uJZJYCA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zVJkENR.1BdZGUUNwTmUw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GTToBntsC.nISij_sEOj2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Ajq1EygFSeIMD4n3A4vKQ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Or73X753PBKiYOEQ6fvC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mbcVyL5G0lLytCLnF.wtu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fWQcc17rlYbdofKJjhoq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TNh.ofca3Ab.hrqX_lU7O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eqAVW1peIaQ03lFOADTx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te2bKhcqXUXoqc34mgScD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qhzGon_Q1iad4bFIqxq7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75jND.rf_w6q5N97vCvm7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ekEuOk.PXot4YcvIBPBdk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NX.rqdrRABwwTj_OiIid_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r2L6xVRcgeEu6d9X5lqJC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POl7ZdsKKyJxdNfxwbHIS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XWGpzz_fLiiHHtbQHZlw2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p4WBCBiI37aF_aYLLyEFf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i3ZG0f5X60ZX658hYtx0.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V3jZTI83zmFZn1zoHshq4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mmXlkDE8x0PWkgYMMfia_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ZluyFo2eKYqHQTi26o415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rxGY8Y4CYpc8t4vZ_CVLB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k8_6ltyrSZp1c94awY0iL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7ghr7mGdKPT5jpvM0dGHY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vroPooZisXUJVEtThJbpN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Ruo1_MzH7Oa9V0VEwHR_v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Xa99icnMtw2Cfo_EVbrB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7izAWvB3SbK7qweSrF1e4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83sHdyVASvgkA6FWLCaUU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oYLXNdtE0Z7J99wTNSH8r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DwT7lYNPjVlxeIFYFsTpH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JLbSMh.BKcixtOIdAAklY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LqfCpwKYTFzXmAYT3EZaW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pKgLx8olrrfa2TI5FAqKM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MTIPpzsEB25fOza8IvXLq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mwM_iDdSNZXud08BL495O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MnXawkHKvCp8.XtwM3Br4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OcLDmZZS0IEqMb6zdGwD2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7cYity.Giy3IFjnRf6asm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y1v19AnLDmfsSlgiamiVK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z5AXOgkcJRAHPK4_P9ez9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vHcKwPGJR1jiY._Pdno4N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oLWOczMgxr_HIJno.Ck8X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0NKQTwkhGX4cdAxBTGm_Q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_Z7iBW1pt2X5paQ3rvwgr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fPX7ZM0Qf8S8I6TnzGHQW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ocg71ZnVgKGV_z8eRhShe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97cK_pWoGwWCFGcmct9VV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xaYP7.m1gnX7iwlZpSzcO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ocqEJM8G8wzW9HTD0rHFq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ADBDsHD2lU9X.7xasws1h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1v9mnyBHxWQyYj_4C9sP8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kf8oVQbmwxqVhE9OLLlV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ExzSSVDsVAi7Tff7lpYtW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epVOpIgWkdwHDWIxud9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ANiVXaIy5Zei3nvGZCprp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3I9dmqgiQ.KEr3rr.F812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ynFj5AUSGPgdPUoKVUfc8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Dgm3Dq9Wvee19fgKDTumG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YxAGFGa2Z9HDy072wLuOd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DZ.d2fFLKdp1mATWBP309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qEHEVrDmUW6ky7eUtwE2Z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DZ.d2fFLKdp1mATWBP309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_QK8ju1pHhYGBpYc5gj9.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D6608C62567243B9AF2088BE0FA8E5" ma:contentTypeVersion="19" ma:contentTypeDescription="Create a new document." ma:contentTypeScope="" ma:versionID="f8ac428184438c44980b2fe93675234a">
  <xsd:schema xmlns:xsd="http://www.w3.org/2001/XMLSchema" xmlns:xs="http://www.w3.org/2001/XMLSchema" xmlns:p="http://schemas.microsoft.com/office/2006/metadata/properties" xmlns:ns2="9c0c91df-72ab-4e5d-9510-35333971baea" xmlns:ns3="ea52639a-c8bb-4354-b317-c0f94d6bbf5b" targetNamespace="http://schemas.microsoft.com/office/2006/metadata/properties" ma:root="true" ma:fieldsID="8ea2a85815f3dbfefefb38629823c5ff" ns2:_="" ns3:_="">
    <xsd:import namespace="9c0c91df-72ab-4e5d-9510-35333971baea"/>
    <xsd:import namespace="ea52639a-c8bb-4354-b317-c0f94d6bbf5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0c91df-72ab-4e5d-9510-35333971b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5456a1d-9ae8-4572-ac51-d7248bebb415}" ma:internalName="TaxCatchAll" ma:showField="CatchAllData" ma:web="9c0c91df-72ab-4e5d-9510-35333971ba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52639a-c8bb-4354-b317-c0f94d6bbf5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23d7033-1feb-492a-8dd5-c059e79a28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a52639a-c8bb-4354-b317-c0f94d6bbf5b">
      <Terms xmlns="http://schemas.microsoft.com/office/infopath/2007/PartnerControls"/>
    </lcf76f155ced4ddcb4097134ff3c332f>
    <TaxCatchAll xmlns="9c0c91df-72ab-4e5d-9510-35333971baea" xsi:nil="true"/>
  </documentManagement>
</p:properties>
</file>

<file path=customXml/itemProps1.xml><?xml version="1.0" encoding="utf-8"?>
<ds:datastoreItem xmlns:ds="http://schemas.openxmlformats.org/officeDocument/2006/customXml" ds:itemID="{64CA4D87-FEEE-4D99-996C-166CEF2ED22D}">
  <ds:schemaRefs>
    <ds:schemaRef ds:uri="http://schemas.microsoft.com/sharepoint/v3/contenttype/forms"/>
  </ds:schemaRefs>
</ds:datastoreItem>
</file>

<file path=customXml/itemProps2.xml><?xml version="1.0" encoding="utf-8"?>
<ds:datastoreItem xmlns:ds="http://schemas.openxmlformats.org/officeDocument/2006/customXml" ds:itemID="{DE3183C4-9F24-4438-B8A2-19DA7C4E770E}">
  <ds:schemaRefs>
    <ds:schemaRef ds:uri="9c0c91df-72ab-4e5d-9510-35333971baea"/>
    <ds:schemaRef ds:uri="ea52639a-c8bb-4354-b317-c0f94d6bbf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78CAE4-76CF-4894-81A6-F226D736D1EF}">
  <ds:schemaRefs>
    <ds:schemaRef ds:uri="9c0c91df-72ab-4e5d-9510-35333971baea"/>
    <ds:schemaRef ds:uri="ea52639a-c8bb-4354-b317-c0f94d6bbf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TotalTime>
  <Words>1918</Words>
  <Application>Microsoft Macintosh PowerPoint</Application>
  <PresentationFormat>Widescreen</PresentationFormat>
  <Paragraphs>245</Paragraphs>
  <Slides>19</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Aptos</vt:lpstr>
      <vt:lpstr>Aptos Display</vt:lpstr>
      <vt:lpstr>Arial</vt:lpstr>
      <vt:lpstr>Calibri</vt:lpstr>
      <vt:lpstr>Wingdings</vt:lpstr>
      <vt:lpstr>Office Theme</vt:lpstr>
      <vt:lpstr>think-cell Slide</vt:lpstr>
      <vt:lpstr>ANNUAL GENERAL MEETING OF SHAREHOLDERS</vt:lpstr>
      <vt:lpstr>Disclaimer</vt:lpstr>
      <vt:lpstr>James A. Mannebach</vt:lpstr>
      <vt:lpstr>Fiscal 2025 Overview</vt:lpstr>
      <vt:lpstr>Key Growth Markets - Nuclear</vt:lpstr>
      <vt:lpstr>Key Growth Markets - Nuclear (continued)</vt:lpstr>
      <vt:lpstr>Key Growth Markets - Other Sectors</vt:lpstr>
      <vt:lpstr>Uncertain Economic Environment</vt:lpstr>
      <vt:lpstr>Rishi Sharma</vt:lpstr>
      <vt:lpstr>Financial Overview1</vt:lpstr>
      <vt:lpstr>Improved Margins</vt:lpstr>
      <vt:lpstr>Growth in Profitability</vt:lpstr>
      <vt:lpstr>Backlog1 and Bookings1</vt:lpstr>
      <vt:lpstr>Greater Cash Flow</vt:lpstr>
      <vt:lpstr>James A. Mannebach</vt:lpstr>
      <vt:lpstr>Wrap-Up </vt:lpstr>
      <vt:lpstr>Appendix</vt:lpstr>
      <vt:lpstr>Non-IFRS and Supplementary Financial Measures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Steeve Ha</dc:creator>
  <cp:lastModifiedBy>Steeve Ha</cp:lastModifiedBy>
  <cp:revision>4</cp:revision>
  <cp:lastPrinted>2025-07-02T12:12:28Z</cp:lastPrinted>
  <dcterms:created xsi:type="dcterms:W3CDTF">2023-12-21T12:42:06Z</dcterms:created>
  <dcterms:modified xsi:type="dcterms:W3CDTF">2025-07-03T18:11:19Z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0x010100C1D6608C62567243B9AF2088BE0FA8E5</vt:lpwstr>
  </property>
  <property fmtid="{D5CDD505-2E9C-101B-9397-08002B2CF9AE}" pid="3" name="MediaServiceImageTags">
    <vt:lpwstr/>
  </property>
</Properties>
</file>