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drawings/drawing1.xml" ContentType="application/vnd.openxmlformats-officedocument.drawingml.chartshapes+xml"/>
  <Override PartName="/ppt/charts/chart5.xml" ContentType="application/vnd.openxmlformats-officedocument.drawingml.chart+xml"/>
  <Override PartName="/ppt/drawings/drawing2.xml" ContentType="application/vnd.openxmlformats-officedocument.drawingml.chartshapes+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3.xml" ContentType="application/vnd.openxmlformats-officedocument.drawingml.chartshapes+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handoutMasterIdLst>
    <p:handoutMasterId r:id="rId21"/>
  </p:handoutMasterIdLst>
  <p:sldIdLst>
    <p:sldId id="281" r:id="rId5"/>
    <p:sldId id="272" r:id="rId6"/>
    <p:sldId id="276" r:id="rId7"/>
    <p:sldId id="278" r:id="rId8"/>
    <p:sldId id="275" r:id="rId9"/>
    <p:sldId id="334" r:id="rId10"/>
    <p:sldId id="335" r:id="rId11"/>
    <p:sldId id="279" r:id="rId12"/>
    <p:sldId id="326" r:id="rId13"/>
    <p:sldId id="333" r:id="rId14"/>
    <p:sldId id="332" r:id="rId15"/>
    <p:sldId id="271" r:id="rId16"/>
    <p:sldId id="260" r:id="rId17"/>
    <p:sldId id="317" r:id="rId18"/>
    <p:sldId id="261" r:id="rId19"/>
  </p:sldIdLst>
  <p:sldSz cx="12192000" cy="6858000"/>
  <p:notesSz cx="6954838"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4856"/>
    <a:srgbClr val="0068A6"/>
    <a:srgbClr val="DAE3F3"/>
    <a:srgbClr val="C8C9D5"/>
    <a:srgbClr val="FFC50D"/>
    <a:srgbClr val="EAEFF1"/>
    <a:srgbClr val="B4C7E7"/>
    <a:srgbClr val="0067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81"/>
    <p:restoredTop sz="94658"/>
  </p:normalViewPr>
  <p:slideViewPr>
    <p:cSldViewPr snapToGrid="0">
      <p:cViewPr varScale="1">
        <p:scale>
          <a:sx n="105" d="100"/>
          <a:sy n="105" d="100"/>
        </p:scale>
        <p:origin x="888" y="96"/>
      </p:cViewPr>
      <p:guideLst/>
    </p:cSldViewPr>
  </p:slideViewPr>
  <p:notesTextViewPr>
    <p:cViewPr>
      <p:scale>
        <a:sx n="1" d="1"/>
        <a:sy n="1" d="1"/>
      </p:scale>
      <p:origin x="0" y="0"/>
    </p:cViewPr>
  </p:notesTextViewPr>
  <p:notesViewPr>
    <p:cSldViewPr snapToGrid="0">
      <p:cViewPr varScale="1">
        <p:scale>
          <a:sx n="45" d="100"/>
          <a:sy n="45" d="100"/>
        </p:scale>
        <p:origin x="2744" y="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oleObject" Target="https://maisonbrison.sharepoint.com/sites/Shares/Shared%20Documents/MB-Clients/Velan/Financial%20Statements.xls" TargetMode="Externa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2.bin"/></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embeddings/oleObject3.bin"/></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3.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mn-lt"/>
                <a:ea typeface="+mn-ea"/>
                <a:cs typeface="+mn-cs"/>
              </a:defRPr>
            </a:pPr>
            <a:r>
              <a:rPr lang="en-CA" sz="1200" b="1">
                <a:solidFill>
                  <a:schemeClr val="tx1"/>
                </a:solidFill>
              </a:rPr>
              <a:t>Backlog</a:t>
            </a:r>
            <a:r>
              <a:rPr lang="en-CA" sz="1200" b="1" baseline="0">
                <a:solidFill>
                  <a:schemeClr val="tx1"/>
                </a:solidFill>
              </a:rPr>
              <a:t> (in millions)</a:t>
            </a:r>
            <a:endParaRPr lang="en-CA" sz="1200" b="1">
              <a:solidFill>
                <a:schemeClr val="tx1"/>
              </a:solidFill>
            </a:endParaRPr>
          </a:p>
        </c:rich>
      </c:tx>
      <c:layout>
        <c:manualLayout>
          <c:xMode val="edge"/>
          <c:yMode val="edge"/>
          <c:x val="0.37447154256724624"/>
          <c:y val="1.3977865811020722E-2"/>
        </c:manualLayout>
      </c:layout>
      <c:overlay val="0"/>
      <c:spPr>
        <a:noFill/>
        <a:ln w="25400">
          <a:noFill/>
        </a:ln>
      </c:spPr>
    </c:title>
    <c:autoTitleDeleted val="0"/>
    <c:plotArea>
      <c:layout>
        <c:manualLayout>
          <c:layoutTarget val="inner"/>
          <c:xMode val="edge"/>
          <c:yMode val="edge"/>
          <c:x val="9.237372008340855E-2"/>
          <c:y val="0.12909681497104836"/>
          <c:w val="0.85458550373511"/>
          <c:h val="0.70201353469451999"/>
        </c:manualLayout>
      </c:layout>
      <c:barChart>
        <c:barDir val="col"/>
        <c:grouping val="clustered"/>
        <c:varyColors val="0"/>
        <c:ser>
          <c:idx val="0"/>
          <c:order val="0"/>
          <c:tx>
            <c:strRef>
              <c:f>Graphs!$B$4</c:f>
              <c:strCache>
                <c:ptCount val="1"/>
                <c:pt idx="0">
                  <c:v>Backlog</c:v>
                </c:pt>
              </c:strCache>
            </c:strRef>
          </c:tx>
          <c:spPr>
            <a:solidFill>
              <a:srgbClr val="1B6099"/>
            </a:solidFill>
            <a:ln>
              <a:solidFill>
                <a:schemeClr val="tx1"/>
              </a:solid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CE9D-4753-97C3-55D0BCCFA1EC}"/>
                </c:ext>
              </c:extLst>
            </c:dLbl>
            <c:dLbl>
              <c:idx val="2"/>
              <c:delete val="1"/>
              <c:extLst>
                <c:ext xmlns:c15="http://schemas.microsoft.com/office/drawing/2012/chart" uri="{CE6537A1-D6FC-4f65-9D91-7224C49458BB}"/>
                <c:ext xmlns:c16="http://schemas.microsoft.com/office/drawing/2014/chart" uri="{C3380CC4-5D6E-409C-BE32-E72D297353CC}">
                  <c16:uniqueId val="{00000001-CE9D-4753-97C3-55D0BCCFA1EC}"/>
                </c:ext>
              </c:extLst>
            </c:dLbl>
            <c:dLbl>
              <c:idx val="3"/>
              <c:delete val="1"/>
              <c:extLst>
                <c:ext xmlns:c15="http://schemas.microsoft.com/office/drawing/2012/chart" uri="{CE6537A1-D6FC-4f65-9D91-7224C49458BB}"/>
                <c:ext xmlns:c16="http://schemas.microsoft.com/office/drawing/2014/chart" uri="{C3380CC4-5D6E-409C-BE32-E72D297353CC}">
                  <c16:uniqueId val="{00000002-CE9D-4753-97C3-55D0BCCFA1EC}"/>
                </c:ext>
              </c:extLst>
            </c:dLbl>
            <c:dLbl>
              <c:idx val="5"/>
              <c:delete val="1"/>
              <c:extLst>
                <c:ext xmlns:c15="http://schemas.microsoft.com/office/drawing/2012/chart" uri="{CE6537A1-D6FC-4f65-9D91-7224C49458BB}"/>
                <c:ext xmlns:c16="http://schemas.microsoft.com/office/drawing/2014/chart" uri="{C3380CC4-5D6E-409C-BE32-E72D297353CC}">
                  <c16:uniqueId val="{00000003-CE9D-4753-97C3-55D0BCCFA1EC}"/>
                </c:ext>
              </c:extLst>
            </c:dLbl>
            <c:dLbl>
              <c:idx val="6"/>
              <c:delete val="1"/>
              <c:extLst>
                <c:ext xmlns:c15="http://schemas.microsoft.com/office/drawing/2012/chart" uri="{CE6537A1-D6FC-4f65-9D91-7224C49458BB}"/>
                <c:ext xmlns:c16="http://schemas.microsoft.com/office/drawing/2014/chart" uri="{C3380CC4-5D6E-409C-BE32-E72D297353CC}">
                  <c16:uniqueId val="{00000004-CE9D-4753-97C3-55D0BCCFA1EC}"/>
                </c:ext>
              </c:extLst>
            </c:dLbl>
            <c:dLbl>
              <c:idx val="7"/>
              <c:delete val="1"/>
              <c:extLst>
                <c:ext xmlns:c15="http://schemas.microsoft.com/office/drawing/2012/chart" uri="{CE6537A1-D6FC-4f65-9D91-7224C49458BB}"/>
                <c:ext xmlns:c16="http://schemas.microsoft.com/office/drawing/2014/chart" uri="{C3380CC4-5D6E-409C-BE32-E72D297353CC}">
                  <c16:uniqueId val="{00000005-CE9D-4753-97C3-55D0BCCFA1EC}"/>
                </c:ext>
              </c:extLst>
            </c:dLbl>
            <c:spPr>
              <a:noFill/>
              <a:ln w="25400">
                <a:noFill/>
              </a:ln>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Graphs!$A$7:$A$15</c:f>
              <c:strCache>
                <c:ptCount val="9"/>
                <c:pt idx="0">
                  <c:v>Q1-24</c:v>
                </c:pt>
                <c:pt idx="1">
                  <c:v>Q2-24</c:v>
                </c:pt>
                <c:pt idx="2">
                  <c:v>Q3-24</c:v>
                </c:pt>
                <c:pt idx="3">
                  <c:v>Q4-24</c:v>
                </c:pt>
                <c:pt idx="4">
                  <c:v>Q1-25</c:v>
                </c:pt>
                <c:pt idx="5">
                  <c:v>Q2-25</c:v>
                </c:pt>
                <c:pt idx="6">
                  <c:v>Q3-25</c:v>
                </c:pt>
                <c:pt idx="7">
                  <c:v>Q4-25</c:v>
                </c:pt>
                <c:pt idx="8">
                  <c:v>Q1-26</c:v>
                </c:pt>
              </c:strCache>
            </c:strRef>
          </c:cat>
          <c:val>
            <c:numRef>
              <c:f>Graphs!$B$7:$B$15</c:f>
              <c:numCache>
                <c:formatCode>\$#,##0_);"($"#,##0\)</c:formatCode>
                <c:ptCount val="9"/>
                <c:pt idx="0">
                  <c:v>270.38799999999998</c:v>
                </c:pt>
                <c:pt idx="1">
                  <c:v>257.01799999999997</c:v>
                </c:pt>
                <c:pt idx="2">
                  <c:v>256</c:v>
                </c:pt>
                <c:pt idx="3">
                  <c:v>283.64699999999999</c:v>
                </c:pt>
                <c:pt idx="4">
                  <c:v>305.601</c:v>
                </c:pt>
                <c:pt idx="5">
                  <c:v>313.95999999999998</c:v>
                </c:pt>
                <c:pt idx="6">
                  <c:v>299</c:v>
                </c:pt>
                <c:pt idx="7">
                  <c:v>274.87700000000001</c:v>
                </c:pt>
                <c:pt idx="8">
                  <c:v>286.08800000000002</c:v>
                </c:pt>
              </c:numCache>
            </c:numRef>
          </c:val>
          <c:extLst>
            <c:ext xmlns:c16="http://schemas.microsoft.com/office/drawing/2014/chart" uri="{C3380CC4-5D6E-409C-BE32-E72D297353CC}">
              <c16:uniqueId val="{00000006-CE9D-4753-97C3-55D0BCCFA1EC}"/>
            </c:ext>
          </c:extLst>
        </c:ser>
        <c:ser>
          <c:idx val="1"/>
          <c:order val="1"/>
          <c:tx>
            <c:strRef>
              <c:f>Graphs!$C$4</c:f>
              <c:strCache>
                <c:ptCount val="1"/>
                <c:pt idx="0">
                  <c:v>&lt; 12 months</c:v>
                </c:pt>
              </c:strCache>
            </c:strRef>
          </c:tx>
          <c:spPr>
            <a:solidFill>
              <a:srgbClr val="FFC50D"/>
            </a:solidFill>
            <a:ln>
              <a:solidFill>
                <a:schemeClr val="tx1"/>
              </a:solidFill>
            </a:ln>
            <a:effectLst/>
          </c:spPr>
          <c:invertIfNegative val="0"/>
          <c:dLbls>
            <c:dLbl>
              <c:idx val="0"/>
              <c:layout>
                <c:manualLayout>
                  <c:x val="2.2392960236976105E-2"/>
                  <c:y val="-1.1368804001818968E-2"/>
                </c:manualLayout>
              </c:layout>
              <c:spPr>
                <a:noFill/>
                <a:ln w="25400">
                  <a:noFill/>
                </a:ln>
              </c:spPr>
              <c:txPr>
                <a:bodyPr rot="0" spcFirstLastPara="1" vertOverflow="ellipsis" vert="horz" wrap="square" lIns="38100" tIns="19050" rIns="38100" bIns="19050" anchor="ctr" anchorCtr="1">
                  <a:noAutofit/>
                </a:bodyPr>
                <a:lstStyle/>
                <a:p>
                  <a:pPr>
                    <a:defRPr sz="9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E9D-4753-97C3-55D0BCCFA1EC}"/>
                </c:ext>
              </c:extLst>
            </c:dLbl>
            <c:dLbl>
              <c:idx val="1"/>
              <c:delete val="1"/>
              <c:extLst>
                <c:ext xmlns:c15="http://schemas.microsoft.com/office/drawing/2012/chart" uri="{CE6537A1-D6FC-4f65-9D91-7224C49458BB}"/>
                <c:ext xmlns:c16="http://schemas.microsoft.com/office/drawing/2014/chart" uri="{C3380CC4-5D6E-409C-BE32-E72D297353CC}">
                  <c16:uniqueId val="{00000008-CE9D-4753-97C3-55D0BCCFA1EC}"/>
                </c:ext>
              </c:extLst>
            </c:dLbl>
            <c:dLbl>
              <c:idx val="2"/>
              <c:delete val="1"/>
              <c:extLst>
                <c:ext xmlns:c15="http://schemas.microsoft.com/office/drawing/2012/chart" uri="{CE6537A1-D6FC-4f65-9D91-7224C49458BB}"/>
                <c:ext xmlns:c16="http://schemas.microsoft.com/office/drawing/2014/chart" uri="{C3380CC4-5D6E-409C-BE32-E72D297353CC}">
                  <c16:uniqueId val="{00000009-CE9D-4753-97C3-55D0BCCFA1EC}"/>
                </c:ext>
              </c:extLst>
            </c:dLbl>
            <c:dLbl>
              <c:idx val="3"/>
              <c:delete val="1"/>
              <c:extLst>
                <c:ext xmlns:c15="http://schemas.microsoft.com/office/drawing/2012/chart" uri="{CE6537A1-D6FC-4f65-9D91-7224C49458BB}"/>
                <c:ext xmlns:c16="http://schemas.microsoft.com/office/drawing/2014/chart" uri="{C3380CC4-5D6E-409C-BE32-E72D297353CC}">
                  <c16:uniqueId val="{0000000A-CE9D-4753-97C3-55D0BCCFA1EC}"/>
                </c:ext>
              </c:extLst>
            </c:dLbl>
            <c:dLbl>
              <c:idx val="4"/>
              <c:layout>
                <c:manualLayout>
                  <c:x val="1.9193857965451054E-2"/>
                  <c:y val="-9.095043201455207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E9D-4753-97C3-55D0BCCFA1EC}"/>
                </c:ext>
              </c:extLst>
            </c:dLbl>
            <c:dLbl>
              <c:idx val="5"/>
              <c:delete val="1"/>
              <c:extLst>
                <c:ext xmlns:c15="http://schemas.microsoft.com/office/drawing/2012/chart" uri="{CE6537A1-D6FC-4f65-9D91-7224C49458BB}"/>
                <c:ext xmlns:c16="http://schemas.microsoft.com/office/drawing/2014/chart" uri="{C3380CC4-5D6E-409C-BE32-E72D297353CC}">
                  <c16:uniqueId val="{0000000C-CE9D-4753-97C3-55D0BCCFA1EC}"/>
                </c:ext>
              </c:extLst>
            </c:dLbl>
            <c:dLbl>
              <c:idx val="6"/>
              <c:delete val="1"/>
              <c:extLst>
                <c:ext xmlns:c15="http://schemas.microsoft.com/office/drawing/2012/chart" uri="{CE6537A1-D6FC-4f65-9D91-7224C49458BB}"/>
                <c:ext xmlns:c16="http://schemas.microsoft.com/office/drawing/2014/chart" uri="{C3380CC4-5D6E-409C-BE32-E72D297353CC}">
                  <c16:uniqueId val="{0000000D-CE9D-4753-97C3-55D0BCCFA1EC}"/>
                </c:ext>
              </c:extLst>
            </c:dLbl>
            <c:dLbl>
              <c:idx val="7"/>
              <c:delete val="1"/>
              <c:extLst>
                <c:ext xmlns:c15="http://schemas.microsoft.com/office/drawing/2012/chart" uri="{CE6537A1-D6FC-4f65-9D91-7224C49458BB}"/>
                <c:ext xmlns:c16="http://schemas.microsoft.com/office/drawing/2014/chart" uri="{C3380CC4-5D6E-409C-BE32-E72D297353CC}">
                  <c16:uniqueId val="{0000000E-CE9D-4753-97C3-55D0BCCFA1EC}"/>
                </c:ext>
              </c:extLst>
            </c:dLbl>
            <c:dLbl>
              <c:idx val="8"/>
              <c:layout>
                <c:manualLayout>
                  <c:x val="2.2392834293026232E-2"/>
                  <c:y val="-1.364256480218285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E9D-4753-97C3-55D0BCCFA1EC}"/>
                </c:ext>
              </c:extLst>
            </c:dLbl>
            <c:spPr>
              <a:noFill/>
              <a:ln w="25400">
                <a:noFill/>
              </a:ln>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Graphs!$A$7:$A$15</c:f>
              <c:strCache>
                <c:ptCount val="9"/>
                <c:pt idx="0">
                  <c:v>Q1-24</c:v>
                </c:pt>
                <c:pt idx="1">
                  <c:v>Q2-24</c:v>
                </c:pt>
                <c:pt idx="2">
                  <c:v>Q3-24</c:v>
                </c:pt>
                <c:pt idx="3">
                  <c:v>Q4-24</c:v>
                </c:pt>
                <c:pt idx="4">
                  <c:v>Q1-25</c:v>
                </c:pt>
                <c:pt idx="5">
                  <c:v>Q2-25</c:v>
                </c:pt>
                <c:pt idx="6">
                  <c:v>Q3-25</c:v>
                </c:pt>
                <c:pt idx="7">
                  <c:v>Q4-25</c:v>
                </c:pt>
                <c:pt idx="8">
                  <c:v>Q1-26</c:v>
                </c:pt>
              </c:strCache>
            </c:strRef>
          </c:cat>
          <c:val>
            <c:numRef>
              <c:f>Graphs!$C$7:$C$15</c:f>
              <c:numCache>
                <c:formatCode>\$#,##0_);"($"#,##0\)</c:formatCode>
                <c:ptCount val="9"/>
                <c:pt idx="0">
                  <c:v>226.404</c:v>
                </c:pt>
                <c:pt idx="1">
                  <c:v>232.21199999999999</c:v>
                </c:pt>
                <c:pt idx="2">
                  <c:v>232.95500000000001</c:v>
                </c:pt>
                <c:pt idx="3">
                  <c:v>259.66199999999998</c:v>
                </c:pt>
                <c:pt idx="4">
                  <c:v>276.64600000000002</c:v>
                </c:pt>
                <c:pt idx="5">
                  <c:v>286.517</c:v>
                </c:pt>
                <c:pt idx="6">
                  <c:v>249</c:v>
                </c:pt>
                <c:pt idx="7">
                  <c:v>225.66200000000001</c:v>
                </c:pt>
                <c:pt idx="8">
                  <c:v>241.32599999999999</c:v>
                </c:pt>
              </c:numCache>
            </c:numRef>
          </c:val>
          <c:extLst>
            <c:ext xmlns:c16="http://schemas.microsoft.com/office/drawing/2014/chart" uri="{C3380CC4-5D6E-409C-BE32-E72D297353CC}">
              <c16:uniqueId val="{00000010-CE9D-4753-97C3-55D0BCCFA1EC}"/>
            </c:ext>
          </c:extLst>
        </c:ser>
        <c:dLbls>
          <c:showLegendKey val="0"/>
          <c:showVal val="0"/>
          <c:showCatName val="0"/>
          <c:showSerName val="0"/>
          <c:showPercent val="0"/>
          <c:showBubbleSize val="0"/>
        </c:dLbls>
        <c:gapWidth val="150"/>
        <c:axId val="1842243087"/>
        <c:axId val="1"/>
      </c:barChart>
      <c:catAx>
        <c:axId val="1842243087"/>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bg1">
                  <a:lumMod val="85000"/>
                </a:schemeClr>
              </a:solidFill>
              <a:round/>
            </a:ln>
            <a:effectLst/>
          </c:spPr>
        </c:majorGridlines>
        <c:numFmt formatCode="\$#,##0_);&quot;($&quot;#,##0\)" sourceLinked="1"/>
        <c:majorTickMark val="none"/>
        <c:minorTickMark val="none"/>
        <c:tickLblPos val="nextTo"/>
        <c:spPr>
          <a:ln w="6350">
            <a:noFill/>
          </a:ln>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842243087"/>
        <c:crosses val="autoZero"/>
        <c:crossBetween val="between"/>
      </c:valAx>
      <c:spPr>
        <a:noFill/>
        <a:ln w="25400">
          <a:noFill/>
        </a:ln>
      </c:spPr>
    </c:plotArea>
    <c:legend>
      <c:legendPos val="r"/>
      <c:layout>
        <c:manualLayout>
          <c:xMode val="edge"/>
          <c:yMode val="edge"/>
          <c:x val="0.22924879775934051"/>
          <c:y val="0.92022263021297568"/>
          <c:w val="0.59070135108950306"/>
          <c:h val="6.9881731651013523E-2"/>
        </c:manualLayout>
      </c:layout>
      <c:overlay val="0"/>
      <c:spPr>
        <a:noFill/>
        <a:ln w="25400">
          <a:noFill/>
        </a:ln>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lgn="just">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200" b="0" i="0" u="none" strike="noStrike" kern="1200" spc="0" baseline="0">
                <a:solidFill>
                  <a:schemeClr val="tx1"/>
                </a:solidFill>
                <a:latin typeface="+mn-lt"/>
                <a:ea typeface="+mn-ea"/>
                <a:cs typeface="+mn-cs"/>
              </a:defRPr>
            </a:pPr>
            <a:r>
              <a:rPr lang="en-CA" sz="1200" b="1">
                <a:solidFill>
                  <a:schemeClr val="tx1"/>
                </a:solidFill>
              </a:rPr>
              <a:t>Bookings and Sales (trailing 12</a:t>
            </a:r>
            <a:r>
              <a:rPr lang="en-CA" sz="1200" b="1" baseline="0">
                <a:solidFill>
                  <a:schemeClr val="tx1"/>
                </a:solidFill>
              </a:rPr>
              <a:t> </a:t>
            </a:r>
            <a:r>
              <a:rPr lang="en-CA" sz="1200" b="1">
                <a:solidFill>
                  <a:schemeClr val="tx1"/>
                </a:solidFill>
              </a:rPr>
              <a:t>months, in</a:t>
            </a:r>
            <a:r>
              <a:rPr lang="en-CA" sz="1200" b="1" baseline="0">
                <a:solidFill>
                  <a:schemeClr val="tx1"/>
                </a:solidFill>
              </a:rPr>
              <a:t> millions)</a:t>
            </a:r>
            <a:endParaRPr lang="en-CA" sz="1200" b="1">
              <a:solidFill>
                <a:schemeClr val="tx1"/>
              </a:solidFill>
            </a:endParaRPr>
          </a:p>
        </c:rich>
      </c:tx>
      <c:layout>
        <c:manualLayout>
          <c:xMode val="edge"/>
          <c:yMode val="edge"/>
          <c:x val="0.15156517094017094"/>
          <c:y val="1.4111111111111111E-2"/>
        </c:manualLayout>
      </c:layout>
      <c:overlay val="0"/>
      <c:spPr>
        <a:noFill/>
        <a:ln w="25400">
          <a:noFill/>
        </a:ln>
      </c:spPr>
    </c:title>
    <c:autoTitleDeleted val="0"/>
    <c:plotArea>
      <c:layout>
        <c:manualLayout>
          <c:layoutTarget val="inner"/>
          <c:xMode val="edge"/>
          <c:yMode val="edge"/>
          <c:x val="0.10595876068376069"/>
          <c:y val="0.13211445452588053"/>
          <c:w val="0.81281132478632478"/>
          <c:h val="0.69763640615196565"/>
        </c:manualLayout>
      </c:layout>
      <c:barChart>
        <c:barDir val="col"/>
        <c:grouping val="clustered"/>
        <c:varyColors val="0"/>
        <c:ser>
          <c:idx val="1"/>
          <c:order val="0"/>
          <c:tx>
            <c:strRef>
              <c:f>Graphs!$F$4</c:f>
              <c:strCache>
                <c:ptCount val="1"/>
                <c:pt idx="0">
                  <c:v>Bookings</c:v>
                </c:pt>
              </c:strCache>
            </c:strRef>
          </c:tx>
          <c:spPr>
            <a:solidFill>
              <a:srgbClr val="1B6099"/>
            </a:solidFill>
            <a:ln>
              <a:solidFill>
                <a:schemeClr val="tx1"/>
              </a:solidFill>
            </a:ln>
            <a:effectLst/>
          </c:spPr>
          <c:invertIfNegative val="0"/>
          <c:cat>
            <c:strRef>
              <c:f>Graphs!$A$7:$A$15</c:f>
              <c:strCache>
                <c:ptCount val="9"/>
                <c:pt idx="0">
                  <c:v>Q1-24</c:v>
                </c:pt>
                <c:pt idx="1">
                  <c:v>Q2-24</c:v>
                </c:pt>
                <c:pt idx="2">
                  <c:v>Q3-24</c:v>
                </c:pt>
                <c:pt idx="3">
                  <c:v>Q4-24</c:v>
                </c:pt>
                <c:pt idx="4">
                  <c:v>Q1-25</c:v>
                </c:pt>
                <c:pt idx="5">
                  <c:v>Q2-25</c:v>
                </c:pt>
                <c:pt idx="6">
                  <c:v>Q3-25</c:v>
                </c:pt>
                <c:pt idx="7">
                  <c:v>Q4-25</c:v>
                </c:pt>
                <c:pt idx="8">
                  <c:v>Q1-26</c:v>
                </c:pt>
              </c:strCache>
            </c:strRef>
          </c:cat>
          <c:val>
            <c:numRef>
              <c:f>Graphs!$G$7:$G$15</c:f>
              <c:numCache>
                <c:formatCode>\$#,##0_);"($"#,##0\)</c:formatCode>
                <c:ptCount val="9"/>
                <c:pt idx="0">
                  <c:v>254.01335800000001</c:v>
                </c:pt>
                <c:pt idx="1">
                  <c:v>251.245093</c:v>
                </c:pt>
                <c:pt idx="2">
                  <c:v>230.73387399999999</c:v>
                </c:pt>
                <c:pt idx="3">
                  <c:v>288.681104</c:v>
                </c:pt>
                <c:pt idx="4">
                  <c:v>304.50111700000002</c:v>
                </c:pt>
                <c:pt idx="5">
                  <c:v>343.11</c:v>
                </c:pt>
                <c:pt idx="6">
                  <c:v>342.13</c:v>
                </c:pt>
                <c:pt idx="7">
                  <c:v>292.505</c:v>
                </c:pt>
                <c:pt idx="8">
                  <c:v>287.77</c:v>
                </c:pt>
              </c:numCache>
            </c:numRef>
          </c:val>
          <c:extLst>
            <c:ext xmlns:c16="http://schemas.microsoft.com/office/drawing/2014/chart" uri="{C3380CC4-5D6E-409C-BE32-E72D297353CC}">
              <c16:uniqueId val="{00000000-CAEE-44EB-AA5A-0F12CDA03B99}"/>
            </c:ext>
          </c:extLst>
        </c:ser>
        <c:ser>
          <c:idx val="0"/>
          <c:order val="1"/>
          <c:tx>
            <c:strRef>
              <c:f>Graphs!$H$4</c:f>
              <c:strCache>
                <c:ptCount val="1"/>
                <c:pt idx="0">
                  <c:v>Sales</c:v>
                </c:pt>
              </c:strCache>
            </c:strRef>
          </c:tx>
          <c:spPr>
            <a:solidFill>
              <a:srgbClr val="FFC50D"/>
            </a:solidFill>
            <a:ln>
              <a:solidFill>
                <a:schemeClr val="tx1"/>
              </a:solidFill>
            </a:ln>
            <a:effectLst/>
          </c:spPr>
          <c:invertIfNegative val="0"/>
          <c:cat>
            <c:strRef>
              <c:f>Graphs!$A$7:$A$15</c:f>
              <c:strCache>
                <c:ptCount val="9"/>
                <c:pt idx="0">
                  <c:v>Q1-24</c:v>
                </c:pt>
                <c:pt idx="1">
                  <c:v>Q2-24</c:v>
                </c:pt>
                <c:pt idx="2">
                  <c:v>Q3-24</c:v>
                </c:pt>
                <c:pt idx="3">
                  <c:v>Q4-24</c:v>
                </c:pt>
                <c:pt idx="4">
                  <c:v>Q1-25</c:v>
                </c:pt>
                <c:pt idx="5">
                  <c:v>Q2-25</c:v>
                </c:pt>
                <c:pt idx="6">
                  <c:v>Q3-25</c:v>
                </c:pt>
                <c:pt idx="7">
                  <c:v>Q4-25</c:v>
                </c:pt>
                <c:pt idx="8">
                  <c:v>Q1-26</c:v>
                </c:pt>
              </c:strCache>
            </c:strRef>
          </c:cat>
          <c:val>
            <c:numRef>
              <c:f>Graphs!$I$7:$I$15</c:f>
              <c:numCache>
                <c:formatCode>\$#,##0_);"($"#,##0\)</c:formatCode>
                <c:ptCount val="9"/>
                <c:pt idx="0">
                  <c:v>273.83541300000002</c:v>
                </c:pt>
                <c:pt idx="1">
                  <c:v>268.35491500000001</c:v>
                </c:pt>
                <c:pt idx="2">
                  <c:v>256.54050799999999</c:v>
                </c:pt>
                <c:pt idx="3">
                  <c:v>258.65199999999999</c:v>
                </c:pt>
                <c:pt idx="4">
                  <c:v>267.78300000000002</c:v>
                </c:pt>
                <c:pt idx="5">
                  <c:v>282.28300000000002</c:v>
                </c:pt>
                <c:pt idx="6">
                  <c:v>292.84500000000003</c:v>
                </c:pt>
                <c:pt idx="7">
                  <c:v>295.19599999999997</c:v>
                </c:pt>
                <c:pt idx="8">
                  <c:v>306.52699999999999</c:v>
                </c:pt>
              </c:numCache>
            </c:numRef>
          </c:val>
          <c:extLst>
            <c:ext xmlns:c16="http://schemas.microsoft.com/office/drawing/2014/chart" uri="{C3380CC4-5D6E-409C-BE32-E72D297353CC}">
              <c16:uniqueId val="{00000001-CAEE-44EB-AA5A-0F12CDA03B99}"/>
            </c:ext>
          </c:extLst>
        </c:ser>
        <c:dLbls>
          <c:showLegendKey val="0"/>
          <c:showVal val="0"/>
          <c:showCatName val="0"/>
          <c:showSerName val="0"/>
          <c:showPercent val="0"/>
          <c:showBubbleSize val="0"/>
        </c:dLbls>
        <c:gapWidth val="219"/>
        <c:axId val="1842336383"/>
        <c:axId val="1"/>
      </c:barChart>
      <c:lineChart>
        <c:grouping val="standard"/>
        <c:varyColors val="0"/>
        <c:ser>
          <c:idx val="2"/>
          <c:order val="2"/>
          <c:tx>
            <c:strRef>
              <c:f>Graphs!$J$4</c:f>
              <c:strCache>
                <c:ptCount val="1"/>
                <c:pt idx="0">
                  <c:v>Book-to-Bill (right axis)</c:v>
                </c:pt>
              </c:strCache>
            </c:strRef>
          </c:tx>
          <c:spPr>
            <a:ln w="28575" cap="rnd">
              <a:solidFill>
                <a:srgbClr val="3D4856"/>
              </a:solidFill>
              <a:round/>
            </a:ln>
            <a:effectLst/>
          </c:spPr>
          <c:marker>
            <c:symbol val="none"/>
          </c:marker>
          <c:cat>
            <c:strRef>
              <c:f>Graphs!$A$7:$A$15</c:f>
              <c:strCache>
                <c:ptCount val="9"/>
                <c:pt idx="0">
                  <c:v>Q1-24</c:v>
                </c:pt>
                <c:pt idx="1">
                  <c:v>Q2-24</c:v>
                </c:pt>
                <c:pt idx="2">
                  <c:v>Q3-24</c:v>
                </c:pt>
                <c:pt idx="3">
                  <c:v>Q4-24</c:v>
                </c:pt>
                <c:pt idx="4">
                  <c:v>Q1-25</c:v>
                </c:pt>
                <c:pt idx="5">
                  <c:v>Q2-25</c:v>
                </c:pt>
                <c:pt idx="6">
                  <c:v>Q3-25</c:v>
                </c:pt>
                <c:pt idx="7">
                  <c:v>Q4-25</c:v>
                </c:pt>
                <c:pt idx="8">
                  <c:v>Q1-26</c:v>
                </c:pt>
              </c:strCache>
            </c:strRef>
          </c:cat>
          <c:val>
            <c:numRef>
              <c:f>Graphs!$K$7:$K$15</c:f>
              <c:numCache>
                <c:formatCode>_(* #,##0.00_);_(* \(#,##0.00\);_(* \-??_);_(@_)</c:formatCode>
                <c:ptCount val="9"/>
                <c:pt idx="0">
                  <c:v>0.92761325212528301</c:v>
                </c:pt>
                <c:pt idx="1">
                  <c:v>0.93624181617839941</c:v>
                </c:pt>
                <c:pt idx="2">
                  <c:v>0.89940522765317044</c:v>
                </c:pt>
                <c:pt idx="3">
                  <c:v>1.116098479810711</c:v>
                </c:pt>
                <c:pt idx="4">
                  <c:v>1.1371189246516769</c:v>
                </c:pt>
                <c:pt idx="5">
                  <c:v>1.2154823351034245</c:v>
                </c:pt>
                <c:pt idx="6">
                  <c:v>1.1682972220799397</c:v>
                </c:pt>
                <c:pt idx="7">
                  <c:v>0.99088402281873744</c:v>
                </c:pt>
                <c:pt idx="8">
                  <c:v>0.93880800060027336</c:v>
                </c:pt>
              </c:numCache>
            </c:numRef>
          </c:val>
          <c:smooth val="0"/>
          <c:extLst>
            <c:ext xmlns:c16="http://schemas.microsoft.com/office/drawing/2014/chart" uri="{C3380CC4-5D6E-409C-BE32-E72D297353CC}">
              <c16:uniqueId val="{00000002-CAEE-44EB-AA5A-0F12CDA03B99}"/>
            </c:ext>
          </c:extLst>
        </c:ser>
        <c:dLbls>
          <c:showLegendKey val="0"/>
          <c:showVal val="0"/>
          <c:showCatName val="0"/>
          <c:showSerName val="0"/>
          <c:showPercent val="0"/>
          <c:showBubbleSize val="0"/>
        </c:dLbls>
        <c:marker val="1"/>
        <c:smooth val="0"/>
        <c:axId val="3"/>
        <c:axId val="4"/>
      </c:lineChart>
      <c:catAx>
        <c:axId val="1842336383"/>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
        <c:crosses val="autoZero"/>
        <c:auto val="1"/>
        <c:lblAlgn val="ctr"/>
        <c:lblOffset val="100"/>
        <c:noMultiLvlLbl val="0"/>
      </c:catAx>
      <c:valAx>
        <c:axId val="1"/>
        <c:scaling>
          <c:orientation val="minMax"/>
          <c:max val="350"/>
        </c:scaling>
        <c:delete val="0"/>
        <c:axPos val="l"/>
        <c:majorGridlines>
          <c:spPr>
            <a:ln w="9525" cap="flat" cmpd="sng" algn="ctr">
              <a:solidFill>
                <a:schemeClr val="bg1">
                  <a:lumMod val="85000"/>
                </a:schemeClr>
              </a:solidFill>
              <a:round/>
            </a:ln>
            <a:effectLst/>
          </c:spPr>
        </c:majorGridlines>
        <c:numFmt formatCode="\$#,##0_);&quot;($&quot;#,##0\)" sourceLinked="1"/>
        <c:majorTickMark val="none"/>
        <c:minorTickMark val="none"/>
        <c:tickLblPos val="nextTo"/>
        <c:spPr>
          <a:ln w="6350">
            <a:noFill/>
          </a:ln>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842336383"/>
        <c:crosses val="autoZero"/>
        <c:crossBetween val="between"/>
        <c:majorUnit val="50"/>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1.4"/>
        </c:scaling>
        <c:delete val="0"/>
        <c:axPos val="r"/>
        <c:numFmt formatCode="#,##0.00" sourceLinked="0"/>
        <c:majorTickMark val="out"/>
        <c:minorTickMark val="none"/>
        <c:tickLblPos val="nextTo"/>
        <c:spPr>
          <a:ln w="6350">
            <a:noFill/>
          </a:ln>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3"/>
        <c:crosses val="max"/>
        <c:crossBetween val="between"/>
        <c:majorUnit val="0.2"/>
      </c:valAx>
      <c:spPr>
        <a:noFill/>
        <a:ln w="25400">
          <a:noFill/>
        </a:ln>
      </c:spPr>
    </c:plotArea>
    <c:legend>
      <c:legendPos val="r"/>
      <c:legendEntry>
        <c:idx val="0"/>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Entry>
      <c:legendEntry>
        <c:idx val="2"/>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Entry>
      <c:layout>
        <c:manualLayout>
          <c:xMode val="edge"/>
          <c:yMode val="edge"/>
          <c:x val="6.0309497982722428E-2"/>
          <c:y val="0.91752587821553178"/>
          <c:w val="0.88472597020516142"/>
          <c:h val="6.9881731651013523E-2"/>
        </c:manualLayout>
      </c:layout>
      <c:overlay val="0"/>
      <c:spPr>
        <a:noFill/>
        <a:ln w="25400">
          <a:noFill/>
        </a:ln>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3D4856"/>
                </a:solidFill>
                <a:latin typeface="Aptos" panose="020B0004020202020204" pitchFamily="34" charset="0"/>
                <a:ea typeface="+mn-ea"/>
                <a:cs typeface="+mn-cs"/>
              </a:defRPr>
            </a:pPr>
            <a:r>
              <a:rPr lang="en-CA" sz="1600" b="1" dirty="0">
                <a:solidFill>
                  <a:srgbClr val="3D4856"/>
                </a:solidFill>
                <a:latin typeface="Aptos" panose="020B0004020202020204" pitchFamily="34" charset="0"/>
              </a:rPr>
              <a:t>Sales</a:t>
            </a:r>
            <a:r>
              <a:rPr lang="en-CA" sz="1600" dirty="0">
                <a:solidFill>
                  <a:srgbClr val="3D4856"/>
                </a:solidFill>
                <a:latin typeface="Aptos" panose="020B0004020202020204" pitchFamily="34" charset="0"/>
              </a:rPr>
              <a:t> </a:t>
            </a:r>
          </a:p>
          <a:p>
            <a:pPr>
              <a:defRPr sz="1600">
                <a:solidFill>
                  <a:srgbClr val="3D4856"/>
                </a:solidFill>
                <a:latin typeface="Aptos" panose="020B0004020202020204" pitchFamily="34" charset="0"/>
              </a:defRPr>
            </a:pPr>
            <a:r>
              <a:rPr lang="en-CA" sz="1200" dirty="0">
                <a:solidFill>
                  <a:srgbClr val="3D4856"/>
                </a:solidFill>
                <a:latin typeface="Aptos" panose="020B0004020202020204" pitchFamily="34" charset="0"/>
              </a:rPr>
              <a:t>($ US millions)</a:t>
            </a:r>
          </a:p>
        </c:rich>
      </c:tx>
      <c:layout>
        <c:manualLayout>
          <c:xMode val="edge"/>
          <c:yMode val="edge"/>
          <c:x val="0.37968198673506176"/>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rgbClr val="3D4856"/>
              </a:solidFill>
              <a:latin typeface="Aptos" panose="020B0004020202020204" pitchFamily="34" charset="0"/>
              <a:ea typeface="+mn-ea"/>
              <a:cs typeface="+mn-cs"/>
            </a:defRPr>
          </a:pPr>
          <a:endParaRPr lang="en-US"/>
        </a:p>
      </c:txPr>
    </c:title>
    <c:autoTitleDeleted val="0"/>
    <c:plotArea>
      <c:layout>
        <c:manualLayout>
          <c:layoutTarget val="inner"/>
          <c:xMode val="edge"/>
          <c:yMode val="edge"/>
          <c:x val="3.3112117912031273E-2"/>
          <c:y val="0.21019310630745619"/>
          <c:w val="0.94396410814887011"/>
          <c:h val="0.64920426040354118"/>
        </c:manualLayout>
      </c:layout>
      <c:barChart>
        <c:barDir val="col"/>
        <c:grouping val="clustered"/>
        <c:varyColors val="0"/>
        <c:ser>
          <c:idx val="0"/>
          <c:order val="0"/>
          <c:tx>
            <c:strRef>
              <c:f>Sheet1!$B$1</c:f>
              <c:strCache>
                <c:ptCount val="1"/>
                <c:pt idx="0">
                  <c:v>Series 1</c:v>
                </c:pt>
              </c:strCache>
            </c:strRef>
          </c:tx>
          <c:spPr>
            <a:solidFill>
              <a:srgbClr val="0068A6"/>
            </a:solidFill>
            <a:ln w="9525">
              <a:solidFill>
                <a:schemeClr val="tx1">
                  <a:lumMod val="95000"/>
                  <a:lumOff val="5000"/>
                </a:schemeClr>
              </a:solidFill>
            </a:ln>
            <a:effectLst/>
          </c:spPr>
          <c:invertIfNegative val="0"/>
          <c:dPt>
            <c:idx val="0"/>
            <c:invertIfNegative val="0"/>
            <c:bubble3D val="0"/>
            <c:spPr>
              <a:solidFill>
                <a:srgbClr val="DAE3F3"/>
              </a:solidFill>
              <a:ln w="9525">
                <a:solidFill>
                  <a:schemeClr val="tx1">
                    <a:lumMod val="95000"/>
                    <a:lumOff val="5000"/>
                  </a:schemeClr>
                </a:solidFill>
              </a:ln>
              <a:effectLst/>
            </c:spPr>
            <c:extLst>
              <c:ext xmlns:c16="http://schemas.microsoft.com/office/drawing/2014/chart" uri="{C3380CC4-5D6E-409C-BE32-E72D297353CC}">
                <c16:uniqueId val="{00000001-5CEA-4650-81CA-65E7B7542F4A}"/>
              </c:ext>
            </c:extLst>
          </c:dPt>
          <c:dLbls>
            <c:dLbl>
              <c:idx val="0"/>
              <c:layout>
                <c:manualLayout>
                  <c:x val="0"/>
                  <c:y val="1.0245901639344262E-2"/>
                </c:manualLayout>
              </c:layout>
              <c:tx>
                <c:rich>
                  <a:bodyPr/>
                  <a:lstStyle/>
                  <a:p>
                    <a:r>
                      <a:rPr lang="en-US" dirty="0"/>
                      <a:t>$60.9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CEA-4650-81CA-65E7B7542F4A}"/>
                </c:ext>
              </c:extLst>
            </c:dLbl>
            <c:dLbl>
              <c:idx val="1"/>
              <c:layout>
                <c:manualLayout>
                  <c:x val="-1.0951682936596532E-16"/>
                  <c:y val="0"/>
                </c:manualLayout>
              </c:layout>
              <c:tx>
                <c:rich>
                  <a:bodyPr/>
                  <a:lstStyle/>
                  <a:p>
                    <a:r>
                      <a:rPr lang="en-US" dirty="0"/>
                      <a:t>$72.2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5CEA-4650-81CA-65E7B7542F4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ptos" panose="020B00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Q1-FY25</c:v>
                </c:pt>
                <c:pt idx="1">
                  <c:v>Q1-FY26</c:v>
                </c:pt>
              </c:strCache>
            </c:strRef>
          </c:cat>
          <c:val>
            <c:numRef>
              <c:f>Sheet1!$B$2:$B$3</c:f>
              <c:numCache>
                <c:formatCode>General</c:formatCode>
                <c:ptCount val="2"/>
                <c:pt idx="0">
                  <c:v>60.898000000000003</c:v>
                </c:pt>
                <c:pt idx="1">
                  <c:v>72.228999999999999</c:v>
                </c:pt>
              </c:numCache>
            </c:numRef>
          </c:val>
          <c:extLst>
            <c:ext xmlns:c16="http://schemas.microsoft.com/office/drawing/2014/chart" uri="{C3380CC4-5D6E-409C-BE32-E72D297353CC}">
              <c16:uniqueId val="{00000003-5CEA-4650-81CA-65E7B7542F4A}"/>
            </c:ext>
          </c:extLst>
        </c:ser>
        <c:dLbls>
          <c:showLegendKey val="0"/>
          <c:showVal val="0"/>
          <c:showCatName val="0"/>
          <c:showSerName val="0"/>
          <c:showPercent val="0"/>
          <c:showBubbleSize val="0"/>
        </c:dLbls>
        <c:gapWidth val="332"/>
        <c:overlap val="-27"/>
        <c:axId val="1999428255"/>
        <c:axId val="3626815"/>
      </c:barChart>
      <c:catAx>
        <c:axId val="1999428255"/>
        <c:scaling>
          <c:orientation val="minMax"/>
        </c:scaling>
        <c:delete val="0"/>
        <c:axPos val="b"/>
        <c:numFmt formatCode="General" sourceLinked="1"/>
        <c:majorTickMark val="none"/>
        <c:minorTickMark val="none"/>
        <c:tickLblPos val="nextTo"/>
        <c:spPr>
          <a:noFill/>
          <a:ln w="6350" cap="flat" cmpd="sng" algn="ctr">
            <a:solidFill>
              <a:srgbClr val="3D4856"/>
            </a:solidFill>
            <a:round/>
          </a:ln>
          <a:effectLst/>
        </c:spPr>
        <c:txPr>
          <a:bodyPr rot="-60000000" spcFirstLastPara="1" vertOverflow="ellipsis" vert="horz" wrap="square" anchor="ctr" anchorCtr="1"/>
          <a:lstStyle/>
          <a:p>
            <a:pPr>
              <a:defRPr sz="1400" b="1" i="0" u="none" strike="noStrike" kern="1200" baseline="0">
                <a:solidFill>
                  <a:srgbClr val="3D4856"/>
                </a:solidFill>
                <a:latin typeface="Aptos" panose="020B0004020202020204" pitchFamily="34" charset="0"/>
                <a:ea typeface="+mn-ea"/>
                <a:cs typeface="+mn-cs"/>
              </a:defRPr>
            </a:pPr>
            <a:endParaRPr lang="en-US"/>
          </a:p>
        </c:txPr>
        <c:crossAx val="3626815"/>
        <c:crosses val="autoZero"/>
        <c:auto val="1"/>
        <c:lblAlgn val="ctr"/>
        <c:lblOffset val="100"/>
        <c:noMultiLvlLbl val="0"/>
      </c:catAx>
      <c:valAx>
        <c:axId val="3626815"/>
        <c:scaling>
          <c:orientation val="minMax"/>
          <c:max val="80"/>
          <c:min val="0"/>
        </c:scaling>
        <c:delete val="1"/>
        <c:axPos val="l"/>
        <c:numFmt formatCode="General" sourceLinked="1"/>
        <c:majorTickMark val="out"/>
        <c:minorTickMark val="none"/>
        <c:tickLblPos val="nextTo"/>
        <c:crossAx val="1999428255"/>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CA" sz="1200" b="1"/>
              <a:t>Q1-FY26</a:t>
            </a:r>
          </a:p>
        </c:rich>
      </c:tx>
      <c:layout>
        <c:manualLayout>
          <c:xMode val="edge"/>
          <c:yMode val="edge"/>
          <c:x val="0.42714657182722049"/>
          <c:y val="5.0506763577629716E-3"/>
        </c:manualLayout>
      </c:layout>
      <c:overlay val="0"/>
      <c:spPr>
        <a:noFill/>
        <a:ln w="25400">
          <a:noFill/>
        </a:ln>
      </c:spPr>
    </c:title>
    <c:autoTitleDeleted val="0"/>
    <c:plotArea>
      <c:layout>
        <c:manualLayout>
          <c:layoutTarget val="inner"/>
          <c:xMode val="edge"/>
          <c:yMode val="edge"/>
          <c:x val="7.5081077930308326E-2"/>
          <c:y val="0.161817443228578"/>
          <c:w val="0.41100219298245616"/>
          <c:h val="0.67904710144927538"/>
        </c:manualLayout>
      </c:layout>
      <c:doughnutChart>
        <c:varyColors val="1"/>
        <c:ser>
          <c:idx val="0"/>
          <c:order val="0"/>
          <c:dPt>
            <c:idx val="0"/>
            <c:bubble3D val="0"/>
            <c:spPr>
              <a:solidFill>
                <a:srgbClr val="1B6099"/>
              </a:solidFill>
              <a:ln w="19050">
                <a:solidFill>
                  <a:schemeClr val="lt1"/>
                </a:solidFill>
              </a:ln>
              <a:effectLst/>
            </c:spPr>
            <c:extLst>
              <c:ext xmlns:c16="http://schemas.microsoft.com/office/drawing/2014/chart" uri="{C3380CC4-5D6E-409C-BE32-E72D297353CC}">
                <c16:uniqueId val="{00000001-18A5-4C17-B4BF-326750483EC6}"/>
              </c:ext>
            </c:extLst>
          </c:dPt>
          <c:dPt>
            <c:idx val="1"/>
            <c:bubble3D val="0"/>
            <c:spPr>
              <a:solidFill>
                <a:srgbClr val="FFC50D"/>
              </a:solidFill>
              <a:ln w="19050">
                <a:solidFill>
                  <a:schemeClr val="lt1"/>
                </a:solidFill>
              </a:ln>
              <a:effectLst/>
            </c:spPr>
            <c:extLst>
              <c:ext xmlns:c16="http://schemas.microsoft.com/office/drawing/2014/chart" uri="{C3380CC4-5D6E-409C-BE32-E72D297353CC}">
                <c16:uniqueId val="{00000003-18A5-4C17-B4BF-326750483EC6}"/>
              </c:ext>
            </c:extLst>
          </c:dPt>
          <c:dPt>
            <c:idx val="2"/>
            <c:bubble3D val="0"/>
            <c:spPr>
              <a:solidFill>
                <a:srgbClr val="8FAADC"/>
              </a:solidFill>
              <a:ln w="19050">
                <a:solidFill>
                  <a:schemeClr val="lt1"/>
                </a:solidFill>
              </a:ln>
              <a:effectLst/>
            </c:spPr>
            <c:extLst>
              <c:ext xmlns:c16="http://schemas.microsoft.com/office/drawing/2014/chart" uri="{C3380CC4-5D6E-409C-BE32-E72D297353CC}">
                <c16:uniqueId val="{00000005-18A5-4C17-B4BF-326750483EC6}"/>
              </c:ext>
            </c:extLst>
          </c:dPt>
          <c:dPt>
            <c:idx val="3"/>
            <c:bubble3D val="0"/>
            <c:spPr>
              <a:solidFill>
                <a:srgbClr val="C55A11"/>
              </a:solidFill>
              <a:ln w="19050">
                <a:solidFill>
                  <a:schemeClr val="lt1"/>
                </a:solidFill>
              </a:ln>
              <a:effectLst/>
            </c:spPr>
            <c:extLst>
              <c:ext xmlns:c16="http://schemas.microsoft.com/office/drawing/2014/chart" uri="{C3380CC4-5D6E-409C-BE32-E72D297353CC}">
                <c16:uniqueId val="{00000007-18A5-4C17-B4BF-326750483EC6}"/>
              </c:ext>
            </c:extLst>
          </c:dPt>
          <c:dPt>
            <c:idx val="4"/>
            <c:bubble3D val="0"/>
            <c:spPr>
              <a:solidFill>
                <a:srgbClr val="44546A"/>
              </a:solidFill>
              <a:ln w="19050">
                <a:solidFill>
                  <a:schemeClr val="lt1"/>
                </a:solidFill>
              </a:ln>
              <a:effectLst/>
            </c:spPr>
            <c:extLst>
              <c:ext xmlns:c16="http://schemas.microsoft.com/office/drawing/2014/chart" uri="{C3380CC4-5D6E-409C-BE32-E72D297353CC}">
                <c16:uniqueId val="{00000009-18A5-4C17-B4BF-326750483EC6}"/>
              </c:ext>
            </c:extLst>
          </c:dPt>
          <c:dLbls>
            <c:dLbl>
              <c:idx val="0"/>
              <c:layout>
                <c:manualLayout>
                  <c:x val="1.2392444450937139E-2"/>
                  <c:y val="0.2964914193418129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8A5-4C17-B4BF-326750483EC6}"/>
                </c:ext>
              </c:extLst>
            </c:dLbl>
            <c:dLbl>
              <c:idx val="1"/>
              <c:layout>
                <c:manualLayout>
                  <c:x val="1.1391466401272331E-4"/>
                  <c:y val="0.1075683424187361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8A5-4C17-B4BF-326750483EC6}"/>
                </c:ext>
              </c:extLst>
            </c:dLbl>
            <c:dLbl>
              <c:idx val="2"/>
              <c:layout>
                <c:manualLayout>
                  <c:x val="-4.8685700395499076E-2"/>
                  <c:y val="0.1896835870656503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8A5-4C17-B4BF-326750483EC6}"/>
                </c:ext>
              </c:extLst>
            </c:dLbl>
            <c:dLbl>
              <c:idx val="3"/>
              <c:layout>
                <c:manualLayout>
                  <c:x val="-7.117446393762189E-2"/>
                  <c:y val="-8.18035426731078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8A5-4C17-B4BF-326750483EC6}"/>
                </c:ext>
              </c:extLst>
            </c:dLbl>
            <c:dLbl>
              <c:idx val="4"/>
              <c:layout>
                <c:manualLayout>
                  <c:x val="-5.6732612976089091E-17"/>
                  <c:y val="-9.20289855072463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8A5-4C17-B4BF-326750483EC6}"/>
                </c:ext>
              </c:extLst>
            </c:dLbl>
            <c:spPr>
              <a:noFill/>
              <a:ln w="25400">
                <a:noFill/>
              </a:ln>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Graphs!$G$42:$G$46</c:f>
              <c:strCache>
                <c:ptCount val="5"/>
                <c:pt idx="0">
                  <c:v>North America</c:v>
                </c:pt>
                <c:pt idx="1">
                  <c:v>Europe</c:v>
                </c:pt>
                <c:pt idx="2">
                  <c:v>Asia Pacific</c:v>
                </c:pt>
                <c:pt idx="3">
                  <c:v>Africa &amp; Middle East</c:v>
                </c:pt>
                <c:pt idx="4">
                  <c:v>South &amp; Central America</c:v>
                </c:pt>
              </c:strCache>
            </c:strRef>
          </c:cat>
          <c:val>
            <c:numRef>
              <c:f>Graphs!$E$42:$E$46</c:f>
              <c:numCache>
                <c:formatCode>0.0%</c:formatCode>
                <c:ptCount val="5"/>
                <c:pt idx="0">
                  <c:v>0.49129850890916393</c:v>
                </c:pt>
                <c:pt idx="1">
                  <c:v>3.7408797020587296E-2</c:v>
                </c:pt>
                <c:pt idx="2">
                  <c:v>0.40454665023743924</c:v>
                </c:pt>
                <c:pt idx="3">
                  <c:v>4.985532126985006E-2</c:v>
                </c:pt>
                <c:pt idx="4">
                  <c:v>1.6890722562959475E-2</c:v>
                </c:pt>
              </c:numCache>
            </c:numRef>
          </c:val>
          <c:extLst>
            <c:ext xmlns:c16="http://schemas.microsoft.com/office/drawing/2014/chart" uri="{C3380CC4-5D6E-409C-BE32-E72D297353CC}">
              <c16:uniqueId val="{0000000A-18A5-4C17-B4BF-326750483EC6}"/>
            </c:ext>
          </c:extLst>
        </c:ser>
        <c:dLbls>
          <c:showLegendKey val="0"/>
          <c:showVal val="0"/>
          <c:showCatName val="0"/>
          <c:showSerName val="0"/>
          <c:showPercent val="0"/>
          <c:showBubbleSize val="0"/>
          <c:showLeaderLines val="0"/>
        </c:dLbls>
        <c:firstSliceAng val="0"/>
        <c:holeSize val="75"/>
      </c:doughnutChart>
      <c:spPr>
        <a:noFill/>
        <a:ln w="25400">
          <a:noFill/>
        </a:ln>
      </c:spPr>
    </c:plotArea>
    <c:legend>
      <c:legendPos val="r"/>
      <c:layout>
        <c:manualLayout>
          <c:xMode val="edge"/>
          <c:yMode val="edge"/>
          <c:x val="0.56010556563560754"/>
          <c:y val="0.13231208969768915"/>
          <c:w val="0.31041892300637142"/>
          <c:h val="0.78771976579850589"/>
        </c:manualLayout>
      </c:layout>
      <c:overlay val="0"/>
      <c:spPr>
        <a:noFill/>
        <a:ln w="25400">
          <a:noFill/>
        </a:ln>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sz="1200" b="1"/>
              <a:t>Q1-FY25</a:t>
            </a:r>
          </a:p>
        </c:rich>
      </c:tx>
      <c:layout>
        <c:manualLayout>
          <c:xMode val="edge"/>
          <c:yMode val="edge"/>
          <c:x val="0.19048150332999905"/>
          <c:y val="8.051140846657971E-7"/>
        </c:manualLayout>
      </c:layout>
      <c:overlay val="0"/>
      <c:spPr>
        <a:noFill/>
        <a:ln w="25400">
          <a:noFill/>
        </a:ln>
      </c:spPr>
    </c:title>
    <c:autoTitleDeleted val="0"/>
    <c:plotArea>
      <c:layout>
        <c:manualLayout>
          <c:layoutTarget val="inner"/>
          <c:xMode val="edge"/>
          <c:yMode val="edge"/>
          <c:x val="0.12223960604273"/>
          <c:y val="0.18615748031496063"/>
          <c:w val="0.70772723314798924"/>
          <c:h val="0.67740625793751585"/>
        </c:manualLayout>
      </c:layout>
      <c:doughnutChart>
        <c:varyColors val="1"/>
        <c:ser>
          <c:idx val="1"/>
          <c:order val="0"/>
          <c:dPt>
            <c:idx val="0"/>
            <c:bubble3D val="0"/>
            <c:spPr>
              <a:solidFill>
                <a:srgbClr val="1B6099"/>
              </a:solidFill>
              <a:ln w="19050">
                <a:solidFill>
                  <a:schemeClr val="lt1"/>
                </a:solidFill>
              </a:ln>
              <a:effectLst/>
            </c:spPr>
            <c:extLst>
              <c:ext xmlns:c16="http://schemas.microsoft.com/office/drawing/2014/chart" uri="{C3380CC4-5D6E-409C-BE32-E72D297353CC}">
                <c16:uniqueId val="{00000001-0AD3-49F6-8EDC-C156A184D13D}"/>
              </c:ext>
            </c:extLst>
          </c:dPt>
          <c:dPt>
            <c:idx val="1"/>
            <c:bubble3D val="0"/>
            <c:spPr>
              <a:solidFill>
                <a:srgbClr val="FFC50D"/>
              </a:solidFill>
              <a:ln w="19050">
                <a:solidFill>
                  <a:schemeClr val="lt1"/>
                </a:solidFill>
              </a:ln>
              <a:effectLst/>
            </c:spPr>
            <c:extLst>
              <c:ext xmlns:c16="http://schemas.microsoft.com/office/drawing/2014/chart" uri="{C3380CC4-5D6E-409C-BE32-E72D297353CC}">
                <c16:uniqueId val="{00000003-0AD3-49F6-8EDC-C156A184D13D}"/>
              </c:ext>
            </c:extLst>
          </c:dPt>
          <c:dPt>
            <c:idx val="2"/>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5-0AD3-49F6-8EDC-C156A184D13D}"/>
              </c:ext>
            </c:extLst>
          </c:dPt>
          <c:dPt>
            <c:idx val="3"/>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7-0AD3-49F6-8EDC-C156A184D13D}"/>
              </c:ext>
            </c:extLst>
          </c:dPt>
          <c:dPt>
            <c:idx val="4"/>
            <c:bubble3D val="0"/>
            <c:spPr>
              <a:solidFill>
                <a:srgbClr val="44546A"/>
              </a:solidFill>
              <a:ln w="19050">
                <a:solidFill>
                  <a:schemeClr val="lt1"/>
                </a:solidFill>
              </a:ln>
              <a:effectLst/>
            </c:spPr>
            <c:extLst>
              <c:ext xmlns:c16="http://schemas.microsoft.com/office/drawing/2014/chart" uri="{C3380CC4-5D6E-409C-BE32-E72D297353CC}">
                <c16:uniqueId val="{00000009-0AD3-49F6-8EDC-C156A184D13D}"/>
              </c:ext>
            </c:extLst>
          </c:dPt>
          <c:dLbls>
            <c:dLbl>
              <c:idx val="0"/>
              <c:layout>
                <c:manualLayout>
                  <c:x val="6.0001538895585932E-2"/>
                  <c:y val="0.1817311563048484"/>
                </c:manualLayout>
              </c:layout>
              <c:spPr>
                <a:noFill/>
                <a:ln w="25400">
                  <a:noFill/>
                </a:ln>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AD3-49F6-8EDC-C156A184D13D}"/>
                </c:ext>
              </c:extLst>
            </c:dLbl>
            <c:dLbl>
              <c:idx val="1"/>
              <c:layout>
                <c:manualLayout>
                  <c:x val="-0.10325519163524755"/>
                  <c:y val="0.10926726567154565"/>
                </c:manualLayout>
              </c:layout>
              <c:spPr>
                <a:noFill/>
                <a:ln w="25400">
                  <a:noFill/>
                </a:ln>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AD3-49F6-8EDC-C156A184D13D}"/>
                </c:ext>
              </c:extLst>
            </c:dLbl>
            <c:dLbl>
              <c:idx val="2"/>
              <c:layout>
                <c:manualLayout>
                  <c:x val="-0.11278335468729916"/>
                  <c:y val="-6.2556855613577572E-2"/>
                </c:manualLayout>
              </c:layout>
              <c:spPr>
                <a:noFill/>
                <a:ln w="25400">
                  <a:noFill/>
                </a:ln>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AD3-49F6-8EDC-C156A184D13D}"/>
                </c:ext>
              </c:extLst>
            </c:dLbl>
            <c:dLbl>
              <c:idx val="3"/>
              <c:layout>
                <c:manualLayout>
                  <c:x val="-0.16339869281045752"/>
                  <c:y val="-4.6583850931677016E-2"/>
                </c:manualLayout>
              </c:layout>
              <c:spPr>
                <a:noFill/>
                <a:ln w="25400">
                  <a:noFill/>
                </a:ln>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AD3-49F6-8EDC-C156A184D13D}"/>
                </c:ext>
              </c:extLst>
            </c:dLbl>
            <c:dLbl>
              <c:idx val="4"/>
              <c:layout>
                <c:manualLayout>
                  <c:x val="1.6623919567057374E-2"/>
                  <c:y val="-9.8470685796177307E-2"/>
                </c:manualLayout>
              </c:layout>
              <c:spPr>
                <a:noFill/>
                <a:ln w="25400">
                  <a:noFill/>
                </a:ln>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AD3-49F6-8EDC-C156A184D13D}"/>
                </c:ext>
              </c:extLst>
            </c:dLbl>
            <c:spPr>
              <a:noFill/>
              <a:ln w="25400">
                <a:noFill/>
              </a:ln>
            </c:spPr>
            <c:showLegendKey val="0"/>
            <c:showVal val="1"/>
            <c:showCatName val="0"/>
            <c:showSerName val="0"/>
            <c:showPercent val="0"/>
            <c:showBubbleSize val="0"/>
            <c:showLeaderLines val="0"/>
            <c:extLst>
              <c:ext xmlns:c15="http://schemas.microsoft.com/office/drawing/2012/chart" uri="{CE6537A1-D6FC-4f65-9D91-7224C49458BB}"/>
            </c:extLst>
          </c:dLbls>
          <c:cat>
            <c:strRef>
              <c:f>Graphs!$G$42:$G$46</c:f>
              <c:strCache>
                <c:ptCount val="5"/>
                <c:pt idx="0">
                  <c:v>North America</c:v>
                </c:pt>
                <c:pt idx="1">
                  <c:v>Europe</c:v>
                </c:pt>
                <c:pt idx="2">
                  <c:v>Asia Pacific</c:v>
                </c:pt>
                <c:pt idx="3">
                  <c:v>Africa &amp; Middle East</c:v>
                </c:pt>
                <c:pt idx="4">
                  <c:v>South &amp; Central America</c:v>
                </c:pt>
              </c:strCache>
            </c:strRef>
          </c:cat>
          <c:val>
            <c:numRef>
              <c:f>Graphs!$J$42:$J$46</c:f>
              <c:numCache>
                <c:formatCode>0.0%</c:formatCode>
                <c:ptCount val="5"/>
                <c:pt idx="0">
                  <c:v>0.61775427764458601</c:v>
                </c:pt>
                <c:pt idx="1">
                  <c:v>0.11358336891195113</c:v>
                </c:pt>
                <c:pt idx="2">
                  <c:v>0.12052940983283524</c:v>
                </c:pt>
                <c:pt idx="3">
                  <c:v>0.13100594436598903</c:v>
                </c:pt>
                <c:pt idx="4">
                  <c:v>1.7126999244638577E-2</c:v>
                </c:pt>
              </c:numCache>
            </c:numRef>
          </c:val>
          <c:extLst>
            <c:ext xmlns:c16="http://schemas.microsoft.com/office/drawing/2014/chart" uri="{C3380CC4-5D6E-409C-BE32-E72D297353CC}">
              <c16:uniqueId val="{0000000A-0AD3-49F6-8EDC-C156A184D13D}"/>
            </c:ext>
          </c:extLst>
        </c:ser>
        <c:dLbls>
          <c:showLegendKey val="0"/>
          <c:showVal val="0"/>
          <c:showCatName val="0"/>
          <c:showSerName val="0"/>
          <c:showPercent val="0"/>
          <c:showBubbleSize val="0"/>
          <c:showLeaderLines val="0"/>
        </c:dLbls>
        <c:firstSliceAng val="0"/>
        <c:holeSize val="75"/>
      </c:doughnutChart>
      <c:spPr>
        <a:noFill/>
        <a:ln w="25400">
          <a:noFill/>
        </a:ln>
      </c:spPr>
    </c:plotArea>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CA" sz="1600" b="1" dirty="0">
                <a:solidFill>
                  <a:srgbClr val="3D4856"/>
                </a:solidFill>
                <a:latin typeface="Aptos" panose="020B0004020202020204" pitchFamily="34" charset="0"/>
              </a:rPr>
              <a:t>Gross Profit </a:t>
            </a:r>
            <a:br>
              <a:rPr lang="en-CA" sz="1600" b="1" dirty="0">
                <a:solidFill>
                  <a:srgbClr val="3D4856"/>
                </a:solidFill>
                <a:latin typeface="Aptos" panose="020B0004020202020204" pitchFamily="34" charset="0"/>
              </a:rPr>
            </a:br>
            <a:r>
              <a:rPr lang="en-CA" sz="1200" b="0" dirty="0">
                <a:solidFill>
                  <a:srgbClr val="3D4856"/>
                </a:solidFill>
                <a:latin typeface="Aptos" panose="020B0004020202020204" pitchFamily="34" charset="0"/>
              </a:rPr>
              <a:t>($ US millions)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Gross Profit</c:v>
                </c:pt>
              </c:strCache>
            </c:strRef>
          </c:tx>
          <c:spPr>
            <a:solidFill>
              <a:schemeClr val="accent1"/>
            </a:solidFill>
            <a:ln w="9525">
              <a:solidFill>
                <a:schemeClr val="tx1">
                  <a:lumMod val="95000"/>
                  <a:lumOff val="5000"/>
                </a:schemeClr>
              </a:solidFill>
            </a:ln>
            <a:effectLst/>
          </c:spPr>
          <c:invertIfNegative val="0"/>
          <c:dPt>
            <c:idx val="0"/>
            <c:invertIfNegative val="0"/>
            <c:bubble3D val="0"/>
            <c:spPr>
              <a:solidFill>
                <a:srgbClr val="0068A6"/>
              </a:solidFill>
              <a:ln w="9525">
                <a:solidFill>
                  <a:schemeClr val="tx1">
                    <a:lumMod val="95000"/>
                    <a:lumOff val="5000"/>
                  </a:schemeClr>
                </a:solidFill>
              </a:ln>
              <a:effectLst/>
            </c:spPr>
            <c:extLst>
              <c:ext xmlns:c16="http://schemas.microsoft.com/office/drawing/2014/chart" uri="{C3380CC4-5D6E-409C-BE32-E72D297353CC}">
                <c16:uniqueId val="{00000001-CDCC-4282-BD23-DAA2DAA61E46}"/>
              </c:ext>
            </c:extLst>
          </c:dPt>
          <c:dPt>
            <c:idx val="1"/>
            <c:invertIfNegative val="0"/>
            <c:bubble3D val="0"/>
            <c:spPr>
              <a:solidFill>
                <a:srgbClr val="DAE3F3"/>
              </a:solidFill>
              <a:ln w="9525">
                <a:solidFill>
                  <a:schemeClr val="tx1">
                    <a:lumMod val="95000"/>
                    <a:lumOff val="5000"/>
                  </a:schemeClr>
                </a:solidFill>
              </a:ln>
              <a:effectLst/>
            </c:spPr>
            <c:extLst>
              <c:ext xmlns:c16="http://schemas.microsoft.com/office/drawing/2014/chart" uri="{C3380CC4-5D6E-409C-BE32-E72D297353CC}">
                <c16:uniqueId val="{00000003-CDCC-4282-BD23-DAA2DAA61E46}"/>
              </c:ext>
            </c:extLst>
          </c:dPt>
          <c:dLbls>
            <c:dLbl>
              <c:idx val="0"/>
              <c:layout>
                <c:manualLayout>
                  <c:x val="0"/>
                  <c:y val="9.9133750553724448E-3"/>
                </c:manualLayout>
              </c:layout>
              <c:tx>
                <c:rich>
                  <a:bodyPr/>
                  <a:lstStyle/>
                  <a:p>
                    <a:r>
                      <a:rPr lang="en-US" dirty="0"/>
                      <a:t>$23.8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CDCC-4282-BD23-DAA2DAA61E46}"/>
                </c:ext>
              </c:extLst>
            </c:dLbl>
            <c:dLbl>
              <c:idx val="1"/>
              <c:tx>
                <c:rich>
                  <a:bodyPr/>
                  <a:lstStyle/>
                  <a:p>
                    <a:r>
                      <a:rPr lang="en-US" dirty="0"/>
                      <a:t>$15.1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CDCC-4282-BD23-DAA2DAA61E4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ptos" panose="020B00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Q1-FY26</c:v>
                </c:pt>
                <c:pt idx="1">
                  <c:v>Q1-FY25</c:v>
                </c:pt>
              </c:strCache>
            </c:strRef>
          </c:cat>
          <c:val>
            <c:numRef>
              <c:f>Sheet1!$B$2:$B$3</c:f>
              <c:numCache>
                <c:formatCode>General</c:formatCode>
                <c:ptCount val="2"/>
                <c:pt idx="0">
                  <c:v>20.626000000000001</c:v>
                </c:pt>
                <c:pt idx="1">
                  <c:v>16.827999999999999</c:v>
                </c:pt>
              </c:numCache>
            </c:numRef>
          </c:val>
          <c:extLst>
            <c:ext xmlns:c16="http://schemas.microsoft.com/office/drawing/2014/chart" uri="{C3380CC4-5D6E-409C-BE32-E72D297353CC}">
              <c16:uniqueId val="{00000004-CDCC-4282-BD23-DAA2DAA61E46}"/>
            </c:ext>
          </c:extLst>
        </c:ser>
        <c:dLbls>
          <c:showLegendKey val="0"/>
          <c:showVal val="0"/>
          <c:showCatName val="0"/>
          <c:showSerName val="0"/>
          <c:showPercent val="0"/>
          <c:showBubbleSize val="0"/>
        </c:dLbls>
        <c:gapWidth val="219"/>
        <c:axId val="1999428255"/>
        <c:axId val="3626815"/>
      </c:barChart>
      <c:catAx>
        <c:axId val="1999428255"/>
        <c:scaling>
          <c:orientation val="maxMin"/>
        </c:scaling>
        <c:delete val="0"/>
        <c:axPos val="b"/>
        <c:numFmt formatCode="General" sourceLinked="1"/>
        <c:majorTickMark val="none"/>
        <c:minorTickMark val="none"/>
        <c:tickLblPos val="nextTo"/>
        <c:spPr>
          <a:noFill/>
          <a:ln w="6350" cap="flat" cmpd="sng" algn="ctr">
            <a:solidFill>
              <a:srgbClr val="3D4856"/>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ptos" panose="020B0004020202020204" pitchFamily="34" charset="0"/>
                <a:ea typeface="+mn-ea"/>
                <a:cs typeface="+mn-cs"/>
              </a:defRPr>
            </a:pPr>
            <a:endParaRPr lang="en-US"/>
          </a:p>
        </c:txPr>
        <c:crossAx val="3626815"/>
        <c:crosses val="autoZero"/>
        <c:auto val="1"/>
        <c:lblAlgn val="ctr"/>
        <c:lblOffset val="100"/>
        <c:noMultiLvlLbl val="0"/>
      </c:catAx>
      <c:valAx>
        <c:axId val="3626815"/>
        <c:scaling>
          <c:orientation val="minMax"/>
          <c:max val="25"/>
          <c:min val="0"/>
        </c:scaling>
        <c:delete val="1"/>
        <c:axPos val="r"/>
        <c:majorGridlines>
          <c:spPr>
            <a:ln w="6350" cap="flat" cmpd="sng" algn="ctr">
              <a:noFill/>
              <a:round/>
            </a:ln>
            <a:effectLst/>
          </c:spPr>
        </c:majorGridlines>
        <c:numFmt formatCode="General" sourceLinked="1"/>
        <c:majorTickMark val="out"/>
        <c:minorTickMark val="none"/>
        <c:tickLblPos val="nextTo"/>
        <c:crossAx val="19994282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dirty="0">
                <a:latin typeface="Aptos" panose="020B0004020202020204" pitchFamily="34" charset="0"/>
              </a:rPr>
              <a:t>Adj. EBITDA</a:t>
            </a:r>
            <a:r>
              <a:rPr lang="en-US" sz="1600" b="1" baseline="30000" dirty="0">
                <a:latin typeface="Aptos" panose="020B0004020202020204" pitchFamily="34" charset="0"/>
              </a:rPr>
              <a:t>1</a:t>
            </a:r>
            <a:r>
              <a:rPr lang="en-US" sz="1600" b="1" dirty="0">
                <a:latin typeface="Aptos" panose="020B0004020202020204" pitchFamily="34" charset="0"/>
              </a:rPr>
              <a:t> and Adj. Net Income</a:t>
            </a:r>
            <a:r>
              <a:rPr lang="en-US" sz="1600" b="1" baseline="30000" dirty="0">
                <a:latin typeface="Aptos" panose="020B0004020202020204" pitchFamily="34" charset="0"/>
              </a:rPr>
              <a:t>1</a:t>
            </a:r>
          </a:p>
          <a:p>
            <a:pPr>
              <a:defRPr/>
            </a:pPr>
            <a:r>
              <a:rPr lang="en-US" sz="1200" dirty="0">
                <a:latin typeface="Aptos" panose="020B0004020202020204" pitchFamily="34" charset="0"/>
              </a:rPr>
              <a:t>($ US millions)</a:t>
            </a:r>
          </a:p>
        </c:rich>
      </c:tx>
      <c:layout>
        <c:manualLayout>
          <c:xMode val="edge"/>
          <c:yMode val="edge"/>
          <c:x val="0.1520374353642337"/>
          <c:y val="4.2881646655231562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2754116787064323E-2"/>
          <c:y val="0.17210937183452413"/>
          <c:w val="0.93824356965042621"/>
          <c:h val="0.59340770654097041"/>
        </c:manualLayout>
      </c:layout>
      <c:barChart>
        <c:barDir val="col"/>
        <c:grouping val="clustered"/>
        <c:varyColors val="0"/>
        <c:ser>
          <c:idx val="0"/>
          <c:order val="0"/>
          <c:tx>
            <c:strRef>
              <c:f>Sheet1!$B$1</c:f>
              <c:strCache>
                <c:ptCount val="1"/>
                <c:pt idx="0">
                  <c:v>Adjusted EBITDA</c:v>
                </c:pt>
              </c:strCache>
            </c:strRef>
          </c:tx>
          <c:spPr>
            <a:solidFill>
              <a:srgbClr val="0067A6"/>
            </a:solidFill>
            <a:ln w="9525">
              <a:solidFill>
                <a:schemeClr val="tx1">
                  <a:lumMod val="95000"/>
                  <a:lumOff val="5000"/>
                </a:schemeClr>
              </a:solidFill>
            </a:ln>
            <a:effectLst/>
          </c:spPr>
          <c:invertIfNegative val="0"/>
          <c:dPt>
            <c:idx val="0"/>
            <c:invertIfNegative val="0"/>
            <c:bubble3D val="0"/>
            <c:spPr>
              <a:solidFill>
                <a:srgbClr val="0067A6"/>
              </a:solidFill>
              <a:ln w="9525">
                <a:solidFill>
                  <a:schemeClr val="tx1">
                    <a:lumMod val="95000"/>
                    <a:lumOff val="5000"/>
                  </a:schemeClr>
                </a:solidFill>
              </a:ln>
              <a:effectLst/>
            </c:spPr>
            <c:extLst>
              <c:ext xmlns:c16="http://schemas.microsoft.com/office/drawing/2014/chart" uri="{C3380CC4-5D6E-409C-BE32-E72D297353CC}">
                <c16:uniqueId val="{00000001-7E1D-4942-B25B-C57ED58BC641}"/>
              </c:ext>
            </c:extLst>
          </c:dPt>
          <c:dPt>
            <c:idx val="1"/>
            <c:invertIfNegative val="0"/>
            <c:bubble3D val="0"/>
            <c:spPr>
              <a:solidFill>
                <a:srgbClr val="0067A6"/>
              </a:solidFill>
              <a:ln w="9525">
                <a:solidFill>
                  <a:schemeClr val="tx1">
                    <a:lumMod val="95000"/>
                    <a:lumOff val="5000"/>
                  </a:schemeClr>
                </a:solidFill>
              </a:ln>
              <a:effectLst/>
            </c:spPr>
            <c:extLst>
              <c:ext xmlns:c16="http://schemas.microsoft.com/office/drawing/2014/chart" uri="{C3380CC4-5D6E-409C-BE32-E72D297353CC}">
                <c16:uniqueId val="{00000003-7E1D-4942-B25B-C57ED58BC641}"/>
              </c:ext>
            </c:extLst>
          </c:dPt>
          <c:dLbls>
            <c:dLbl>
              <c:idx val="0"/>
              <c:tx>
                <c:rich>
                  <a:bodyPr/>
                  <a:lstStyle/>
                  <a:p>
                    <a:r>
                      <a:rPr lang="en-US" sz="1400" dirty="0"/>
                      <a:t>$2.8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7E1D-4942-B25B-C57ED58BC641}"/>
                </c:ext>
              </c:extLst>
            </c:dLbl>
            <c:dLbl>
              <c:idx val="1"/>
              <c:tx>
                <c:rich>
                  <a:bodyPr/>
                  <a:lstStyle/>
                  <a:p>
                    <a:r>
                      <a:rPr lang="en-US" sz="1400" dirty="0"/>
                      <a:t>$4.0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7E1D-4942-B25B-C57ED58BC64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Q1-FY25</c:v>
                </c:pt>
                <c:pt idx="1">
                  <c:v>Q1-FY26</c:v>
                </c:pt>
              </c:strCache>
            </c:strRef>
          </c:cat>
          <c:val>
            <c:numRef>
              <c:f>Sheet1!$B$2:$B$3</c:f>
              <c:numCache>
                <c:formatCode>0.0</c:formatCode>
                <c:ptCount val="2"/>
                <c:pt idx="0">
                  <c:v>2.8460000000000001</c:v>
                </c:pt>
                <c:pt idx="1">
                  <c:v>3.976</c:v>
                </c:pt>
              </c:numCache>
            </c:numRef>
          </c:val>
          <c:extLst>
            <c:ext xmlns:c16="http://schemas.microsoft.com/office/drawing/2014/chart" uri="{C3380CC4-5D6E-409C-BE32-E72D297353CC}">
              <c16:uniqueId val="{00000004-7E1D-4942-B25B-C57ED58BC641}"/>
            </c:ext>
          </c:extLst>
        </c:ser>
        <c:ser>
          <c:idx val="1"/>
          <c:order val="1"/>
          <c:tx>
            <c:strRef>
              <c:f>Sheet1!$C$1</c:f>
              <c:strCache>
                <c:ptCount val="1"/>
                <c:pt idx="0">
                  <c:v>Adjusted Net Income</c:v>
                </c:pt>
              </c:strCache>
            </c:strRef>
          </c:tx>
          <c:spPr>
            <a:solidFill>
              <a:srgbClr val="DAE3F3"/>
            </a:solidFill>
            <a:ln w="9525">
              <a:solidFill>
                <a:schemeClr val="tx1">
                  <a:lumMod val="95000"/>
                  <a:lumOff val="5000"/>
                </a:schemeClr>
              </a:solidFill>
            </a:ln>
            <a:effectLst/>
          </c:spPr>
          <c:invertIfNegative val="0"/>
          <c:dLbls>
            <c:dLbl>
              <c:idx val="0"/>
              <c:tx>
                <c:rich>
                  <a:bodyPr/>
                  <a:lstStyle/>
                  <a:p>
                    <a:r>
                      <a:rPr lang="en-US" dirty="0"/>
                      <a:t>$0.2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7E1D-4942-B25B-C57ED58BC641}"/>
                </c:ext>
              </c:extLst>
            </c:dLbl>
            <c:dLbl>
              <c:idx val="1"/>
              <c:tx>
                <c:rich>
                  <a:bodyPr/>
                  <a:lstStyle/>
                  <a:p>
                    <a:r>
                      <a:rPr lang="en-US" dirty="0"/>
                      <a:t>$0.1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7E1D-4942-B25B-C57ED58BC64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Q1-FY25</c:v>
                </c:pt>
                <c:pt idx="1">
                  <c:v>Q1-FY26</c:v>
                </c:pt>
              </c:strCache>
            </c:strRef>
          </c:cat>
          <c:val>
            <c:numRef>
              <c:f>Sheet1!$C$2:$C$3</c:f>
              <c:numCache>
                <c:formatCode>0.0</c:formatCode>
                <c:ptCount val="2"/>
                <c:pt idx="0">
                  <c:v>0.24199999999999999</c:v>
                </c:pt>
                <c:pt idx="1">
                  <c:v>0.09</c:v>
                </c:pt>
              </c:numCache>
            </c:numRef>
          </c:val>
          <c:extLst>
            <c:ext xmlns:c16="http://schemas.microsoft.com/office/drawing/2014/chart" uri="{C3380CC4-5D6E-409C-BE32-E72D297353CC}">
              <c16:uniqueId val="{00000007-7E1D-4942-B25B-C57ED58BC641}"/>
            </c:ext>
          </c:extLst>
        </c:ser>
        <c:dLbls>
          <c:dLblPos val="outEnd"/>
          <c:showLegendKey val="0"/>
          <c:showVal val="1"/>
          <c:showCatName val="0"/>
          <c:showSerName val="0"/>
          <c:showPercent val="0"/>
          <c:showBubbleSize val="0"/>
        </c:dLbls>
        <c:gapWidth val="219"/>
        <c:overlap val="-27"/>
        <c:axId val="1615443567"/>
        <c:axId val="1615236479"/>
      </c:barChart>
      <c:catAx>
        <c:axId val="1615443567"/>
        <c:scaling>
          <c:orientation val="minMax"/>
        </c:scaling>
        <c:delete val="0"/>
        <c:axPos val="b"/>
        <c:numFmt formatCode="General" sourceLinked="1"/>
        <c:majorTickMark val="none"/>
        <c:minorTickMark val="none"/>
        <c:tickLblPos val="low"/>
        <c:spPr>
          <a:noFill/>
          <a:ln w="6350"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ptos" panose="020B0004020202020204" pitchFamily="34" charset="0"/>
                <a:ea typeface="+mn-ea"/>
                <a:cs typeface="+mn-cs"/>
              </a:defRPr>
            </a:pPr>
            <a:endParaRPr lang="en-US"/>
          </a:p>
        </c:txPr>
        <c:crossAx val="1615236479"/>
        <c:crosses val="autoZero"/>
        <c:auto val="1"/>
        <c:lblAlgn val="ctr"/>
        <c:lblOffset val="100"/>
        <c:noMultiLvlLbl val="0"/>
      </c:catAx>
      <c:valAx>
        <c:axId val="1615236479"/>
        <c:scaling>
          <c:orientation val="minMax"/>
          <c:max val="5"/>
          <c:min val="0"/>
        </c:scaling>
        <c:delete val="1"/>
        <c:axPos val="l"/>
        <c:numFmt formatCode="0.0" sourceLinked="1"/>
        <c:majorTickMark val="out"/>
        <c:minorTickMark val="none"/>
        <c:tickLblPos val="nextTo"/>
        <c:crossAx val="1615443567"/>
        <c:crosses val="autoZero"/>
        <c:crossBetween val="between"/>
        <c:majorUnit val="1"/>
      </c:valAx>
      <c:spPr>
        <a:noFill/>
        <a:ln>
          <a:noFill/>
        </a:ln>
        <a:effectLst/>
      </c:spPr>
    </c:plotArea>
    <c:legend>
      <c:legendPos val="b"/>
      <c:layout>
        <c:manualLayout>
          <c:xMode val="edge"/>
          <c:yMode val="edge"/>
          <c:x val="0.15098855641783518"/>
          <c:y val="0.89509460974325039"/>
          <c:w val="0.69802265879965586"/>
          <c:h val="8.775273159465701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3D4856"/>
                </a:solidFill>
                <a:latin typeface="Aptos" panose="020B0004020202020204" pitchFamily="34" charset="0"/>
                <a:ea typeface="+mn-ea"/>
                <a:cs typeface="+mn-cs"/>
              </a:defRPr>
            </a:pPr>
            <a:r>
              <a:rPr lang="en-CA" sz="1600" b="1" dirty="0">
                <a:solidFill>
                  <a:srgbClr val="3D4856"/>
                </a:solidFill>
                <a:latin typeface="Aptos" panose="020B0004020202020204" pitchFamily="34" charset="0"/>
              </a:rPr>
              <a:t>Financial Position as at</a:t>
            </a:r>
            <a:r>
              <a:rPr lang="en-CA" sz="1600" b="1" baseline="0" dirty="0">
                <a:solidFill>
                  <a:srgbClr val="3D4856"/>
                </a:solidFill>
                <a:latin typeface="Aptos" panose="020B0004020202020204" pitchFamily="34" charset="0"/>
              </a:rPr>
              <a:t> May 31, 2025</a:t>
            </a:r>
            <a:r>
              <a:rPr lang="en-CA" sz="1600" b="1" dirty="0">
                <a:solidFill>
                  <a:srgbClr val="3D4856"/>
                </a:solidFill>
                <a:latin typeface="Aptos" panose="020B0004020202020204" pitchFamily="34" charset="0"/>
              </a:rPr>
              <a:t> </a:t>
            </a:r>
          </a:p>
          <a:p>
            <a:pPr>
              <a:defRPr>
                <a:solidFill>
                  <a:srgbClr val="3D4856"/>
                </a:solidFill>
                <a:latin typeface="Aptos" panose="020B0004020202020204" pitchFamily="34" charset="0"/>
              </a:defRPr>
            </a:pPr>
            <a:r>
              <a:rPr lang="en-CA" sz="1200" b="0" dirty="0">
                <a:solidFill>
                  <a:srgbClr val="3D4856"/>
                </a:solidFill>
                <a:latin typeface="Aptos" panose="020B0004020202020204" pitchFamily="34" charset="0"/>
              </a:rPr>
              <a:t>($ US millions)</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3D4856"/>
              </a:solidFill>
              <a:latin typeface="Aptos" panose="020B0004020202020204" pitchFamily="34" charset="0"/>
              <a:ea typeface="+mn-ea"/>
              <a:cs typeface="+mn-cs"/>
            </a:defRPr>
          </a:pPr>
          <a:endParaRPr lang="en-US"/>
        </a:p>
      </c:txPr>
    </c:title>
    <c:autoTitleDeleted val="0"/>
    <c:plotArea>
      <c:layout>
        <c:manualLayout>
          <c:layoutTarget val="inner"/>
          <c:xMode val="edge"/>
          <c:yMode val="edge"/>
          <c:x val="9.0899743495258645E-2"/>
          <c:y val="0.18649246566485791"/>
          <c:w val="0.88745660381360025"/>
          <c:h val="0.59112790246601998"/>
        </c:manualLayout>
      </c:layout>
      <c:barChart>
        <c:barDir val="col"/>
        <c:grouping val="clustered"/>
        <c:varyColors val="0"/>
        <c:ser>
          <c:idx val="3"/>
          <c:order val="0"/>
          <c:tx>
            <c:strRef>
              <c:f>Sheet1!$B$1</c:f>
              <c:strCache>
                <c:ptCount val="1"/>
                <c:pt idx="0">
                  <c:v>Cash and cash equivalents</c:v>
                </c:pt>
              </c:strCache>
            </c:strRef>
          </c:tx>
          <c:spPr>
            <a:solidFill>
              <a:srgbClr val="0067A6"/>
            </a:solidFill>
            <a:ln w="9525">
              <a:solidFill>
                <a:schemeClr val="tx1">
                  <a:lumMod val="95000"/>
                  <a:lumOff val="5000"/>
                </a:schemeClr>
              </a:solidFill>
            </a:ln>
            <a:effectLst/>
          </c:spPr>
          <c:invertIfNegative val="0"/>
          <c:dLbls>
            <c:dLbl>
              <c:idx val="0"/>
              <c:tx>
                <c:rich>
                  <a:bodyPr/>
                  <a:lstStyle/>
                  <a:p>
                    <a:r>
                      <a:rPr lang="en-US" dirty="0"/>
                      <a:t>$59.1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655F-4F2F-89BE-0EA7A32EAE6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ptos" panose="020B00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c:f>
              <c:numCache>
                <c:formatCode>General</c:formatCode>
                <c:ptCount val="1"/>
                <c:pt idx="0">
                  <c:v>59.101999999999997</c:v>
                </c:pt>
              </c:numCache>
            </c:numRef>
          </c:val>
          <c:extLst>
            <c:ext xmlns:c16="http://schemas.microsoft.com/office/drawing/2014/chart" uri="{C3380CC4-5D6E-409C-BE32-E72D297353CC}">
              <c16:uniqueId val="{00000001-655F-4F2F-89BE-0EA7A32EAE67}"/>
            </c:ext>
          </c:extLst>
        </c:ser>
        <c:ser>
          <c:idx val="0"/>
          <c:order val="1"/>
          <c:tx>
            <c:strRef>
              <c:f>Sheet1!$C$1</c:f>
              <c:strCache>
                <c:ptCount val="1"/>
                <c:pt idx="0">
                  <c:v>Long-term debt</c:v>
                </c:pt>
              </c:strCache>
            </c:strRef>
          </c:tx>
          <c:spPr>
            <a:solidFill>
              <a:srgbClr val="DAE3F3"/>
            </a:solidFill>
            <a:ln w="9525">
              <a:solidFill>
                <a:schemeClr val="tx1">
                  <a:lumMod val="95000"/>
                  <a:lumOff val="5000"/>
                </a:schemeClr>
              </a:solidFill>
            </a:ln>
            <a:effectLst/>
          </c:spPr>
          <c:invertIfNegative val="0"/>
          <c:dLbls>
            <c:dLbl>
              <c:idx val="0"/>
              <c:tx>
                <c:rich>
                  <a:bodyPr/>
                  <a:lstStyle/>
                  <a:p>
                    <a:r>
                      <a:rPr lang="en-US" dirty="0"/>
                      <a:t>$16.4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655F-4F2F-89BE-0EA7A32EAE6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ptos" panose="020B00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c:f>
              <c:numCache>
                <c:formatCode>General</c:formatCode>
                <c:ptCount val="1"/>
                <c:pt idx="0">
                  <c:v>59.101999999999997</c:v>
                </c:pt>
              </c:numCache>
            </c:numRef>
          </c:cat>
          <c:val>
            <c:numRef>
              <c:f>Sheet1!$C$2</c:f>
              <c:numCache>
                <c:formatCode>General</c:formatCode>
                <c:ptCount val="1"/>
                <c:pt idx="0">
                  <c:v>16.396000000000001</c:v>
                </c:pt>
              </c:numCache>
            </c:numRef>
          </c:val>
          <c:extLst>
            <c:ext xmlns:c16="http://schemas.microsoft.com/office/drawing/2014/chart" uri="{C3380CC4-5D6E-409C-BE32-E72D297353CC}">
              <c16:uniqueId val="{00000003-655F-4F2F-89BE-0EA7A32EAE67}"/>
            </c:ext>
          </c:extLst>
        </c:ser>
        <c:ser>
          <c:idx val="1"/>
          <c:order val="2"/>
          <c:tx>
            <c:strRef>
              <c:f>Sheet1!$D$1</c:f>
              <c:strCache>
                <c:ptCount val="1"/>
                <c:pt idx="0">
                  <c:v>Bank indebtedness</c:v>
                </c:pt>
              </c:strCache>
            </c:strRef>
          </c:tx>
          <c:spPr>
            <a:solidFill>
              <a:srgbClr val="FFC50D"/>
            </a:solidFill>
            <a:ln w="9525">
              <a:solidFill>
                <a:schemeClr val="tx1">
                  <a:lumMod val="95000"/>
                  <a:lumOff val="5000"/>
                </a:schemeClr>
              </a:solidFill>
            </a:ln>
            <a:effectLst/>
          </c:spPr>
          <c:invertIfNegative val="0"/>
          <c:dLbls>
            <c:dLbl>
              <c:idx val="0"/>
              <c:tx>
                <c:rich>
                  <a:bodyPr/>
                  <a:lstStyle/>
                  <a:p>
                    <a:r>
                      <a:rPr lang="en-US" dirty="0"/>
                      <a:t>$3.3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655F-4F2F-89BE-0EA7A32EAE6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ptos" panose="020B00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c:f>
              <c:numCache>
                <c:formatCode>General</c:formatCode>
                <c:ptCount val="1"/>
                <c:pt idx="0">
                  <c:v>59.101999999999997</c:v>
                </c:pt>
              </c:numCache>
            </c:numRef>
          </c:cat>
          <c:val>
            <c:numRef>
              <c:f>Sheet1!$D$2</c:f>
              <c:numCache>
                <c:formatCode>General</c:formatCode>
                <c:ptCount val="1"/>
                <c:pt idx="0">
                  <c:v>3.3180000000000001</c:v>
                </c:pt>
              </c:numCache>
            </c:numRef>
          </c:val>
          <c:extLst>
            <c:ext xmlns:c16="http://schemas.microsoft.com/office/drawing/2014/chart" uri="{C3380CC4-5D6E-409C-BE32-E72D297353CC}">
              <c16:uniqueId val="{00000005-655F-4F2F-89BE-0EA7A32EAE67}"/>
            </c:ext>
          </c:extLst>
        </c:ser>
        <c:dLbls>
          <c:dLblPos val="outEnd"/>
          <c:showLegendKey val="0"/>
          <c:showVal val="1"/>
          <c:showCatName val="0"/>
          <c:showSerName val="0"/>
          <c:showPercent val="0"/>
          <c:showBubbleSize val="0"/>
        </c:dLbls>
        <c:gapWidth val="300"/>
        <c:overlap val="-27"/>
        <c:axId val="5706991"/>
        <c:axId val="1615718607"/>
        <c:extLst>
          <c:ext xmlns:c15="http://schemas.microsoft.com/office/drawing/2012/chart" uri="{02D57815-91ED-43cb-92C2-25804820EDAC}">
            <c15:filteredBarSeries>
              <c15:ser>
                <c:idx val="2"/>
                <c:order val="3"/>
                <c:tx>
                  <c:strRef>
                    <c:extLst>
                      <c:ext uri="{02D57815-91ED-43cb-92C2-25804820EDAC}">
                        <c15:formulaRef>
                          <c15:sqref>Sheet1!#REF!</c15:sqref>
                        </c15:formulaRef>
                      </c:ext>
                    </c:extLst>
                    <c:strCache>
                      <c:ptCount val="1"/>
                      <c:pt idx="0">
                        <c:v>#REF!</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Sheet1!$B$2</c15:sqref>
                        </c15:formulaRef>
                      </c:ext>
                    </c:extLst>
                    <c:numCache>
                      <c:formatCode>General</c:formatCode>
                      <c:ptCount val="1"/>
                      <c:pt idx="0">
                        <c:v>59.101999999999997</c:v>
                      </c:pt>
                    </c:numCache>
                  </c:num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6-655F-4F2F-89BE-0EA7A32EAE67}"/>
                  </c:ext>
                </c:extLst>
              </c15:ser>
            </c15:filteredBarSeries>
          </c:ext>
        </c:extLst>
      </c:barChart>
      <c:catAx>
        <c:axId val="5706991"/>
        <c:scaling>
          <c:orientation val="minMax"/>
        </c:scaling>
        <c:delete val="0"/>
        <c:axPos val="b"/>
        <c:numFmt formatCode="General" sourceLinked="1"/>
        <c:majorTickMark val="out"/>
        <c:minorTickMark val="none"/>
        <c:tickLblPos val="none"/>
        <c:spPr>
          <a:noFill/>
          <a:ln w="6350" cap="flat" cmpd="sng" algn="ctr">
            <a:solidFill>
              <a:srgbClr val="3D4856"/>
            </a:solidFill>
            <a:round/>
          </a:ln>
          <a:effectLst/>
        </c:spPr>
        <c:txPr>
          <a:bodyPr rot="-60000000" spcFirstLastPara="1" vertOverflow="ellipsis" vert="horz" wrap="square" anchor="ctr" anchorCtr="1"/>
          <a:lstStyle/>
          <a:p>
            <a:pPr>
              <a:defRPr sz="1200" b="1" i="0" u="none" strike="noStrike" kern="1200" baseline="0">
                <a:solidFill>
                  <a:srgbClr val="3D4856"/>
                </a:solidFill>
                <a:latin typeface="+mn-lt"/>
                <a:ea typeface="+mn-ea"/>
                <a:cs typeface="+mn-cs"/>
              </a:defRPr>
            </a:pPr>
            <a:endParaRPr lang="en-US"/>
          </a:p>
        </c:txPr>
        <c:crossAx val="1615718607"/>
        <c:crosses val="autoZero"/>
        <c:auto val="1"/>
        <c:lblAlgn val="ctr"/>
        <c:lblOffset val="100"/>
        <c:noMultiLvlLbl val="0"/>
      </c:catAx>
      <c:valAx>
        <c:axId val="1615718607"/>
        <c:scaling>
          <c:orientation val="minMax"/>
          <c:max val="75"/>
        </c:scaling>
        <c:delete val="1"/>
        <c:axPos val="l"/>
        <c:minorGridlines>
          <c:spPr>
            <a:ln w="9525" cap="flat" cmpd="sng" algn="ctr">
              <a:noFill/>
              <a:round/>
            </a:ln>
            <a:effectLst/>
          </c:spPr>
        </c:minorGridlines>
        <c:numFmt formatCode="General" sourceLinked="1"/>
        <c:majorTickMark val="out"/>
        <c:minorTickMark val="none"/>
        <c:tickLblPos val="nextTo"/>
        <c:crossAx val="5706991"/>
        <c:crosses val="autoZero"/>
        <c:crossBetween val="between"/>
        <c:majorUnit val="15"/>
      </c:valAx>
      <c:spPr>
        <a:noFill/>
        <a:ln>
          <a:noFill/>
        </a:ln>
        <a:effectLst/>
      </c:spPr>
    </c:plotArea>
    <c:legend>
      <c:legendPos val="b"/>
      <c:layout>
        <c:manualLayout>
          <c:xMode val="edge"/>
          <c:yMode val="edge"/>
          <c:x val="5.8923354440002136E-3"/>
          <c:y val="0.86616078206204483"/>
          <c:w val="0.97987551161974973"/>
          <c:h val="8.7230589983565227E-2"/>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3D4856"/>
              </a:solidFill>
              <a:latin typeface="Aptos" panose="020B00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3D4856"/>
                </a:solidFill>
                <a:latin typeface="Aptos" panose="020B0004020202020204" pitchFamily="34" charset="0"/>
                <a:ea typeface="+mn-ea"/>
                <a:cs typeface="+mn-cs"/>
              </a:defRPr>
            </a:pPr>
            <a:r>
              <a:rPr lang="en-CA" sz="1600" b="1" dirty="0">
                <a:solidFill>
                  <a:srgbClr val="3D4856"/>
                </a:solidFill>
                <a:latin typeface="Aptos" panose="020B0004020202020204" pitchFamily="34" charset="0"/>
              </a:rPr>
              <a:t>Cash Flow from</a:t>
            </a:r>
            <a:r>
              <a:rPr lang="en-CA" sz="1600" b="1" baseline="0" dirty="0">
                <a:solidFill>
                  <a:srgbClr val="3D4856"/>
                </a:solidFill>
                <a:latin typeface="Aptos" panose="020B0004020202020204" pitchFamily="34" charset="0"/>
              </a:rPr>
              <a:t> Operating Activities</a:t>
            </a:r>
            <a:r>
              <a:rPr lang="en-CA" sz="1600" b="1" baseline="30000" dirty="0">
                <a:solidFill>
                  <a:srgbClr val="3D4856"/>
                </a:solidFill>
                <a:latin typeface="Aptos" panose="020B0004020202020204" pitchFamily="34" charset="0"/>
              </a:rPr>
              <a:t>1</a:t>
            </a:r>
            <a:r>
              <a:rPr lang="en-CA" sz="1600" dirty="0">
                <a:solidFill>
                  <a:srgbClr val="3D4856"/>
                </a:solidFill>
                <a:latin typeface="Aptos" panose="020B0004020202020204" pitchFamily="34" charset="0"/>
              </a:rPr>
              <a:t> </a:t>
            </a:r>
          </a:p>
          <a:p>
            <a:pPr>
              <a:defRPr sz="1600">
                <a:solidFill>
                  <a:srgbClr val="3D4856"/>
                </a:solidFill>
                <a:latin typeface="Aptos" panose="020B0004020202020204" pitchFamily="34" charset="0"/>
              </a:defRPr>
            </a:pPr>
            <a:r>
              <a:rPr lang="en-CA" sz="1200" dirty="0">
                <a:solidFill>
                  <a:srgbClr val="3D4856"/>
                </a:solidFill>
                <a:latin typeface="Aptos" panose="020B0004020202020204" pitchFamily="34" charset="0"/>
              </a:rPr>
              <a:t>($ US millions)</a:t>
            </a:r>
          </a:p>
        </c:rich>
      </c:tx>
      <c:layout>
        <c:manualLayout>
          <c:xMode val="edge"/>
          <c:yMode val="edge"/>
          <c:x val="8.9969623654425721E-2"/>
          <c:y val="4.9181419801756282E-3"/>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rgbClr val="3D4856"/>
              </a:solidFill>
              <a:latin typeface="Aptos" panose="020B0004020202020204" pitchFamily="34" charset="0"/>
              <a:ea typeface="+mn-ea"/>
              <a:cs typeface="+mn-cs"/>
            </a:defRPr>
          </a:pPr>
          <a:endParaRPr lang="en-US"/>
        </a:p>
      </c:txPr>
    </c:title>
    <c:autoTitleDeleted val="0"/>
    <c:plotArea>
      <c:layout>
        <c:manualLayout>
          <c:layoutTarget val="inner"/>
          <c:xMode val="edge"/>
          <c:yMode val="edge"/>
          <c:x val="3.3112117912031273E-2"/>
          <c:y val="0.21019310630745619"/>
          <c:w val="0.94396410814887011"/>
          <c:h val="0.64920426040354118"/>
        </c:manualLayout>
      </c:layout>
      <c:barChart>
        <c:barDir val="col"/>
        <c:grouping val="clustered"/>
        <c:varyColors val="0"/>
        <c:ser>
          <c:idx val="0"/>
          <c:order val="0"/>
          <c:tx>
            <c:strRef>
              <c:f>Sheet1!$B$1</c:f>
              <c:strCache>
                <c:ptCount val="1"/>
                <c:pt idx="0">
                  <c:v>Series 1</c:v>
                </c:pt>
              </c:strCache>
            </c:strRef>
          </c:tx>
          <c:spPr>
            <a:solidFill>
              <a:srgbClr val="0068A6"/>
            </a:solidFill>
            <a:ln w="9525">
              <a:solidFill>
                <a:schemeClr val="tx1">
                  <a:lumMod val="95000"/>
                  <a:lumOff val="5000"/>
                </a:schemeClr>
              </a:solidFill>
            </a:ln>
            <a:effectLst/>
          </c:spPr>
          <c:invertIfNegative val="0"/>
          <c:dPt>
            <c:idx val="0"/>
            <c:invertIfNegative val="0"/>
            <c:bubble3D val="0"/>
            <c:spPr>
              <a:solidFill>
                <a:srgbClr val="DAE3F3"/>
              </a:solidFill>
              <a:ln w="9525">
                <a:solidFill>
                  <a:schemeClr val="tx1">
                    <a:lumMod val="95000"/>
                    <a:lumOff val="5000"/>
                  </a:schemeClr>
                </a:solidFill>
              </a:ln>
              <a:effectLst/>
            </c:spPr>
            <c:extLst>
              <c:ext xmlns:c16="http://schemas.microsoft.com/office/drawing/2014/chart" uri="{C3380CC4-5D6E-409C-BE32-E72D297353CC}">
                <c16:uniqueId val="{00000001-2CF5-47F0-AEB2-67D0C49D52B2}"/>
              </c:ext>
            </c:extLst>
          </c:dPt>
          <c:dLbls>
            <c:dLbl>
              <c:idx val="0"/>
              <c:layout>
                <c:manualLayout>
                  <c:x val="0"/>
                  <c:y val="1.0245901639344262E-2"/>
                </c:manualLayout>
              </c:layout>
              <c:tx>
                <c:rich>
                  <a:bodyPr/>
                  <a:lstStyle/>
                  <a:p>
                    <a:r>
                      <a:rPr lang="en-US" dirty="0"/>
                      <a:t>$12.0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CF5-47F0-AEB2-67D0C49D52B2}"/>
                </c:ext>
              </c:extLst>
            </c:dLbl>
            <c:dLbl>
              <c:idx val="1"/>
              <c:layout>
                <c:manualLayout>
                  <c:x val="-1.0951682936596532E-16"/>
                  <c:y val="0"/>
                </c:manualLayout>
              </c:layout>
              <c:tx>
                <c:rich>
                  <a:bodyPr/>
                  <a:lstStyle/>
                  <a:p>
                    <a:r>
                      <a:rPr lang="en-US" dirty="0"/>
                      <a:t>($15.5)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2CF5-47F0-AEB2-67D0C49D52B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ptos" panose="020B00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Q1-FY25</c:v>
                </c:pt>
                <c:pt idx="1">
                  <c:v>Q1-FY26</c:v>
                </c:pt>
              </c:strCache>
            </c:strRef>
          </c:cat>
          <c:val>
            <c:numRef>
              <c:f>Sheet1!$B$2:$B$3</c:f>
              <c:numCache>
                <c:formatCode>General</c:formatCode>
                <c:ptCount val="2"/>
                <c:pt idx="0">
                  <c:v>12.045</c:v>
                </c:pt>
                <c:pt idx="1">
                  <c:v>-15.457000000000001</c:v>
                </c:pt>
              </c:numCache>
            </c:numRef>
          </c:val>
          <c:extLst>
            <c:ext xmlns:c16="http://schemas.microsoft.com/office/drawing/2014/chart" uri="{C3380CC4-5D6E-409C-BE32-E72D297353CC}">
              <c16:uniqueId val="{00000003-2CF5-47F0-AEB2-67D0C49D52B2}"/>
            </c:ext>
          </c:extLst>
        </c:ser>
        <c:dLbls>
          <c:showLegendKey val="0"/>
          <c:showVal val="0"/>
          <c:showCatName val="0"/>
          <c:showSerName val="0"/>
          <c:showPercent val="0"/>
          <c:showBubbleSize val="0"/>
        </c:dLbls>
        <c:gapWidth val="332"/>
        <c:overlap val="-27"/>
        <c:axId val="1999428255"/>
        <c:axId val="3626815"/>
      </c:barChart>
      <c:catAx>
        <c:axId val="1999428255"/>
        <c:scaling>
          <c:orientation val="minMax"/>
        </c:scaling>
        <c:delete val="0"/>
        <c:axPos val="b"/>
        <c:numFmt formatCode="General" sourceLinked="1"/>
        <c:majorTickMark val="none"/>
        <c:minorTickMark val="none"/>
        <c:tickLblPos val="low"/>
        <c:spPr>
          <a:noFill/>
          <a:ln w="6350" cap="flat" cmpd="sng" algn="ctr">
            <a:solidFill>
              <a:srgbClr val="3D4856"/>
            </a:solidFill>
            <a:round/>
          </a:ln>
          <a:effectLst/>
        </c:spPr>
        <c:txPr>
          <a:bodyPr rot="-60000000" spcFirstLastPara="1" vertOverflow="ellipsis" vert="horz" wrap="square" anchor="ctr" anchorCtr="1"/>
          <a:lstStyle/>
          <a:p>
            <a:pPr>
              <a:defRPr sz="1400" b="1" i="0" u="none" strike="noStrike" kern="1200" baseline="0">
                <a:solidFill>
                  <a:srgbClr val="3D4856"/>
                </a:solidFill>
                <a:latin typeface="Aptos" panose="020B0004020202020204" pitchFamily="34" charset="0"/>
                <a:ea typeface="+mn-ea"/>
                <a:cs typeface="+mn-cs"/>
              </a:defRPr>
            </a:pPr>
            <a:endParaRPr lang="en-US"/>
          </a:p>
        </c:txPr>
        <c:crossAx val="3626815"/>
        <c:crosses val="autoZero"/>
        <c:auto val="1"/>
        <c:lblAlgn val="ctr"/>
        <c:lblOffset val="100"/>
        <c:noMultiLvlLbl val="0"/>
      </c:catAx>
      <c:valAx>
        <c:axId val="3626815"/>
        <c:scaling>
          <c:orientation val="minMax"/>
          <c:max val="20"/>
          <c:min val="-20"/>
        </c:scaling>
        <c:delete val="1"/>
        <c:axPos val="l"/>
        <c:numFmt formatCode="General" sourceLinked="1"/>
        <c:majorTickMark val="out"/>
        <c:minorTickMark val="none"/>
        <c:tickLblPos val="nextTo"/>
        <c:crossAx val="1999428255"/>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0.19161</cdr:x>
      <cdr:y>0.39977</cdr:y>
    </cdr:from>
    <cdr:to>
      <cdr:x>0.36595</cdr:x>
      <cdr:y>0.59374</cdr:y>
    </cdr:to>
    <cdr:sp macro="" textlink="">
      <cdr:nvSpPr>
        <cdr:cNvPr id="3" name="TextBox 1"/>
        <cdr:cNvSpPr txBox="1"/>
      </cdr:nvSpPr>
      <cdr:spPr>
        <a:xfrm xmlns:a="http://schemas.openxmlformats.org/drawingml/2006/main">
          <a:off x="772513" y="949669"/>
          <a:ext cx="702872" cy="46078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CA" sz="1200" b="1" kern="1200" dirty="0"/>
            <a:t>$72.2M</a:t>
          </a:r>
        </a:p>
        <a:p xmlns:a="http://schemas.openxmlformats.org/drawingml/2006/main">
          <a:pPr algn="ctr"/>
          <a:r>
            <a:rPr lang="en-CA" sz="1200" b="1" kern="1200" dirty="0"/>
            <a:t>Sales</a:t>
          </a:r>
        </a:p>
      </cdr:txBody>
    </cdr:sp>
  </cdr:relSizeAnchor>
</c:userShapes>
</file>

<file path=ppt/drawings/drawing2.xml><?xml version="1.0" encoding="utf-8"?>
<c:userShapes xmlns:c="http://schemas.openxmlformats.org/drawingml/2006/chart">
  <cdr:relSizeAnchor xmlns:cdr="http://schemas.openxmlformats.org/drawingml/2006/chartDrawing">
    <cdr:from>
      <cdr:x>0.3217</cdr:x>
      <cdr:y>0.43235</cdr:y>
    </cdr:from>
    <cdr:to>
      <cdr:x>0.61129</cdr:x>
      <cdr:y>0.62253</cdr:y>
    </cdr:to>
    <cdr:sp macro="" textlink="">
      <cdr:nvSpPr>
        <cdr:cNvPr id="3" name="TextBox 1"/>
        <cdr:cNvSpPr txBox="1"/>
      </cdr:nvSpPr>
      <cdr:spPr>
        <a:xfrm xmlns:a="http://schemas.openxmlformats.org/drawingml/2006/main">
          <a:off x="713386" y="1054465"/>
          <a:ext cx="749654" cy="52360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CA" sz="1200" b="1" kern="1200"/>
            <a:t>$60.9M</a:t>
          </a:r>
        </a:p>
        <a:p xmlns:a="http://schemas.openxmlformats.org/drawingml/2006/main">
          <a:pPr algn="ctr"/>
          <a:r>
            <a:rPr lang="en-CA" sz="1200" b="1" kern="1200"/>
            <a:t>Sales</a:t>
          </a:r>
        </a:p>
      </cdr:txBody>
    </cdr:sp>
  </cdr:relSizeAnchor>
</c:userShapes>
</file>

<file path=ppt/drawings/drawing3.xml><?xml version="1.0" encoding="utf-8"?>
<c:userShapes xmlns:c="http://schemas.openxmlformats.org/drawingml/2006/chart">
  <cdr:relSizeAnchor xmlns:cdr="http://schemas.openxmlformats.org/drawingml/2006/chartDrawing">
    <cdr:from>
      <cdr:x>0.65593</cdr:x>
      <cdr:y>0.49245</cdr:y>
    </cdr:from>
    <cdr:to>
      <cdr:x>0.82162</cdr:x>
      <cdr:y>0.71726</cdr:y>
    </cdr:to>
    <cdr:grpSp>
      <cdr:nvGrpSpPr>
        <cdr:cNvPr id="3" name="Group 2">
          <a:extLst xmlns:a="http://schemas.openxmlformats.org/drawingml/2006/main">
            <a:ext uri="{FF2B5EF4-FFF2-40B4-BE49-F238E27FC236}">
              <a16:creationId xmlns:a16="http://schemas.microsoft.com/office/drawing/2014/main" id="{9BD8BC5E-8159-08F8-7FDD-4CAC8A90E581}"/>
            </a:ext>
          </a:extLst>
        </cdr:cNvPr>
        <cdr:cNvGrpSpPr/>
      </cdr:nvGrpSpPr>
      <cdr:grpSpPr>
        <a:xfrm xmlns:a="http://schemas.openxmlformats.org/drawingml/2006/main">
          <a:off x="2872291" y="1305614"/>
          <a:ext cx="725550" cy="596030"/>
          <a:chOff x="2416770" y="1296223"/>
          <a:chExt cx="725560" cy="576000"/>
        </a:xfrm>
      </cdr:grpSpPr>
      <cdr:sp macro="" textlink="">
        <cdr:nvSpPr>
          <cdr:cNvPr id="4" name="Oval 3">
            <a:extLst xmlns:a="http://schemas.openxmlformats.org/drawingml/2006/main">
              <a:ext uri="{FF2B5EF4-FFF2-40B4-BE49-F238E27FC236}">
                <a16:creationId xmlns:a16="http://schemas.microsoft.com/office/drawing/2014/main" id="{509D4ACF-E682-49C8-2E7E-AB8C2A404A12}"/>
              </a:ext>
            </a:extLst>
          </cdr:cNvPr>
          <cdr:cNvSpPr/>
        </cdr:nvSpPr>
        <cdr:spPr>
          <a:xfrm xmlns:a="http://schemas.openxmlformats.org/drawingml/2006/main">
            <a:off x="2481390" y="1296223"/>
            <a:ext cx="576000" cy="576000"/>
          </a:xfrm>
          <a:prstGeom xmlns:a="http://schemas.openxmlformats.org/drawingml/2006/main" prst="ellipse">
            <a:avLst/>
          </a:prstGeom>
          <a:solidFill xmlns:a="http://schemas.openxmlformats.org/drawingml/2006/main">
            <a:srgbClr val="3D4856"/>
          </a:solidFill>
          <a:ln xmlns:a="http://schemas.openxmlformats.org/drawingml/2006/main" w="28575">
            <a:solidFill>
              <a:schemeClr val="bg1"/>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CA" sz="1400"/>
          </a:p>
        </cdr:txBody>
      </cdr:sp>
      <cdr:sp macro="" textlink="">
        <cdr:nvSpPr>
          <cdr:cNvPr id="5" name="TextBox 11">
            <a:extLst xmlns:a="http://schemas.openxmlformats.org/drawingml/2006/main">
              <a:ext uri="{FF2B5EF4-FFF2-40B4-BE49-F238E27FC236}">
                <a16:creationId xmlns:a16="http://schemas.microsoft.com/office/drawing/2014/main" id="{49F87D63-7400-8136-35A2-0C09479AF2F2}"/>
              </a:ext>
            </a:extLst>
          </cdr:cNvPr>
          <cdr:cNvSpPr txBox="1"/>
        </cdr:nvSpPr>
        <cdr:spPr>
          <a:xfrm xmlns:a="http://schemas.openxmlformats.org/drawingml/2006/main">
            <a:off x="2416770" y="1440012"/>
            <a:ext cx="725560" cy="30777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fr-CA" sz="1400" b="1" dirty="0">
                <a:solidFill>
                  <a:schemeClr val="bg1"/>
                </a:solidFill>
              </a:rPr>
              <a:t>28.6%</a:t>
            </a:r>
            <a:endParaRPr lang="en-CA" sz="1400" b="1" dirty="0">
              <a:solidFill>
                <a:schemeClr val="bg1"/>
              </a:solidFill>
            </a:endParaRPr>
          </a:p>
        </cdr:txBody>
      </cdr: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5E312A6-6155-092E-57E6-23FC4D8BE8E9}"/>
              </a:ext>
            </a:extLst>
          </p:cNvPr>
          <p:cNvSpPr>
            <a:spLocks noGrp="1"/>
          </p:cNvSpPr>
          <p:nvPr>
            <p:ph type="hdr" sz="quarter"/>
          </p:nvPr>
        </p:nvSpPr>
        <p:spPr>
          <a:xfrm>
            <a:off x="0" y="0"/>
            <a:ext cx="3013075" cy="463550"/>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A514B4B4-EEC1-5947-13E2-ED12A5DAA411}"/>
              </a:ext>
            </a:extLst>
          </p:cNvPr>
          <p:cNvSpPr>
            <a:spLocks noGrp="1"/>
          </p:cNvSpPr>
          <p:nvPr>
            <p:ph type="dt" sz="quarter" idx="1"/>
          </p:nvPr>
        </p:nvSpPr>
        <p:spPr>
          <a:xfrm>
            <a:off x="3940175" y="0"/>
            <a:ext cx="3013075" cy="463550"/>
          </a:xfrm>
          <a:prstGeom prst="rect">
            <a:avLst/>
          </a:prstGeom>
        </p:spPr>
        <p:txBody>
          <a:bodyPr vert="horz" lIns="91440" tIns="45720" rIns="91440" bIns="45720" rtlCol="0"/>
          <a:lstStyle>
            <a:lvl1pPr algn="r">
              <a:defRPr sz="1200"/>
            </a:lvl1pPr>
          </a:lstStyle>
          <a:p>
            <a:endParaRPr lang="en-CA" dirty="0"/>
          </a:p>
        </p:txBody>
      </p:sp>
      <p:sp>
        <p:nvSpPr>
          <p:cNvPr id="4" name="Footer Placeholder 3">
            <a:extLst>
              <a:ext uri="{FF2B5EF4-FFF2-40B4-BE49-F238E27FC236}">
                <a16:creationId xmlns:a16="http://schemas.microsoft.com/office/drawing/2014/main" id="{50C3C295-FCC9-A7DA-87FC-BCDAC06A36A4}"/>
              </a:ext>
            </a:extLst>
          </p:cNvPr>
          <p:cNvSpPr>
            <a:spLocks noGrp="1"/>
          </p:cNvSpPr>
          <p:nvPr>
            <p:ph type="ftr" sz="quarter" idx="2"/>
          </p:nvPr>
        </p:nvSpPr>
        <p:spPr>
          <a:xfrm>
            <a:off x="0" y="8777288"/>
            <a:ext cx="3013075" cy="46355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ED3523F8-3F3D-CA53-8031-1F679D5BC152}"/>
              </a:ext>
            </a:extLst>
          </p:cNvPr>
          <p:cNvSpPr>
            <a:spLocks noGrp="1"/>
          </p:cNvSpPr>
          <p:nvPr>
            <p:ph type="sldNum" sz="quarter" idx="3"/>
          </p:nvPr>
        </p:nvSpPr>
        <p:spPr>
          <a:xfrm>
            <a:off x="3940175" y="8777288"/>
            <a:ext cx="3013075" cy="463550"/>
          </a:xfrm>
          <a:prstGeom prst="rect">
            <a:avLst/>
          </a:prstGeom>
        </p:spPr>
        <p:txBody>
          <a:bodyPr vert="horz" lIns="91440" tIns="45720" rIns="91440" bIns="45720" rtlCol="0" anchor="b"/>
          <a:lstStyle>
            <a:lvl1pPr algn="r">
              <a:defRPr sz="1200"/>
            </a:lvl1pPr>
          </a:lstStyle>
          <a:p>
            <a:fld id="{61CCD483-6B58-46A9-8463-EBAD3C02BA1E}" type="slidenum">
              <a:rPr lang="en-CA" smtClean="0"/>
              <a:t>‹#›</a:t>
            </a:fld>
            <a:endParaRPr lang="en-CA"/>
          </a:p>
        </p:txBody>
      </p:sp>
    </p:spTree>
    <p:extLst>
      <p:ext uri="{BB962C8B-B14F-4D97-AF65-F5344CB8AC3E}">
        <p14:creationId xmlns:p14="http://schemas.microsoft.com/office/powerpoint/2010/main" val="17271470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3647"/>
          </a:xfrm>
          <a:prstGeom prst="rect">
            <a:avLst/>
          </a:prstGeom>
        </p:spPr>
        <p:txBody>
          <a:bodyPr vert="horz" lIns="92546" tIns="46273" rIns="92546" bIns="46273" rtlCol="0"/>
          <a:lstStyle>
            <a:lvl1pPr algn="l">
              <a:defRPr sz="1200"/>
            </a:lvl1pPr>
          </a:lstStyle>
          <a:p>
            <a:endParaRPr lang="en-US"/>
          </a:p>
        </p:txBody>
      </p:sp>
      <p:sp>
        <p:nvSpPr>
          <p:cNvPr id="3" name="Date Placeholder 2"/>
          <p:cNvSpPr>
            <a:spLocks noGrp="1"/>
          </p:cNvSpPr>
          <p:nvPr>
            <p:ph type="dt" idx="1"/>
          </p:nvPr>
        </p:nvSpPr>
        <p:spPr>
          <a:xfrm>
            <a:off x="3939466" y="0"/>
            <a:ext cx="3013763" cy="463647"/>
          </a:xfrm>
          <a:prstGeom prst="rect">
            <a:avLst/>
          </a:prstGeom>
        </p:spPr>
        <p:txBody>
          <a:bodyPr vert="horz" lIns="92546" tIns="46273" rIns="92546" bIns="46273" rtlCol="0"/>
          <a:lstStyle>
            <a:lvl1pPr algn="r">
              <a:defRPr sz="1200"/>
            </a:lvl1pPr>
          </a:lstStyle>
          <a:p>
            <a:fld id="{5953C08F-D863-2440-B72F-6BEEA99D3E49}" type="datetimeFigureOut">
              <a:rPr lang="en-US" smtClean="0"/>
              <a:t>7/10/2025</a:t>
            </a:fld>
            <a:endParaRPr lang="en-US"/>
          </a:p>
        </p:txBody>
      </p:sp>
      <p:sp>
        <p:nvSpPr>
          <p:cNvPr id="4" name="Slide Image Placeholder 3"/>
          <p:cNvSpPr>
            <a:spLocks noGrp="1" noRot="1" noChangeAspect="1"/>
          </p:cNvSpPr>
          <p:nvPr>
            <p:ph type="sldImg" idx="2"/>
          </p:nvPr>
        </p:nvSpPr>
        <p:spPr>
          <a:xfrm>
            <a:off x="706438" y="1155700"/>
            <a:ext cx="5541962" cy="3117850"/>
          </a:xfrm>
          <a:prstGeom prst="rect">
            <a:avLst/>
          </a:prstGeom>
          <a:noFill/>
          <a:ln w="12700">
            <a:solidFill>
              <a:prstClr val="black"/>
            </a:solidFill>
          </a:ln>
        </p:spPr>
        <p:txBody>
          <a:bodyPr vert="horz" lIns="92546" tIns="46273" rIns="92546" bIns="46273" rtlCol="0" anchor="ctr"/>
          <a:lstStyle/>
          <a:p>
            <a:endParaRPr lang="en-US"/>
          </a:p>
        </p:txBody>
      </p:sp>
      <p:sp>
        <p:nvSpPr>
          <p:cNvPr id="5" name="Notes Placeholder 4"/>
          <p:cNvSpPr>
            <a:spLocks noGrp="1"/>
          </p:cNvSpPr>
          <p:nvPr>
            <p:ph type="body" sz="quarter" idx="3"/>
          </p:nvPr>
        </p:nvSpPr>
        <p:spPr>
          <a:xfrm>
            <a:off x="695484" y="4447153"/>
            <a:ext cx="5563870" cy="3638580"/>
          </a:xfrm>
          <a:prstGeom prst="rect">
            <a:avLst/>
          </a:prstGeom>
        </p:spPr>
        <p:txBody>
          <a:bodyPr vert="horz" lIns="92546" tIns="46273" rIns="92546" bIns="4627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7193"/>
            <a:ext cx="3013763" cy="463646"/>
          </a:xfrm>
          <a:prstGeom prst="rect">
            <a:avLst/>
          </a:prstGeom>
        </p:spPr>
        <p:txBody>
          <a:bodyPr vert="horz" lIns="92546" tIns="46273" rIns="92546" bIns="46273"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777193"/>
            <a:ext cx="3013763" cy="463646"/>
          </a:xfrm>
          <a:prstGeom prst="rect">
            <a:avLst/>
          </a:prstGeom>
        </p:spPr>
        <p:txBody>
          <a:bodyPr vert="horz" lIns="92546" tIns="46273" rIns="92546" bIns="46273" rtlCol="0" anchor="b"/>
          <a:lstStyle>
            <a:lvl1pPr algn="r">
              <a:defRPr sz="1200"/>
            </a:lvl1pPr>
          </a:lstStyle>
          <a:p>
            <a:fld id="{60D99AB4-D551-B547-8043-8BC1EF0B50A8}" type="slidenum">
              <a:rPr lang="en-US" smtClean="0"/>
              <a:t>‹#›</a:t>
            </a:fld>
            <a:endParaRPr lang="en-US"/>
          </a:p>
        </p:txBody>
      </p:sp>
    </p:spTree>
    <p:extLst>
      <p:ext uri="{BB962C8B-B14F-4D97-AF65-F5344CB8AC3E}">
        <p14:creationId xmlns:p14="http://schemas.microsoft.com/office/powerpoint/2010/main" val="1816971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5" name="Picture 4" descr="A close-up of a machine&#10;&#10;AI-generated content may be incorrect.">
            <a:extLst>
              <a:ext uri="{FF2B5EF4-FFF2-40B4-BE49-F238E27FC236}">
                <a16:creationId xmlns:a16="http://schemas.microsoft.com/office/drawing/2014/main" id="{568B2708-75A8-8BAC-4E22-43DAB564EA35}"/>
              </a:ext>
            </a:extLst>
          </p:cNvPr>
          <p:cNvPicPr>
            <a:picLocks noChangeAspect="1"/>
          </p:cNvPicPr>
          <p:nvPr userDrawn="1"/>
        </p:nvPicPr>
        <p:blipFill>
          <a:blip r:embed="rId2"/>
          <a:stretch>
            <a:fillRect/>
          </a:stretch>
        </p:blipFill>
        <p:spPr>
          <a:xfrm>
            <a:off x="-1" y="0"/>
            <a:ext cx="12191995" cy="6857997"/>
          </a:xfrm>
          <a:prstGeom prst="rect">
            <a:avLst/>
          </a:prstGeom>
        </p:spPr>
      </p:pic>
      <p:sp>
        <p:nvSpPr>
          <p:cNvPr id="4" name="Title 1">
            <a:extLst>
              <a:ext uri="{FF2B5EF4-FFF2-40B4-BE49-F238E27FC236}">
                <a16:creationId xmlns:a16="http://schemas.microsoft.com/office/drawing/2014/main" id="{DD4D5A5C-4928-486C-3C3A-07D95B81B3B2}"/>
              </a:ext>
            </a:extLst>
          </p:cNvPr>
          <p:cNvSpPr>
            <a:spLocks noGrp="1"/>
          </p:cNvSpPr>
          <p:nvPr>
            <p:ph type="ctrTitle"/>
          </p:nvPr>
        </p:nvSpPr>
        <p:spPr>
          <a:xfrm>
            <a:off x="6822040" y="3955550"/>
            <a:ext cx="4908426" cy="1643865"/>
          </a:xfrm>
        </p:spPr>
        <p:txBody>
          <a:bodyPr anchor="b">
            <a:normAutofit/>
          </a:bodyPr>
          <a:lstStyle>
            <a:lvl1pPr algn="l">
              <a:defRPr sz="3000"/>
            </a:lvl1pPr>
          </a:lstStyle>
          <a:p>
            <a:r>
              <a:rPr lang="en-US" dirty="0"/>
              <a:t>Click to edit Master title style</a:t>
            </a:r>
          </a:p>
        </p:txBody>
      </p:sp>
      <p:sp>
        <p:nvSpPr>
          <p:cNvPr id="6" name="Subtitle 2">
            <a:extLst>
              <a:ext uri="{FF2B5EF4-FFF2-40B4-BE49-F238E27FC236}">
                <a16:creationId xmlns:a16="http://schemas.microsoft.com/office/drawing/2014/main" id="{B818C269-4FAE-B19C-0804-3B7944DF9FA7}"/>
              </a:ext>
            </a:extLst>
          </p:cNvPr>
          <p:cNvSpPr>
            <a:spLocks noGrp="1"/>
          </p:cNvSpPr>
          <p:nvPr>
            <p:ph type="subTitle" idx="1"/>
          </p:nvPr>
        </p:nvSpPr>
        <p:spPr>
          <a:xfrm>
            <a:off x="6801492" y="6369977"/>
            <a:ext cx="4908426" cy="488019"/>
          </a:xfrm>
        </p:spPr>
        <p:txBody>
          <a:bodyPr>
            <a:normAutofit/>
          </a:bodyPr>
          <a:lstStyle>
            <a:lvl1pPr marL="0" indent="0" algn="l">
              <a:buNone/>
              <a:defRPr sz="1900" b="1" i="0">
                <a:solidFill>
                  <a:srgbClr val="EAEFF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17466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DFB8840-6ED2-F56C-1158-F2B5882DCC06}"/>
              </a:ext>
            </a:extLst>
          </p:cNvPr>
          <p:cNvSpPr/>
          <p:nvPr userDrawn="1"/>
        </p:nvSpPr>
        <p:spPr>
          <a:xfrm>
            <a:off x="10954139" y="6505178"/>
            <a:ext cx="399662" cy="352821"/>
          </a:xfrm>
          <a:prstGeom prst="rect">
            <a:avLst/>
          </a:prstGeom>
          <a:solidFill>
            <a:srgbClr val="0068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68A6"/>
              </a:solidFill>
            </a:endParaRPr>
          </a:p>
        </p:txBody>
      </p:sp>
      <p:sp>
        <p:nvSpPr>
          <p:cNvPr id="2" name="Title 1">
            <a:extLst>
              <a:ext uri="{FF2B5EF4-FFF2-40B4-BE49-F238E27FC236}">
                <a16:creationId xmlns:a16="http://schemas.microsoft.com/office/drawing/2014/main" id="{AE98608B-DDE6-464D-B6C5-26575CEC5BFE}"/>
              </a:ext>
            </a:extLst>
          </p:cNvPr>
          <p:cNvSpPr>
            <a:spLocks noGrp="1"/>
          </p:cNvSpPr>
          <p:nvPr>
            <p:ph type="title"/>
          </p:nvPr>
        </p:nvSpPr>
        <p:spPr>
          <a:xfrm>
            <a:off x="838200" y="365125"/>
            <a:ext cx="10515600" cy="1062459"/>
          </a:xfrm>
        </p:spPr>
        <p:txBody>
          <a:bodyPr anchor="b">
            <a:normAutofit/>
          </a:bodyPr>
          <a:lstStyle>
            <a:lvl1pPr>
              <a:defRPr sz="3000"/>
            </a:lvl1pPr>
          </a:lstStyle>
          <a:p>
            <a:r>
              <a:rPr lang="en-US" dirty="0"/>
              <a:t>Click to edit Master title style</a:t>
            </a:r>
          </a:p>
        </p:txBody>
      </p:sp>
      <p:sp>
        <p:nvSpPr>
          <p:cNvPr id="3" name="Content Placeholder 2">
            <a:extLst>
              <a:ext uri="{FF2B5EF4-FFF2-40B4-BE49-F238E27FC236}">
                <a16:creationId xmlns:a16="http://schemas.microsoft.com/office/drawing/2014/main" id="{69FD0A50-6ECC-405B-0810-5B011E7921BC}"/>
              </a:ext>
            </a:extLst>
          </p:cNvPr>
          <p:cNvSpPr>
            <a:spLocks noGrp="1"/>
          </p:cNvSpPr>
          <p:nvPr>
            <p:ph idx="1"/>
          </p:nvPr>
        </p:nvSpPr>
        <p:spPr/>
        <p:txBody>
          <a:bodyPr/>
          <a:lstStyle>
            <a:lvl1pPr>
              <a:defRPr sz="2000">
                <a:solidFill>
                  <a:srgbClr val="3D4856"/>
                </a:solidFill>
                <a:latin typeface="Arial" panose="020B0604020202020204" pitchFamily="34" charset="0"/>
                <a:cs typeface="Arial" panose="020B0604020202020204" pitchFamily="34" charset="0"/>
              </a:defRPr>
            </a:lvl1pPr>
            <a:lvl2pPr>
              <a:defRPr sz="1800">
                <a:solidFill>
                  <a:srgbClr val="3D4856"/>
                </a:solidFill>
                <a:latin typeface="Arial" panose="020B0604020202020204" pitchFamily="34" charset="0"/>
                <a:cs typeface="Arial" panose="020B0604020202020204" pitchFamily="34" charset="0"/>
              </a:defRPr>
            </a:lvl2pPr>
            <a:lvl3pPr>
              <a:defRPr sz="1600">
                <a:solidFill>
                  <a:srgbClr val="3D4856"/>
                </a:solidFill>
                <a:latin typeface="Arial" panose="020B0604020202020204" pitchFamily="34" charset="0"/>
                <a:cs typeface="Arial" panose="020B0604020202020204" pitchFamily="34" charset="0"/>
              </a:defRPr>
            </a:lvl3pPr>
            <a:lvl4pPr>
              <a:defRPr>
                <a:solidFill>
                  <a:srgbClr val="3D4856"/>
                </a:solidFill>
              </a:defRPr>
            </a:lvl4pPr>
            <a:lvl5pPr>
              <a:defRPr>
                <a:solidFill>
                  <a:srgbClr val="3D4856"/>
                </a:solidFill>
              </a:defRPr>
            </a:lvl5pPr>
          </a:lstStyle>
          <a:p>
            <a:pPr lvl="0"/>
            <a:r>
              <a:rPr lang="en-US" dirty="0"/>
              <a:t>Click to edit Master text styles</a:t>
            </a:r>
          </a:p>
          <a:p>
            <a:pPr lvl="1"/>
            <a:r>
              <a:rPr lang="en-US" dirty="0"/>
              <a:t>Second level</a:t>
            </a:r>
          </a:p>
          <a:p>
            <a:pPr lvl="2"/>
            <a:r>
              <a:rPr lang="en-US" dirty="0"/>
              <a:t>Third level</a:t>
            </a:r>
          </a:p>
        </p:txBody>
      </p:sp>
      <p:sp>
        <p:nvSpPr>
          <p:cNvPr id="6" name="Slide Number Placeholder 5">
            <a:extLst>
              <a:ext uri="{FF2B5EF4-FFF2-40B4-BE49-F238E27FC236}">
                <a16:creationId xmlns:a16="http://schemas.microsoft.com/office/drawing/2014/main" id="{E3A3247B-9CAF-7FF9-33C2-8FCFEDA67CB2}"/>
              </a:ext>
            </a:extLst>
          </p:cNvPr>
          <p:cNvSpPr>
            <a:spLocks noGrp="1"/>
          </p:cNvSpPr>
          <p:nvPr>
            <p:ph type="sldNum" sz="quarter" idx="12"/>
          </p:nvPr>
        </p:nvSpPr>
        <p:spPr>
          <a:xfrm>
            <a:off x="10954138" y="6492875"/>
            <a:ext cx="399662" cy="352820"/>
          </a:xfrm>
          <a:prstGeom prst="rect">
            <a:avLst/>
          </a:prstGeom>
        </p:spPr>
        <p:txBody>
          <a:bodyPr/>
          <a:lstStyle>
            <a:lvl1pPr algn="ctr">
              <a:defRPr sz="1200">
                <a:solidFill>
                  <a:srgbClr val="EAEFF1"/>
                </a:solidFill>
              </a:defRPr>
            </a:lvl1pPr>
          </a:lstStyle>
          <a:p>
            <a:fld id="{103DDDE4-7A87-1F49-9041-0D2451D302B4}" type="slidenum">
              <a:rPr lang="en-US" smtClean="0"/>
              <a:pPr/>
              <a:t>‹#›</a:t>
            </a:fld>
            <a:endParaRPr lang="en-US" dirty="0"/>
          </a:p>
        </p:txBody>
      </p:sp>
      <p:pic>
        <p:nvPicPr>
          <p:cNvPr id="4" name="Picture 3" descr="A blue and black logo&#10;&#10;Description automatically generated">
            <a:extLst>
              <a:ext uri="{FF2B5EF4-FFF2-40B4-BE49-F238E27FC236}">
                <a16:creationId xmlns:a16="http://schemas.microsoft.com/office/drawing/2014/main" id="{A44CC3A1-9AEE-8CA9-87FB-0F35DDDA039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0900" y="6523839"/>
            <a:ext cx="924272" cy="216297"/>
          </a:xfrm>
          <a:prstGeom prst="rect">
            <a:avLst/>
          </a:prstGeom>
        </p:spPr>
      </p:pic>
      <p:cxnSp>
        <p:nvCxnSpPr>
          <p:cNvPr id="5" name="Straight Connector 4">
            <a:extLst>
              <a:ext uri="{FF2B5EF4-FFF2-40B4-BE49-F238E27FC236}">
                <a16:creationId xmlns:a16="http://schemas.microsoft.com/office/drawing/2014/main" id="{BF512A7B-1E23-915A-E554-B24261CFDE65}"/>
              </a:ext>
            </a:extLst>
          </p:cNvPr>
          <p:cNvCxnSpPr/>
          <p:nvPr userDrawn="1"/>
        </p:nvCxnSpPr>
        <p:spPr>
          <a:xfrm flipH="1">
            <a:off x="838200" y="6409347"/>
            <a:ext cx="10515600" cy="0"/>
          </a:xfrm>
          <a:prstGeom prst="line">
            <a:avLst/>
          </a:prstGeom>
          <a:ln w="19050">
            <a:solidFill>
              <a:srgbClr val="FFC50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3456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descr="A map of the world&#10;&#10;AI-generated content may be incorrect.">
            <a:extLst>
              <a:ext uri="{FF2B5EF4-FFF2-40B4-BE49-F238E27FC236}">
                <a16:creationId xmlns:a16="http://schemas.microsoft.com/office/drawing/2014/main" id="{910848CE-D77B-B4B8-7211-AAC4F3B792B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0FD3F08-099C-FE11-4E96-DA558D5EEBF5}"/>
              </a:ext>
            </a:extLst>
          </p:cNvPr>
          <p:cNvSpPr>
            <a:spLocks noGrp="1"/>
          </p:cNvSpPr>
          <p:nvPr>
            <p:ph type="title"/>
          </p:nvPr>
        </p:nvSpPr>
        <p:spPr>
          <a:xfrm>
            <a:off x="838200" y="272143"/>
            <a:ext cx="10515600" cy="1418545"/>
          </a:xfrm>
        </p:spPr>
        <p:txBody>
          <a:bodyPr anchor="t">
            <a:normAutofit/>
          </a:bodyPr>
          <a:lstStyle>
            <a:lvl1pPr>
              <a:defRPr sz="2500"/>
            </a:lvl1pPr>
          </a:lstStyle>
          <a:p>
            <a:r>
              <a:rPr lang="en-US" dirty="0"/>
              <a:t>Click to edit Master title style</a:t>
            </a:r>
          </a:p>
        </p:txBody>
      </p:sp>
      <p:sp>
        <p:nvSpPr>
          <p:cNvPr id="6" name="Rectangle 5">
            <a:extLst>
              <a:ext uri="{FF2B5EF4-FFF2-40B4-BE49-F238E27FC236}">
                <a16:creationId xmlns:a16="http://schemas.microsoft.com/office/drawing/2014/main" id="{F3867218-A146-52B4-795E-02C7A298AF88}"/>
              </a:ext>
            </a:extLst>
          </p:cNvPr>
          <p:cNvSpPr/>
          <p:nvPr userDrawn="1"/>
        </p:nvSpPr>
        <p:spPr>
          <a:xfrm>
            <a:off x="10954139" y="6505178"/>
            <a:ext cx="399662" cy="352821"/>
          </a:xfrm>
          <a:prstGeom prst="rect">
            <a:avLst/>
          </a:prstGeom>
          <a:solidFill>
            <a:srgbClr val="0068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68A6"/>
              </a:solidFill>
            </a:endParaRPr>
          </a:p>
        </p:txBody>
      </p:sp>
      <p:sp>
        <p:nvSpPr>
          <p:cNvPr id="7" name="Slide Number Placeholder 5">
            <a:extLst>
              <a:ext uri="{FF2B5EF4-FFF2-40B4-BE49-F238E27FC236}">
                <a16:creationId xmlns:a16="http://schemas.microsoft.com/office/drawing/2014/main" id="{877E20CB-0B5F-7A6C-5FD4-6BDE37F2AC42}"/>
              </a:ext>
            </a:extLst>
          </p:cNvPr>
          <p:cNvSpPr>
            <a:spLocks noGrp="1"/>
          </p:cNvSpPr>
          <p:nvPr>
            <p:ph type="sldNum" sz="quarter" idx="12"/>
          </p:nvPr>
        </p:nvSpPr>
        <p:spPr>
          <a:xfrm>
            <a:off x="10954138" y="6492875"/>
            <a:ext cx="399662" cy="352820"/>
          </a:xfrm>
          <a:prstGeom prst="rect">
            <a:avLst/>
          </a:prstGeom>
        </p:spPr>
        <p:txBody>
          <a:bodyPr/>
          <a:lstStyle>
            <a:lvl1pPr algn="ctr">
              <a:defRPr sz="1200">
                <a:solidFill>
                  <a:srgbClr val="EAEFF1"/>
                </a:solidFill>
              </a:defRPr>
            </a:lvl1pPr>
          </a:lstStyle>
          <a:p>
            <a:fld id="{103DDDE4-7A87-1F49-9041-0D2451D302B4}" type="slidenum">
              <a:rPr lang="en-US" smtClean="0"/>
              <a:pPr/>
              <a:t>‹#›</a:t>
            </a:fld>
            <a:endParaRPr lang="en-US" dirty="0"/>
          </a:p>
        </p:txBody>
      </p:sp>
      <p:pic>
        <p:nvPicPr>
          <p:cNvPr id="8" name="Picture 7" descr="A blue and black logo&#10;&#10;Description automatically generated">
            <a:extLst>
              <a:ext uri="{FF2B5EF4-FFF2-40B4-BE49-F238E27FC236}">
                <a16:creationId xmlns:a16="http://schemas.microsoft.com/office/drawing/2014/main" id="{EC7329F4-EA20-E9E7-72B6-C353753F334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60900" y="6523839"/>
            <a:ext cx="924272" cy="216297"/>
          </a:xfrm>
          <a:prstGeom prst="rect">
            <a:avLst/>
          </a:prstGeom>
        </p:spPr>
      </p:pic>
    </p:spTree>
    <p:extLst>
      <p:ext uri="{BB962C8B-B14F-4D97-AF65-F5344CB8AC3E}">
        <p14:creationId xmlns:p14="http://schemas.microsoft.com/office/powerpoint/2010/main" val="2419222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77FBFF4-F56A-1050-C60E-FC6AD5A39815}"/>
              </a:ext>
            </a:extLst>
          </p:cNvPr>
          <p:cNvSpPr>
            <a:spLocks noGrp="1"/>
          </p:cNvSpPr>
          <p:nvPr>
            <p:ph type="body" idx="1"/>
          </p:nvPr>
        </p:nvSpPr>
        <p:spPr>
          <a:xfrm>
            <a:off x="839788" y="1681163"/>
            <a:ext cx="5157787" cy="823912"/>
          </a:xfrm>
        </p:spPr>
        <p:txBody>
          <a:bodyPr anchor="b">
            <a:normAutofit/>
          </a:bodyPr>
          <a:lstStyle>
            <a:lvl1pPr marL="0" indent="0">
              <a:buNone/>
              <a:defRPr sz="2300" b="1">
                <a:solidFill>
                  <a:srgbClr val="0068A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E6838649-4563-8B47-8E3A-3F3E05B49CF9}"/>
              </a:ext>
            </a:extLst>
          </p:cNvPr>
          <p:cNvSpPr>
            <a:spLocks noGrp="1"/>
          </p:cNvSpPr>
          <p:nvPr>
            <p:ph sz="half" idx="2"/>
          </p:nvPr>
        </p:nvSpPr>
        <p:spPr>
          <a:xfrm>
            <a:off x="839788" y="2612571"/>
            <a:ext cx="5157787" cy="3577092"/>
          </a:xfrm>
        </p:spPr>
        <p:txBody>
          <a:bodyPr/>
          <a:lstStyle>
            <a:lvl1pPr>
              <a:defRPr sz="2000">
                <a:solidFill>
                  <a:srgbClr val="3D4856"/>
                </a:solidFill>
                <a:latin typeface="Arial" panose="020B0604020202020204" pitchFamily="34" charset="0"/>
                <a:cs typeface="Arial" panose="020B0604020202020204" pitchFamily="34" charset="0"/>
              </a:defRPr>
            </a:lvl1pPr>
            <a:lvl2pPr>
              <a:defRPr sz="1600">
                <a:solidFill>
                  <a:srgbClr val="3D4856"/>
                </a:solidFill>
                <a:latin typeface="Arial" panose="020B0604020202020204" pitchFamily="34" charset="0"/>
                <a:cs typeface="Arial" panose="020B0604020202020204" pitchFamily="34" charset="0"/>
              </a:defRPr>
            </a:lvl2pPr>
            <a:lvl3pPr>
              <a:defRPr sz="1600">
                <a:solidFill>
                  <a:srgbClr val="3D4856"/>
                </a:solidFill>
              </a:defRPr>
            </a:lvl3pPr>
            <a:lvl4pPr>
              <a:defRPr>
                <a:solidFill>
                  <a:srgbClr val="3D4856"/>
                </a:solidFill>
              </a:defRPr>
            </a:lvl4pPr>
            <a:lvl5pPr>
              <a:defRPr>
                <a:solidFill>
                  <a:srgbClr val="3D4856"/>
                </a:solidFill>
              </a:defRPr>
            </a:lvl5pPr>
          </a:lstStyle>
          <a:p>
            <a:pPr lvl="0"/>
            <a:r>
              <a:rPr lang="en-US" dirty="0"/>
              <a:t>Click to edit Master text styles</a:t>
            </a:r>
          </a:p>
          <a:p>
            <a:pPr lvl="1"/>
            <a:r>
              <a:rPr lang="en-US" dirty="0"/>
              <a:t>Second level</a:t>
            </a:r>
          </a:p>
        </p:txBody>
      </p:sp>
      <p:sp>
        <p:nvSpPr>
          <p:cNvPr id="5" name="Text Placeholder 4">
            <a:extLst>
              <a:ext uri="{FF2B5EF4-FFF2-40B4-BE49-F238E27FC236}">
                <a16:creationId xmlns:a16="http://schemas.microsoft.com/office/drawing/2014/main" id="{796E162C-1453-F5AA-A350-7488B435113D}"/>
              </a:ext>
            </a:extLst>
          </p:cNvPr>
          <p:cNvSpPr>
            <a:spLocks noGrp="1"/>
          </p:cNvSpPr>
          <p:nvPr>
            <p:ph type="body" sz="quarter" idx="3"/>
          </p:nvPr>
        </p:nvSpPr>
        <p:spPr>
          <a:xfrm>
            <a:off x="6172200" y="1681163"/>
            <a:ext cx="5183188" cy="823912"/>
          </a:xfrm>
        </p:spPr>
        <p:txBody>
          <a:bodyPr anchor="b">
            <a:normAutofit/>
          </a:bodyPr>
          <a:lstStyle>
            <a:lvl1pPr marL="0" indent="0">
              <a:buNone/>
              <a:defRPr sz="2300" b="1">
                <a:solidFill>
                  <a:srgbClr val="0068A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BA03D79-00A7-5899-E0F2-DCCC72260B08}"/>
              </a:ext>
            </a:extLst>
          </p:cNvPr>
          <p:cNvSpPr>
            <a:spLocks noGrp="1"/>
          </p:cNvSpPr>
          <p:nvPr>
            <p:ph sz="quarter" idx="4"/>
          </p:nvPr>
        </p:nvSpPr>
        <p:spPr>
          <a:xfrm>
            <a:off x="6172200" y="2612571"/>
            <a:ext cx="5183188" cy="3577092"/>
          </a:xfrm>
        </p:spPr>
        <p:txBody>
          <a:bodyPr/>
          <a:lstStyle>
            <a:lvl1pPr>
              <a:defRPr sz="2000">
                <a:solidFill>
                  <a:srgbClr val="3D4856"/>
                </a:solidFill>
                <a:latin typeface="Arial" panose="020B0604020202020204" pitchFamily="34" charset="0"/>
                <a:cs typeface="Arial" panose="020B0604020202020204" pitchFamily="34" charset="0"/>
              </a:defRPr>
            </a:lvl1pPr>
            <a:lvl2pPr>
              <a:defRPr sz="1600">
                <a:solidFill>
                  <a:srgbClr val="3D4856"/>
                </a:solidFill>
                <a:latin typeface="Arial" panose="020B0604020202020204" pitchFamily="34" charset="0"/>
                <a:cs typeface="Arial" panose="020B0604020202020204" pitchFamily="34" charset="0"/>
              </a:defRPr>
            </a:lvl2pPr>
            <a:lvl3pPr>
              <a:defRPr>
                <a:solidFill>
                  <a:srgbClr val="3D4856"/>
                </a:solidFill>
              </a:defRPr>
            </a:lvl3pPr>
            <a:lvl4pPr>
              <a:defRPr>
                <a:solidFill>
                  <a:srgbClr val="3D4856"/>
                </a:solidFill>
              </a:defRPr>
            </a:lvl4pPr>
            <a:lvl5pPr>
              <a:defRPr>
                <a:solidFill>
                  <a:srgbClr val="3D4856"/>
                </a:solidFill>
              </a:defRPr>
            </a:lvl5pPr>
          </a:lstStyle>
          <a:p>
            <a:pPr lvl="0"/>
            <a:r>
              <a:rPr lang="en-US" dirty="0"/>
              <a:t>Click to edit Master text styles</a:t>
            </a:r>
          </a:p>
          <a:p>
            <a:pPr lvl="1"/>
            <a:r>
              <a:rPr lang="en-US" dirty="0"/>
              <a:t>Second level</a:t>
            </a:r>
          </a:p>
        </p:txBody>
      </p:sp>
      <p:sp>
        <p:nvSpPr>
          <p:cNvPr id="12" name="Title 1">
            <a:extLst>
              <a:ext uri="{FF2B5EF4-FFF2-40B4-BE49-F238E27FC236}">
                <a16:creationId xmlns:a16="http://schemas.microsoft.com/office/drawing/2014/main" id="{36DC106E-4D24-D29F-093A-A5F82CD5908C}"/>
              </a:ext>
            </a:extLst>
          </p:cNvPr>
          <p:cNvSpPr>
            <a:spLocks noGrp="1"/>
          </p:cNvSpPr>
          <p:nvPr>
            <p:ph type="title"/>
          </p:nvPr>
        </p:nvSpPr>
        <p:spPr>
          <a:xfrm>
            <a:off x="838200" y="365125"/>
            <a:ext cx="10515600" cy="1062459"/>
          </a:xfrm>
        </p:spPr>
        <p:txBody>
          <a:bodyPr anchor="b">
            <a:normAutofit/>
          </a:bodyPr>
          <a:lstStyle>
            <a:lvl1pPr>
              <a:defRPr sz="3000"/>
            </a:lvl1pPr>
          </a:lstStyle>
          <a:p>
            <a:r>
              <a:rPr lang="en-US" dirty="0"/>
              <a:t>Click to edit Master title style</a:t>
            </a:r>
          </a:p>
        </p:txBody>
      </p:sp>
      <p:sp>
        <p:nvSpPr>
          <p:cNvPr id="13" name="Rectangle 12">
            <a:extLst>
              <a:ext uri="{FF2B5EF4-FFF2-40B4-BE49-F238E27FC236}">
                <a16:creationId xmlns:a16="http://schemas.microsoft.com/office/drawing/2014/main" id="{95601E40-5B68-291D-AF6D-A5068B7FEC0D}"/>
              </a:ext>
            </a:extLst>
          </p:cNvPr>
          <p:cNvSpPr/>
          <p:nvPr userDrawn="1"/>
        </p:nvSpPr>
        <p:spPr>
          <a:xfrm>
            <a:off x="10954139" y="6505178"/>
            <a:ext cx="399662" cy="352821"/>
          </a:xfrm>
          <a:prstGeom prst="rect">
            <a:avLst/>
          </a:prstGeom>
          <a:solidFill>
            <a:srgbClr val="0068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68A6"/>
              </a:solidFill>
            </a:endParaRPr>
          </a:p>
        </p:txBody>
      </p:sp>
      <p:sp>
        <p:nvSpPr>
          <p:cNvPr id="14" name="Slide Number Placeholder 5">
            <a:extLst>
              <a:ext uri="{FF2B5EF4-FFF2-40B4-BE49-F238E27FC236}">
                <a16:creationId xmlns:a16="http://schemas.microsoft.com/office/drawing/2014/main" id="{4307D520-79A7-C43F-BA9E-AC3BBEB35B2D}"/>
              </a:ext>
            </a:extLst>
          </p:cNvPr>
          <p:cNvSpPr>
            <a:spLocks noGrp="1"/>
          </p:cNvSpPr>
          <p:nvPr>
            <p:ph type="sldNum" sz="quarter" idx="12"/>
          </p:nvPr>
        </p:nvSpPr>
        <p:spPr>
          <a:xfrm>
            <a:off x="10954138" y="6492875"/>
            <a:ext cx="399662" cy="352820"/>
          </a:xfrm>
          <a:prstGeom prst="rect">
            <a:avLst/>
          </a:prstGeom>
        </p:spPr>
        <p:txBody>
          <a:bodyPr/>
          <a:lstStyle>
            <a:lvl1pPr algn="ctr">
              <a:defRPr sz="1200">
                <a:solidFill>
                  <a:srgbClr val="EAEFF1"/>
                </a:solidFill>
              </a:defRPr>
            </a:lvl1pPr>
          </a:lstStyle>
          <a:p>
            <a:fld id="{103DDDE4-7A87-1F49-9041-0D2451D302B4}" type="slidenum">
              <a:rPr lang="en-US" smtClean="0"/>
              <a:pPr/>
              <a:t>‹#›</a:t>
            </a:fld>
            <a:endParaRPr lang="en-US" dirty="0"/>
          </a:p>
        </p:txBody>
      </p:sp>
      <p:pic>
        <p:nvPicPr>
          <p:cNvPr id="2" name="Picture 1" descr="A blue and black logo&#10;&#10;Description automatically generated">
            <a:extLst>
              <a:ext uri="{FF2B5EF4-FFF2-40B4-BE49-F238E27FC236}">
                <a16:creationId xmlns:a16="http://schemas.microsoft.com/office/drawing/2014/main" id="{71F563D6-69AC-A3B8-6AFD-1ED19C4D89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0900" y="6523839"/>
            <a:ext cx="924272" cy="216297"/>
          </a:xfrm>
          <a:prstGeom prst="rect">
            <a:avLst/>
          </a:prstGeom>
        </p:spPr>
      </p:pic>
      <p:cxnSp>
        <p:nvCxnSpPr>
          <p:cNvPr id="8" name="Straight Connector 7">
            <a:extLst>
              <a:ext uri="{FF2B5EF4-FFF2-40B4-BE49-F238E27FC236}">
                <a16:creationId xmlns:a16="http://schemas.microsoft.com/office/drawing/2014/main" id="{04277A0C-DD58-51B5-515C-F80CAE4603F7}"/>
              </a:ext>
            </a:extLst>
          </p:cNvPr>
          <p:cNvCxnSpPr/>
          <p:nvPr userDrawn="1"/>
        </p:nvCxnSpPr>
        <p:spPr>
          <a:xfrm flipH="1">
            <a:off x="838200" y="6409347"/>
            <a:ext cx="10515600" cy="0"/>
          </a:xfrm>
          <a:prstGeom prst="line">
            <a:avLst/>
          </a:prstGeom>
          <a:ln w="19050">
            <a:solidFill>
              <a:srgbClr val="FFC50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3317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46FC6-4007-96BF-03FB-1D24C3F11440}"/>
              </a:ext>
            </a:extLst>
          </p:cNvPr>
          <p:cNvSpPr>
            <a:spLocks noGrp="1"/>
          </p:cNvSpPr>
          <p:nvPr>
            <p:ph type="title"/>
          </p:nvPr>
        </p:nvSpPr>
        <p:spPr>
          <a:xfrm>
            <a:off x="5191761" y="457200"/>
            <a:ext cx="6160454" cy="970384"/>
          </a:xfrm>
        </p:spPr>
        <p:txBody>
          <a:bodyPr anchor="b">
            <a:normAutofit/>
          </a:bodyPr>
          <a:lstStyle>
            <a:lvl1pPr>
              <a:defRPr sz="3000"/>
            </a:lvl1pPr>
          </a:lstStyle>
          <a:p>
            <a:r>
              <a:rPr lang="en-US" dirty="0"/>
              <a:t>Click to edit Master title style</a:t>
            </a:r>
          </a:p>
        </p:txBody>
      </p:sp>
      <p:sp>
        <p:nvSpPr>
          <p:cNvPr id="3" name="Picture Placeholder 2">
            <a:extLst>
              <a:ext uri="{FF2B5EF4-FFF2-40B4-BE49-F238E27FC236}">
                <a16:creationId xmlns:a16="http://schemas.microsoft.com/office/drawing/2014/main" id="{B6ACF110-F4E7-6983-25C1-6AC7EB4036FC}"/>
              </a:ext>
            </a:extLst>
          </p:cNvPr>
          <p:cNvSpPr>
            <a:spLocks noGrp="1"/>
          </p:cNvSpPr>
          <p:nvPr>
            <p:ph type="pic" idx="1"/>
          </p:nvPr>
        </p:nvSpPr>
        <p:spPr>
          <a:xfrm>
            <a:off x="838200" y="457200"/>
            <a:ext cx="3932237" cy="5682341"/>
          </a:xfrm>
          <a:solidFill>
            <a:schemeClr val="bg1">
              <a:lumMod val="95000"/>
            </a:schemeClr>
          </a:solidFill>
        </p:spPr>
        <p:txBody>
          <a:bodyP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F5CC216-6927-7176-99B0-C13EB41F1A71}"/>
              </a:ext>
            </a:extLst>
          </p:cNvPr>
          <p:cNvSpPr>
            <a:spLocks noGrp="1"/>
          </p:cNvSpPr>
          <p:nvPr>
            <p:ph type="body" sz="half" idx="2"/>
          </p:nvPr>
        </p:nvSpPr>
        <p:spPr>
          <a:xfrm>
            <a:off x="5191761" y="1791479"/>
            <a:ext cx="6160454" cy="4348064"/>
          </a:xfrm>
        </p:spPr>
        <p:txBody>
          <a:bodyPr>
            <a:normAutofit/>
          </a:bodyPr>
          <a:lstStyle>
            <a:lvl1pPr marL="0" indent="0">
              <a:buNone/>
              <a:defRPr sz="20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0" name="Rectangle 9">
            <a:extLst>
              <a:ext uri="{FF2B5EF4-FFF2-40B4-BE49-F238E27FC236}">
                <a16:creationId xmlns:a16="http://schemas.microsoft.com/office/drawing/2014/main" id="{3EAC6AB1-3C21-901B-0E51-5D8ED2D1BD95}"/>
              </a:ext>
            </a:extLst>
          </p:cNvPr>
          <p:cNvSpPr/>
          <p:nvPr userDrawn="1"/>
        </p:nvSpPr>
        <p:spPr>
          <a:xfrm>
            <a:off x="10954139" y="6505178"/>
            <a:ext cx="399662" cy="352821"/>
          </a:xfrm>
          <a:prstGeom prst="rect">
            <a:avLst/>
          </a:prstGeom>
          <a:solidFill>
            <a:srgbClr val="0068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68A6"/>
              </a:solidFill>
            </a:endParaRPr>
          </a:p>
        </p:txBody>
      </p:sp>
      <p:sp>
        <p:nvSpPr>
          <p:cNvPr id="11" name="Slide Number Placeholder 5">
            <a:extLst>
              <a:ext uri="{FF2B5EF4-FFF2-40B4-BE49-F238E27FC236}">
                <a16:creationId xmlns:a16="http://schemas.microsoft.com/office/drawing/2014/main" id="{334D80AA-9C5E-BD45-6033-F26A14DB2B4C}"/>
              </a:ext>
            </a:extLst>
          </p:cNvPr>
          <p:cNvSpPr>
            <a:spLocks noGrp="1"/>
          </p:cNvSpPr>
          <p:nvPr>
            <p:ph type="sldNum" sz="quarter" idx="12"/>
          </p:nvPr>
        </p:nvSpPr>
        <p:spPr>
          <a:xfrm>
            <a:off x="10954138" y="6492875"/>
            <a:ext cx="399662" cy="352820"/>
          </a:xfrm>
          <a:prstGeom prst="rect">
            <a:avLst/>
          </a:prstGeom>
        </p:spPr>
        <p:txBody>
          <a:bodyPr/>
          <a:lstStyle>
            <a:lvl1pPr algn="ctr">
              <a:defRPr sz="1200">
                <a:solidFill>
                  <a:srgbClr val="EAEFF1"/>
                </a:solidFill>
              </a:defRPr>
            </a:lvl1pPr>
          </a:lstStyle>
          <a:p>
            <a:fld id="{103DDDE4-7A87-1F49-9041-0D2451D302B4}" type="slidenum">
              <a:rPr lang="en-US" smtClean="0"/>
              <a:pPr/>
              <a:t>‹#›</a:t>
            </a:fld>
            <a:endParaRPr lang="en-US" dirty="0"/>
          </a:p>
        </p:txBody>
      </p:sp>
      <p:pic>
        <p:nvPicPr>
          <p:cNvPr id="5" name="Picture 4" descr="A blue and black logo&#10;&#10;Description automatically generated">
            <a:extLst>
              <a:ext uri="{FF2B5EF4-FFF2-40B4-BE49-F238E27FC236}">
                <a16:creationId xmlns:a16="http://schemas.microsoft.com/office/drawing/2014/main" id="{3DDF6384-124B-8511-97F0-6776668DFE0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0900" y="6523839"/>
            <a:ext cx="924272" cy="216297"/>
          </a:xfrm>
          <a:prstGeom prst="rect">
            <a:avLst/>
          </a:prstGeom>
        </p:spPr>
      </p:pic>
      <p:cxnSp>
        <p:nvCxnSpPr>
          <p:cNvPr id="6" name="Straight Connector 5">
            <a:extLst>
              <a:ext uri="{FF2B5EF4-FFF2-40B4-BE49-F238E27FC236}">
                <a16:creationId xmlns:a16="http://schemas.microsoft.com/office/drawing/2014/main" id="{9A0FA170-9CCA-FD65-8448-5E6549AA631A}"/>
              </a:ext>
            </a:extLst>
          </p:cNvPr>
          <p:cNvCxnSpPr/>
          <p:nvPr userDrawn="1"/>
        </p:nvCxnSpPr>
        <p:spPr>
          <a:xfrm flipH="1">
            <a:off x="838200" y="6409347"/>
            <a:ext cx="10515600" cy="0"/>
          </a:xfrm>
          <a:prstGeom prst="line">
            <a:avLst/>
          </a:prstGeom>
          <a:ln w="19050">
            <a:solidFill>
              <a:srgbClr val="FFC50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5813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peak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D68E8-38DD-FA7C-5D61-2CDDA7F479F2}"/>
              </a:ext>
            </a:extLst>
          </p:cNvPr>
          <p:cNvSpPr>
            <a:spLocks noGrp="1"/>
          </p:cNvSpPr>
          <p:nvPr>
            <p:ph type="title"/>
          </p:nvPr>
        </p:nvSpPr>
        <p:spPr>
          <a:xfrm>
            <a:off x="4704080" y="1842131"/>
            <a:ext cx="7005838" cy="1470023"/>
          </a:xfrm>
        </p:spPr>
        <p:txBody>
          <a:bodyPr anchor="b">
            <a:noAutofit/>
          </a:bodyPr>
          <a:lstStyle>
            <a:lvl1pPr>
              <a:defRPr sz="4500"/>
            </a:lvl1pPr>
          </a:lstStyle>
          <a:p>
            <a:r>
              <a:rPr lang="en-US" dirty="0"/>
              <a:t>Click to edit Master title style</a:t>
            </a:r>
          </a:p>
        </p:txBody>
      </p:sp>
      <p:sp>
        <p:nvSpPr>
          <p:cNvPr id="3" name="Picture Placeholder 2">
            <a:extLst>
              <a:ext uri="{FF2B5EF4-FFF2-40B4-BE49-F238E27FC236}">
                <a16:creationId xmlns:a16="http://schemas.microsoft.com/office/drawing/2014/main" id="{285725C9-BAE5-80A7-BD56-B7AC08628D41}"/>
              </a:ext>
            </a:extLst>
          </p:cNvPr>
          <p:cNvSpPr>
            <a:spLocks noGrp="1"/>
          </p:cNvSpPr>
          <p:nvPr>
            <p:ph type="pic" idx="1"/>
          </p:nvPr>
        </p:nvSpPr>
        <p:spPr>
          <a:xfrm>
            <a:off x="838201" y="1275080"/>
            <a:ext cx="3642360" cy="4307840"/>
          </a:xfrm>
          <a:solidFill>
            <a:schemeClr val="bg1">
              <a:lumMod val="95000"/>
            </a:schemeClr>
          </a:solidFill>
        </p:spPr>
        <p:txBody>
          <a:bodyP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Rectangle 3">
            <a:extLst>
              <a:ext uri="{FF2B5EF4-FFF2-40B4-BE49-F238E27FC236}">
                <a16:creationId xmlns:a16="http://schemas.microsoft.com/office/drawing/2014/main" id="{2D277A5F-30FA-563A-6628-C1E95769230C}"/>
              </a:ext>
            </a:extLst>
          </p:cNvPr>
          <p:cNvSpPr/>
          <p:nvPr userDrawn="1"/>
        </p:nvSpPr>
        <p:spPr>
          <a:xfrm>
            <a:off x="10954139" y="6505178"/>
            <a:ext cx="399662" cy="35282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68A6"/>
              </a:solidFill>
            </a:endParaRPr>
          </a:p>
        </p:txBody>
      </p:sp>
      <p:sp>
        <p:nvSpPr>
          <p:cNvPr id="5" name="Slide Number Placeholder 5">
            <a:extLst>
              <a:ext uri="{FF2B5EF4-FFF2-40B4-BE49-F238E27FC236}">
                <a16:creationId xmlns:a16="http://schemas.microsoft.com/office/drawing/2014/main" id="{AABB08DB-5DA8-4300-DFE6-26BA23EE2C21}"/>
              </a:ext>
            </a:extLst>
          </p:cNvPr>
          <p:cNvSpPr>
            <a:spLocks noGrp="1"/>
          </p:cNvSpPr>
          <p:nvPr>
            <p:ph type="sldNum" sz="quarter" idx="12"/>
          </p:nvPr>
        </p:nvSpPr>
        <p:spPr>
          <a:xfrm>
            <a:off x="10954138" y="6492875"/>
            <a:ext cx="399662" cy="352820"/>
          </a:xfrm>
          <a:prstGeom prst="rect">
            <a:avLst/>
          </a:prstGeom>
        </p:spPr>
        <p:txBody>
          <a:bodyPr/>
          <a:lstStyle>
            <a:lvl1pPr algn="ctr">
              <a:defRPr sz="1200">
                <a:solidFill>
                  <a:srgbClr val="EAEFF1"/>
                </a:solidFill>
              </a:defRPr>
            </a:lvl1pPr>
          </a:lstStyle>
          <a:p>
            <a:fld id="{103DDDE4-7A87-1F49-9041-0D2451D302B4}" type="slidenum">
              <a:rPr lang="en-US" smtClean="0"/>
              <a:pPr/>
              <a:t>‹#›</a:t>
            </a:fld>
            <a:endParaRPr lang="en-US" dirty="0"/>
          </a:p>
        </p:txBody>
      </p:sp>
      <p:pic>
        <p:nvPicPr>
          <p:cNvPr id="6" name="Picture 5" descr="A blue and black logo&#10;&#10;Description automatically generated">
            <a:extLst>
              <a:ext uri="{FF2B5EF4-FFF2-40B4-BE49-F238E27FC236}">
                <a16:creationId xmlns:a16="http://schemas.microsoft.com/office/drawing/2014/main" id="{A3682773-2A62-59AA-D2AF-029C02EFFF2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0900" y="6523839"/>
            <a:ext cx="924272" cy="216297"/>
          </a:xfrm>
          <a:prstGeom prst="rect">
            <a:avLst/>
          </a:prstGeom>
        </p:spPr>
      </p:pic>
      <p:sp>
        <p:nvSpPr>
          <p:cNvPr id="7" name="Subtitle 2">
            <a:extLst>
              <a:ext uri="{FF2B5EF4-FFF2-40B4-BE49-F238E27FC236}">
                <a16:creationId xmlns:a16="http://schemas.microsoft.com/office/drawing/2014/main" id="{B4C3D1DC-BE05-69A5-D086-0F04C17BC008}"/>
              </a:ext>
            </a:extLst>
          </p:cNvPr>
          <p:cNvSpPr>
            <a:spLocks noGrp="1"/>
          </p:cNvSpPr>
          <p:nvPr>
            <p:ph type="subTitle" idx="13"/>
          </p:nvPr>
        </p:nvSpPr>
        <p:spPr>
          <a:xfrm>
            <a:off x="4709118" y="3606800"/>
            <a:ext cx="7000800" cy="1326439"/>
          </a:xfrm>
        </p:spPr>
        <p:txBody>
          <a:bodyPr>
            <a:normAutofit/>
          </a:bodyPr>
          <a:lstStyle>
            <a:lvl1pPr marL="0" indent="0" algn="l">
              <a:buNone/>
              <a:defRPr sz="2300" b="1" i="0">
                <a:solidFill>
                  <a:srgbClr val="0068A6"/>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8" name="Straight Connector 7">
            <a:extLst>
              <a:ext uri="{FF2B5EF4-FFF2-40B4-BE49-F238E27FC236}">
                <a16:creationId xmlns:a16="http://schemas.microsoft.com/office/drawing/2014/main" id="{98DCBA6C-0301-99F9-5D51-B4BF1D10D243}"/>
              </a:ext>
            </a:extLst>
          </p:cNvPr>
          <p:cNvCxnSpPr>
            <a:cxnSpLocks/>
          </p:cNvCxnSpPr>
          <p:nvPr userDrawn="1"/>
        </p:nvCxnSpPr>
        <p:spPr>
          <a:xfrm>
            <a:off x="4704080" y="3432732"/>
            <a:ext cx="7005838" cy="0"/>
          </a:xfrm>
          <a:prstGeom prst="line">
            <a:avLst/>
          </a:prstGeom>
          <a:ln w="38100">
            <a:solidFill>
              <a:srgbClr val="FFC50D"/>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F8A1418-A96C-8082-A71E-98BA7A8938D8}"/>
              </a:ext>
            </a:extLst>
          </p:cNvPr>
          <p:cNvCxnSpPr/>
          <p:nvPr userDrawn="1"/>
        </p:nvCxnSpPr>
        <p:spPr>
          <a:xfrm flipH="1">
            <a:off x="838200" y="6409347"/>
            <a:ext cx="10515600" cy="0"/>
          </a:xfrm>
          <a:prstGeom prst="line">
            <a:avLst/>
          </a:prstGeom>
          <a:ln w="19050">
            <a:solidFill>
              <a:srgbClr val="FFC50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0928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graph">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F42978-9EF9-F2A0-721D-219E6BA9AF85}"/>
              </a:ext>
            </a:extLst>
          </p:cNvPr>
          <p:cNvSpPr/>
          <p:nvPr userDrawn="1"/>
        </p:nvSpPr>
        <p:spPr>
          <a:xfrm>
            <a:off x="6096000" y="1"/>
            <a:ext cx="6096000" cy="6857998"/>
          </a:xfrm>
          <a:prstGeom prst="rect">
            <a:avLst/>
          </a:prstGeom>
          <a:solidFill>
            <a:srgbClr val="C8C9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4FF2CA96-5D73-36C9-63C3-928677F9FC67}"/>
              </a:ext>
            </a:extLst>
          </p:cNvPr>
          <p:cNvSpPr>
            <a:spLocks noGrp="1"/>
          </p:cNvSpPr>
          <p:nvPr>
            <p:ph type="title"/>
          </p:nvPr>
        </p:nvSpPr>
        <p:spPr>
          <a:xfrm>
            <a:off x="828041" y="457200"/>
            <a:ext cx="4820919" cy="970384"/>
          </a:xfrm>
        </p:spPr>
        <p:txBody>
          <a:bodyPr anchor="b">
            <a:normAutofit/>
          </a:bodyPr>
          <a:lstStyle>
            <a:lvl1pPr>
              <a:defRPr sz="3000"/>
            </a:lvl1pPr>
          </a:lstStyle>
          <a:p>
            <a:r>
              <a:rPr lang="en-US" dirty="0"/>
              <a:t>Click to edit Master title style</a:t>
            </a:r>
          </a:p>
        </p:txBody>
      </p:sp>
      <p:sp>
        <p:nvSpPr>
          <p:cNvPr id="5" name="Text Placeholder 3">
            <a:extLst>
              <a:ext uri="{FF2B5EF4-FFF2-40B4-BE49-F238E27FC236}">
                <a16:creationId xmlns:a16="http://schemas.microsoft.com/office/drawing/2014/main" id="{6BA184EC-74E9-0A00-33DB-681631FDFD59}"/>
              </a:ext>
            </a:extLst>
          </p:cNvPr>
          <p:cNvSpPr>
            <a:spLocks noGrp="1"/>
          </p:cNvSpPr>
          <p:nvPr>
            <p:ph type="body" sz="half" idx="2"/>
          </p:nvPr>
        </p:nvSpPr>
        <p:spPr>
          <a:xfrm>
            <a:off x="828041" y="1791479"/>
            <a:ext cx="4820919" cy="4348064"/>
          </a:xfrm>
        </p:spPr>
        <p:txBody>
          <a:bodyPr>
            <a:normAutofit/>
          </a:bodyPr>
          <a:lstStyle>
            <a:lvl1pPr marL="0" indent="0">
              <a:buNone/>
              <a:defRPr sz="20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Rectangle 5">
            <a:extLst>
              <a:ext uri="{FF2B5EF4-FFF2-40B4-BE49-F238E27FC236}">
                <a16:creationId xmlns:a16="http://schemas.microsoft.com/office/drawing/2014/main" id="{B900AE7D-C758-378A-00BA-61091D0C9573}"/>
              </a:ext>
            </a:extLst>
          </p:cNvPr>
          <p:cNvSpPr/>
          <p:nvPr userDrawn="1"/>
        </p:nvSpPr>
        <p:spPr>
          <a:xfrm>
            <a:off x="10954139" y="6505178"/>
            <a:ext cx="399662" cy="352821"/>
          </a:xfrm>
          <a:prstGeom prst="rect">
            <a:avLst/>
          </a:prstGeom>
          <a:solidFill>
            <a:srgbClr val="0068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68A6"/>
              </a:solidFill>
            </a:endParaRPr>
          </a:p>
        </p:txBody>
      </p:sp>
      <p:sp>
        <p:nvSpPr>
          <p:cNvPr id="7" name="Slide Number Placeholder 5">
            <a:extLst>
              <a:ext uri="{FF2B5EF4-FFF2-40B4-BE49-F238E27FC236}">
                <a16:creationId xmlns:a16="http://schemas.microsoft.com/office/drawing/2014/main" id="{1EC9EA9D-34FD-1922-24DE-816201B4BC9A}"/>
              </a:ext>
            </a:extLst>
          </p:cNvPr>
          <p:cNvSpPr>
            <a:spLocks noGrp="1"/>
          </p:cNvSpPr>
          <p:nvPr>
            <p:ph type="sldNum" sz="quarter" idx="12"/>
          </p:nvPr>
        </p:nvSpPr>
        <p:spPr>
          <a:xfrm>
            <a:off x="10954138" y="6492875"/>
            <a:ext cx="399662" cy="352820"/>
          </a:xfrm>
          <a:prstGeom prst="rect">
            <a:avLst/>
          </a:prstGeom>
        </p:spPr>
        <p:txBody>
          <a:bodyPr/>
          <a:lstStyle>
            <a:lvl1pPr algn="ctr">
              <a:defRPr sz="1200">
                <a:solidFill>
                  <a:srgbClr val="EAEFF1"/>
                </a:solidFill>
              </a:defRPr>
            </a:lvl1pPr>
          </a:lstStyle>
          <a:p>
            <a:fld id="{103DDDE4-7A87-1F49-9041-0D2451D302B4}" type="slidenum">
              <a:rPr lang="en-US" smtClean="0"/>
              <a:pPr/>
              <a:t>‹#›</a:t>
            </a:fld>
            <a:endParaRPr lang="en-US" dirty="0"/>
          </a:p>
        </p:txBody>
      </p:sp>
      <p:pic>
        <p:nvPicPr>
          <p:cNvPr id="12" name="Picture 11" descr="A blue and black logo&#10;&#10;Description automatically generated">
            <a:extLst>
              <a:ext uri="{FF2B5EF4-FFF2-40B4-BE49-F238E27FC236}">
                <a16:creationId xmlns:a16="http://schemas.microsoft.com/office/drawing/2014/main" id="{9EA85BAC-245E-64C7-45FF-475943C807D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0900" y="6523839"/>
            <a:ext cx="924272" cy="216297"/>
          </a:xfrm>
          <a:prstGeom prst="rect">
            <a:avLst/>
          </a:prstGeom>
        </p:spPr>
      </p:pic>
      <p:cxnSp>
        <p:nvCxnSpPr>
          <p:cNvPr id="2" name="Straight Connector 1">
            <a:extLst>
              <a:ext uri="{FF2B5EF4-FFF2-40B4-BE49-F238E27FC236}">
                <a16:creationId xmlns:a16="http://schemas.microsoft.com/office/drawing/2014/main" id="{042F5D3E-9D2B-AC97-E62C-4EF871A6F2CC}"/>
              </a:ext>
            </a:extLst>
          </p:cNvPr>
          <p:cNvCxnSpPr/>
          <p:nvPr userDrawn="1"/>
        </p:nvCxnSpPr>
        <p:spPr>
          <a:xfrm flipH="1">
            <a:off x="838200" y="6409347"/>
            <a:ext cx="10515600" cy="0"/>
          </a:xfrm>
          <a:prstGeom prst="line">
            <a:avLst/>
          </a:prstGeom>
          <a:ln w="19050">
            <a:solidFill>
              <a:srgbClr val="FFC50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46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break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D68B77-1E10-691E-AC2A-5B2819059AC6}"/>
              </a:ext>
            </a:extLst>
          </p:cNvPr>
          <p:cNvSpPr/>
          <p:nvPr userDrawn="1"/>
        </p:nvSpPr>
        <p:spPr>
          <a:xfrm>
            <a:off x="4770438" y="0"/>
            <a:ext cx="7421562" cy="6858000"/>
          </a:xfrm>
          <a:prstGeom prst="rect">
            <a:avLst/>
          </a:prstGeom>
          <a:solidFill>
            <a:srgbClr val="0068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1D5F161-7C95-217E-6218-3278FD803C5B}"/>
              </a:ext>
            </a:extLst>
          </p:cNvPr>
          <p:cNvSpPr>
            <a:spLocks noGrp="1"/>
          </p:cNvSpPr>
          <p:nvPr>
            <p:ph type="title"/>
          </p:nvPr>
        </p:nvSpPr>
        <p:spPr>
          <a:xfrm>
            <a:off x="5365102" y="1707502"/>
            <a:ext cx="5988698" cy="1721498"/>
          </a:xfrm>
        </p:spPr>
        <p:txBody>
          <a:bodyPr anchor="b">
            <a:noAutofit/>
          </a:bodyPr>
          <a:lstStyle>
            <a:lvl1pPr>
              <a:defRPr sz="4500">
                <a:solidFill>
                  <a:srgbClr val="EAEFF1"/>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99D96DED-7708-3514-1EE5-2A99BBE6337B}"/>
              </a:ext>
            </a:extLst>
          </p:cNvPr>
          <p:cNvSpPr>
            <a:spLocks noGrp="1"/>
          </p:cNvSpPr>
          <p:nvPr>
            <p:ph type="pic" idx="1"/>
          </p:nvPr>
        </p:nvSpPr>
        <p:spPr>
          <a:xfrm>
            <a:off x="0" y="0"/>
            <a:ext cx="4770437" cy="6858000"/>
          </a:xfrm>
          <a:solidFill>
            <a:schemeClr val="bg1">
              <a:lumMod val="95000"/>
            </a:schemeClr>
          </a:solidFill>
        </p:spPr>
        <p:txBody>
          <a:bodyP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ext Placeholder 8">
            <a:extLst>
              <a:ext uri="{FF2B5EF4-FFF2-40B4-BE49-F238E27FC236}">
                <a16:creationId xmlns:a16="http://schemas.microsoft.com/office/drawing/2014/main" id="{0888BC32-F28E-FB68-E860-3BE5DDA10650}"/>
              </a:ext>
            </a:extLst>
          </p:cNvPr>
          <p:cNvSpPr>
            <a:spLocks noGrp="1"/>
          </p:cNvSpPr>
          <p:nvPr>
            <p:ph type="body" sz="quarter" idx="10"/>
          </p:nvPr>
        </p:nvSpPr>
        <p:spPr>
          <a:xfrm>
            <a:off x="5365102" y="3771898"/>
            <a:ext cx="5589102" cy="914401"/>
          </a:xfrm>
        </p:spPr>
        <p:txBody>
          <a:bodyPr>
            <a:normAutofit/>
          </a:bodyPr>
          <a:lstStyle>
            <a:lvl1pPr marL="0" indent="0">
              <a:buNone/>
              <a:defRPr sz="2000">
                <a:solidFill>
                  <a:srgbClr val="FFC50D"/>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760323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pic>
        <p:nvPicPr>
          <p:cNvPr id="2" name="Picture 1" descr="A blue background with white text&#10;&#10;Description automatically generated">
            <a:extLst>
              <a:ext uri="{FF2B5EF4-FFF2-40B4-BE49-F238E27FC236}">
                <a16:creationId xmlns:a16="http://schemas.microsoft.com/office/drawing/2014/main" id="{FE914D78-CDC0-8A87-5FAF-33C48DECE31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0087028A-8363-66C2-C988-C83326C0D595}"/>
              </a:ext>
            </a:extLst>
          </p:cNvPr>
          <p:cNvSpPr txBox="1"/>
          <p:nvPr userDrawn="1"/>
        </p:nvSpPr>
        <p:spPr>
          <a:xfrm>
            <a:off x="947020" y="5007752"/>
            <a:ext cx="2834631" cy="400110"/>
          </a:xfrm>
          <a:prstGeom prst="rect">
            <a:avLst/>
          </a:prstGeom>
          <a:noFill/>
        </p:spPr>
        <p:txBody>
          <a:bodyPr wrap="square" rtlCol="0" anchor="ctr">
            <a:spAutoFit/>
          </a:bodyPr>
          <a:lstStyle/>
          <a:p>
            <a:r>
              <a:rPr lang="en-US" sz="2000" b="1" i="0" spc="300" baseline="0" dirty="0" err="1">
                <a:solidFill>
                  <a:srgbClr val="FFC50D"/>
                </a:solidFill>
                <a:latin typeface="Aptos Display" panose="020B0004020202020204" pitchFamily="34" charset="0"/>
                <a:cs typeface="Arial" panose="020B0604020202020204" pitchFamily="34" charset="0"/>
              </a:rPr>
              <a:t>www.velan.com</a:t>
            </a:r>
            <a:endParaRPr lang="en-US" sz="2000" b="1" i="0" spc="300" baseline="0" dirty="0">
              <a:solidFill>
                <a:srgbClr val="FFC50D"/>
              </a:solidFill>
              <a:latin typeface="Aptos Display" panose="020B0004020202020204" pitchFamily="34" charset="0"/>
              <a:cs typeface="Arial" panose="020B0604020202020204" pitchFamily="34" charset="0"/>
            </a:endParaRPr>
          </a:p>
        </p:txBody>
      </p:sp>
    </p:spTree>
    <p:extLst>
      <p:ext uri="{BB962C8B-B14F-4D97-AF65-F5344CB8AC3E}">
        <p14:creationId xmlns:p14="http://schemas.microsoft.com/office/powerpoint/2010/main" val="2027834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ACB22E-6B31-BDBF-E5CB-ADE60274E5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E2E0614-2C87-337C-4B10-D98489CA4F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9" name="Rectangle 8">
            <a:extLst>
              <a:ext uri="{FF2B5EF4-FFF2-40B4-BE49-F238E27FC236}">
                <a16:creationId xmlns:a16="http://schemas.microsoft.com/office/drawing/2014/main" id="{C214EEE2-AD96-947C-27A1-4B5363AE06F5}"/>
              </a:ext>
            </a:extLst>
          </p:cNvPr>
          <p:cNvSpPr/>
          <p:nvPr userDrawn="1"/>
        </p:nvSpPr>
        <p:spPr>
          <a:xfrm>
            <a:off x="-670560" y="1745616"/>
            <a:ext cx="528320" cy="528320"/>
          </a:xfrm>
          <a:prstGeom prst="rect">
            <a:avLst/>
          </a:prstGeom>
          <a:solidFill>
            <a:srgbClr val="FFC50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B1E152-C3ED-5C67-0AB6-F0DF0ABE31C1}"/>
              </a:ext>
            </a:extLst>
          </p:cNvPr>
          <p:cNvSpPr/>
          <p:nvPr userDrawn="1"/>
        </p:nvSpPr>
        <p:spPr>
          <a:xfrm>
            <a:off x="-670560" y="2517776"/>
            <a:ext cx="528320" cy="528320"/>
          </a:xfrm>
          <a:prstGeom prst="rect">
            <a:avLst/>
          </a:prstGeom>
          <a:solidFill>
            <a:srgbClr val="0067A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06A6ACE-AF5C-ABEA-77AC-27226ED54A3E}"/>
              </a:ext>
            </a:extLst>
          </p:cNvPr>
          <p:cNvSpPr/>
          <p:nvPr userDrawn="1"/>
        </p:nvSpPr>
        <p:spPr>
          <a:xfrm>
            <a:off x="-670560" y="201296"/>
            <a:ext cx="528320" cy="528320"/>
          </a:xfrm>
          <a:prstGeom prst="rect">
            <a:avLst/>
          </a:prstGeom>
          <a:solidFill>
            <a:srgbClr val="3D485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26329E-C712-AD58-3896-325D57B4608C}"/>
              </a:ext>
            </a:extLst>
          </p:cNvPr>
          <p:cNvSpPr/>
          <p:nvPr userDrawn="1"/>
        </p:nvSpPr>
        <p:spPr>
          <a:xfrm>
            <a:off x="-670560" y="973456"/>
            <a:ext cx="528320" cy="528320"/>
          </a:xfrm>
          <a:prstGeom prst="rect">
            <a:avLst/>
          </a:prstGeom>
          <a:solidFill>
            <a:srgbClr val="EAEFF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16894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3" r:id="rId4"/>
    <p:sldLayoutId id="2147483657" r:id="rId5"/>
    <p:sldLayoutId id="2147483661" r:id="rId6"/>
    <p:sldLayoutId id="2147483660" r:id="rId7"/>
    <p:sldLayoutId id="2147483658" r:id="rId8"/>
    <p:sldLayoutId id="2147483659" r:id="rId9"/>
  </p:sldLayoutIdLst>
  <p:hf hdr="0" ftr="0" dt="0"/>
  <p:txStyles>
    <p:titleStyle>
      <a:lvl1pPr algn="l" defTabSz="914400" rtl="0" eaLnBrk="1" latinLnBrk="0" hangingPunct="1">
        <a:lnSpc>
          <a:spcPct val="90000"/>
        </a:lnSpc>
        <a:spcBef>
          <a:spcPct val="0"/>
        </a:spcBef>
        <a:buNone/>
        <a:defRPr sz="3000" b="1" i="0" kern="1200">
          <a:solidFill>
            <a:srgbClr val="3D485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3D485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3D485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3D485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D485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D48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 Id="rId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81F94-4AD1-F33B-CF81-B83EB6D8845C}"/>
              </a:ext>
            </a:extLst>
          </p:cNvPr>
          <p:cNvSpPr>
            <a:spLocks noGrp="1"/>
          </p:cNvSpPr>
          <p:nvPr>
            <p:ph type="ctrTitle"/>
          </p:nvPr>
        </p:nvSpPr>
        <p:spPr>
          <a:xfrm>
            <a:off x="6822039" y="3955551"/>
            <a:ext cx="4999059" cy="1185409"/>
          </a:xfrm>
        </p:spPr>
        <p:txBody>
          <a:bodyPr>
            <a:normAutofit/>
          </a:bodyPr>
          <a:lstStyle/>
          <a:p>
            <a:r>
              <a:rPr lang="en-US" dirty="0"/>
              <a:t>Q1-FY2026</a:t>
            </a:r>
            <a:br>
              <a:rPr lang="en-US" dirty="0"/>
            </a:br>
            <a:r>
              <a:rPr lang="en-US" dirty="0"/>
              <a:t>Investor Presentation</a:t>
            </a:r>
          </a:p>
        </p:txBody>
      </p:sp>
      <p:sp>
        <p:nvSpPr>
          <p:cNvPr id="3" name="Subtitle 2">
            <a:extLst>
              <a:ext uri="{FF2B5EF4-FFF2-40B4-BE49-F238E27FC236}">
                <a16:creationId xmlns:a16="http://schemas.microsoft.com/office/drawing/2014/main" id="{F9FB07DE-EE06-8EB1-0506-11CA94DECA14}"/>
              </a:ext>
            </a:extLst>
          </p:cNvPr>
          <p:cNvSpPr>
            <a:spLocks noGrp="1"/>
          </p:cNvSpPr>
          <p:nvPr>
            <p:ph type="subTitle" idx="1"/>
          </p:nvPr>
        </p:nvSpPr>
        <p:spPr/>
        <p:txBody>
          <a:bodyPr/>
          <a:lstStyle/>
          <a:p>
            <a:r>
              <a:rPr lang="en-US" dirty="0"/>
              <a:t>July 11, 2025</a:t>
            </a:r>
          </a:p>
        </p:txBody>
      </p:sp>
    </p:spTree>
    <p:extLst>
      <p:ext uri="{BB962C8B-B14F-4D97-AF65-F5344CB8AC3E}">
        <p14:creationId xmlns:p14="http://schemas.microsoft.com/office/powerpoint/2010/main" val="4021004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D70DE-BE0B-BC2C-8522-B23F77D0B3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2DA773-6117-C8B0-86F6-2458E498F96C}"/>
              </a:ext>
            </a:extLst>
          </p:cNvPr>
          <p:cNvSpPr>
            <a:spLocks noGrp="1"/>
          </p:cNvSpPr>
          <p:nvPr>
            <p:ph type="title"/>
          </p:nvPr>
        </p:nvSpPr>
        <p:spPr>
          <a:xfrm>
            <a:off x="520435" y="457200"/>
            <a:ext cx="5128525" cy="589280"/>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First-Quarter Results</a:t>
            </a:r>
          </a:p>
        </p:txBody>
      </p:sp>
      <p:sp>
        <p:nvSpPr>
          <p:cNvPr id="4" name="Slide Number Placeholder 3">
            <a:extLst>
              <a:ext uri="{FF2B5EF4-FFF2-40B4-BE49-F238E27FC236}">
                <a16:creationId xmlns:a16="http://schemas.microsoft.com/office/drawing/2014/main" id="{D92834E2-94A0-A57F-4FAA-CC96388A093F}"/>
              </a:ext>
            </a:extLst>
          </p:cNvPr>
          <p:cNvSpPr>
            <a:spLocks noGrp="1"/>
          </p:cNvSpPr>
          <p:nvPr>
            <p:ph type="sldNum" sz="quarter" idx="12"/>
          </p:nvPr>
        </p:nvSpPr>
        <p:spPr/>
        <p:txBody>
          <a:bodyPr/>
          <a:lstStyle/>
          <a:p>
            <a:fld id="{103DDDE4-7A87-1F49-9041-0D2451D302B4}" type="slidenum">
              <a:rPr lang="en-US" smtClean="0"/>
              <a:pPr/>
              <a:t>10</a:t>
            </a:fld>
            <a:endParaRPr lang="en-US" dirty="0"/>
          </a:p>
        </p:txBody>
      </p:sp>
      <p:sp>
        <p:nvSpPr>
          <p:cNvPr id="13" name="TextBox 12">
            <a:extLst>
              <a:ext uri="{FF2B5EF4-FFF2-40B4-BE49-F238E27FC236}">
                <a16:creationId xmlns:a16="http://schemas.microsoft.com/office/drawing/2014/main" id="{0E1DCA63-CE61-249E-E81E-DB175EA419F1}"/>
              </a:ext>
            </a:extLst>
          </p:cNvPr>
          <p:cNvSpPr txBox="1"/>
          <p:nvPr/>
        </p:nvSpPr>
        <p:spPr>
          <a:xfrm>
            <a:off x="520435" y="1125430"/>
            <a:ext cx="1431930" cy="400110"/>
          </a:xfrm>
          <a:prstGeom prst="rect">
            <a:avLst/>
          </a:prstGeom>
          <a:noFill/>
        </p:spPr>
        <p:txBody>
          <a:bodyPr wrap="none" rtlCol="0">
            <a:spAutoFit/>
          </a:bodyPr>
          <a:lstStyle/>
          <a:p>
            <a:r>
              <a:rPr lang="en-CA" sz="2000" b="1" dirty="0">
                <a:solidFill>
                  <a:srgbClr val="0068A6"/>
                </a:solidFill>
              </a:rPr>
              <a:t>Gross Profit</a:t>
            </a:r>
          </a:p>
        </p:txBody>
      </p:sp>
      <p:sp>
        <p:nvSpPr>
          <p:cNvPr id="14" name="Arrow: Up 13">
            <a:extLst>
              <a:ext uri="{FF2B5EF4-FFF2-40B4-BE49-F238E27FC236}">
                <a16:creationId xmlns:a16="http://schemas.microsoft.com/office/drawing/2014/main" id="{C83BFCD8-4E81-6E0C-B0FB-DA8214612D3B}"/>
              </a:ext>
            </a:extLst>
          </p:cNvPr>
          <p:cNvSpPr/>
          <p:nvPr/>
        </p:nvSpPr>
        <p:spPr>
          <a:xfrm>
            <a:off x="2217243" y="1525436"/>
            <a:ext cx="276225" cy="238125"/>
          </a:xfrm>
          <a:prstGeom prst="up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TextBox 14">
            <a:extLst>
              <a:ext uri="{FF2B5EF4-FFF2-40B4-BE49-F238E27FC236}">
                <a16:creationId xmlns:a16="http://schemas.microsoft.com/office/drawing/2014/main" id="{8F970D64-BE6E-D876-63C9-79419C641575}"/>
              </a:ext>
            </a:extLst>
          </p:cNvPr>
          <p:cNvSpPr txBox="1"/>
          <p:nvPr/>
        </p:nvSpPr>
        <p:spPr>
          <a:xfrm>
            <a:off x="588618" y="1476050"/>
            <a:ext cx="1535998" cy="800219"/>
          </a:xfrm>
          <a:prstGeom prst="rect">
            <a:avLst/>
          </a:prstGeom>
          <a:noFill/>
        </p:spPr>
        <p:txBody>
          <a:bodyPr wrap="square" rtlCol="0">
            <a:spAutoFit/>
          </a:bodyPr>
          <a:lstStyle/>
          <a:p>
            <a:r>
              <a:rPr lang="en-CA" b="1" dirty="0"/>
              <a:t>$20.6M</a:t>
            </a:r>
          </a:p>
          <a:p>
            <a:pPr>
              <a:spcBef>
                <a:spcPts val="1200"/>
              </a:spcBef>
            </a:pPr>
            <a:r>
              <a:rPr lang="en-CA" b="1" dirty="0"/>
              <a:t>28.6% of sales</a:t>
            </a:r>
          </a:p>
        </p:txBody>
      </p:sp>
      <p:sp>
        <p:nvSpPr>
          <p:cNvPr id="16" name="TextBox 15">
            <a:extLst>
              <a:ext uri="{FF2B5EF4-FFF2-40B4-BE49-F238E27FC236}">
                <a16:creationId xmlns:a16="http://schemas.microsoft.com/office/drawing/2014/main" id="{F336AFB4-9197-6DB8-FB4F-BA96654674D3}"/>
              </a:ext>
            </a:extLst>
          </p:cNvPr>
          <p:cNvSpPr txBox="1"/>
          <p:nvPr/>
        </p:nvSpPr>
        <p:spPr>
          <a:xfrm>
            <a:off x="2570480" y="1476050"/>
            <a:ext cx="2265680" cy="800219"/>
          </a:xfrm>
          <a:prstGeom prst="rect">
            <a:avLst/>
          </a:prstGeom>
          <a:noFill/>
        </p:spPr>
        <p:txBody>
          <a:bodyPr wrap="square" rtlCol="0">
            <a:spAutoFit/>
          </a:bodyPr>
          <a:lstStyle/>
          <a:p>
            <a:r>
              <a:rPr lang="en-CA" b="1" dirty="0"/>
              <a:t>$3.8M vs. prior year</a:t>
            </a:r>
          </a:p>
          <a:p>
            <a:pPr>
              <a:spcBef>
                <a:spcPts val="1200"/>
              </a:spcBef>
            </a:pPr>
            <a:r>
              <a:rPr lang="en-CA" b="1" dirty="0"/>
              <a:t>100 bps vs. prior year </a:t>
            </a:r>
          </a:p>
        </p:txBody>
      </p:sp>
      <p:sp>
        <p:nvSpPr>
          <p:cNvPr id="17" name="TextBox 16">
            <a:extLst>
              <a:ext uri="{FF2B5EF4-FFF2-40B4-BE49-F238E27FC236}">
                <a16:creationId xmlns:a16="http://schemas.microsoft.com/office/drawing/2014/main" id="{CD9B9739-CEB6-5DE0-F2A5-D8B3759446CD}"/>
              </a:ext>
            </a:extLst>
          </p:cNvPr>
          <p:cNvSpPr txBox="1"/>
          <p:nvPr/>
        </p:nvSpPr>
        <p:spPr>
          <a:xfrm>
            <a:off x="520435" y="2323895"/>
            <a:ext cx="5037348" cy="1431161"/>
          </a:xfrm>
          <a:prstGeom prst="rect">
            <a:avLst/>
          </a:prstGeom>
          <a:noFill/>
        </p:spPr>
        <p:txBody>
          <a:bodyPr wrap="square">
            <a:spAutoFit/>
          </a:bodyPr>
          <a:lstStyle/>
          <a:p>
            <a:pPr marL="180000" lvl="1" indent="-180000">
              <a:spcBef>
                <a:spcPts val="600"/>
              </a:spcBef>
              <a:buFont typeface="Arial" panose="020B0604020202020204" pitchFamily="34" charset="0"/>
              <a:buChar char="•"/>
            </a:pPr>
            <a:r>
              <a:rPr lang="en-CA" dirty="0">
                <a:cs typeface="Calibri" panose="020F0502020204030204" pitchFamily="34" charset="0"/>
              </a:rPr>
              <a:t>Higher business volume</a:t>
            </a:r>
          </a:p>
          <a:p>
            <a:pPr marL="180000" lvl="1" indent="-180000">
              <a:spcBef>
                <a:spcPts val="600"/>
              </a:spcBef>
              <a:buFont typeface="Arial" panose="020B0604020202020204" pitchFamily="34" charset="0"/>
              <a:buChar char="•"/>
            </a:pPr>
            <a:r>
              <a:rPr lang="en-CA" dirty="0">
                <a:cs typeface="Calibri" panose="020F0502020204030204" pitchFamily="34" charset="0"/>
              </a:rPr>
              <a:t>More favourable product mix</a:t>
            </a:r>
          </a:p>
          <a:p>
            <a:pPr marL="180000" lvl="1" indent="-180000">
              <a:spcBef>
                <a:spcPts val="600"/>
              </a:spcBef>
              <a:buFont typeface="Arial" panose="020B0604020202020204" pitchFamily="34" charset="0"/>
              <a:buChar char="•"/>
            </a:pPr>
            <a:r>
              <a:rPr lang="en-CA" dirty="0">
                <a:cs typeface="Calibri" panose="020F0502020204030204" pitchFamily="34" charset="0"/>
              </a:rPr>
              <a:t>Lower material costs</a:t>
            </a:r>
          </a:p>
          <a:p>
            <a:pPr marL="180000" lvl="1" indent="-180000">
              <a:spcBef>
                <a:spcPts val="600"/>
              </a:spcBef>
              <a:buFont typeface="Arial" panose="020B0604020202020204" pitchFamily="34" charset="0"/>
              <a:buChar char="•"/>
            </a:pPr>
            <a:r>
              <a:rPr lang="en-CA" dirty="0">
                <a:cs typeface="Calibri" panose="020F0502020204030204" pitchFamily="34" charset="0"/>
              </a:rPr>
              <a:t>Lower provisions for aging inventory</a:t>
            </a:r>
            <a:endParaRPr lang="en-CA" sz="1600" dirty="0">
              <a:cs typeface="Calibri" panose="020F0502020204030204" pitchFamily="34" charset="0"/>
            </a:endParaRPr>
          </a:p>
        </p:txBody>
      </p:sp>
      <p:sp>
        <p:nvSpPr>
          <p:cNvPr id="3" name="Arrow: Up 2">
            <a:extLst>
              <a:ext uri="{FF2B5EF4-FFF2-40B4-BE49-F238E27FC236}">
                <a16:creationId xmlns:a16="http://schemas.microsoft.com/office/drawing/2014/main" id="{C02E5ADA-DE34-BFF4-C41D-94F450645206}"/>
              </a:ext>
            </a:extLst>
          </p:cNvPr>
          <p:cNvSpPr/>
          <p:nvPr/>
        </p:nvSpPr>
        <p:spPr>
          <a:xfrm>
            <a:off x="2219476" y="1926037"/>
            <a:ext cx="276225" cy="238125"/>
          </a:xfrm>
          <a:prstGeom prst="up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a:extLst>
              <a:ext uri="{FF2B5EF4-FFF2-40B4-BE49-F238E27FC236}">
                <a16:creationId xmlns:a16="http://schemas.microsoft.com/office/drawing/2014/main" id="{58B023C1-2972-529A-75E6-D03877BDC4B8}"/>
              </a:ext>
            </a:extLst>
          </p:cNvPr>
          <p:cNvSpPr txBox="1"/>
          <p:nvPr/>
        </p:nvSpPr>
        <p:spPr>
          <a:xfrm>
            <a:off x="520435" y="3946058"/>
            <a:ext cx="2097818" cy="400110"/>
          </a:xfrm>
          <a:prstGeom prst="rect">
            <a:avLst/>
          </a:prstGeom>
          <a:noFill/>
        </p:spPr>
        <p:txBody>
          <a:bodyPr wrap="none" rtlCol="0">
            <a:spAutoFit/>
          </a:bodyPr>
          <a:lstStyle/>
          <a:p>
            <a:r>
              <a:rPr lang="en-CA" sz="2000" b="1" dirty="0">
                <a:solidFill>
                  <a:srgbClr val="0068A6"/>
                </a:solidFill>
              </a:rPr>
              <a:t>Adjusted EBITDA</a:t>
            </a:r>
            <a:r>
              <a:rPr lang="en-CA" sz="2000" b="1" baseline="30000" dirty="0">
                <a:solidFill>
                  <a:srgbClr val="0068A6"/>
                </a:solidFill>
              </a:rPr>
              <a:t>1</a:t>
            </a:r>
          </a:p>
        </p:txBody>
      </p:sp>
      <p:sp>
        <p:nvSpPr>
          <p:cNvPr id="6" name="Arrow: Up 5">
            <a:extLst>
              <a:ext uri="{FF2B5EF4-FFF2-40B4-BE49-F238E27FC236}">
                <a16:creationId xmlns:a16="http://schemas.microsoft.com/office/drawing/2014/main" id="{188F18D5-5CBF-3150-01F6-0AF277EDD68A}"/>
              </a:ext>
            </a:extLst>
          </p:cNvPr>
          <p:cNvSpPr/>
          <p:nvPr/>
        </p:nvSpPr>
        <p:spPr>
          <a:xfrm>
            <a:off x="1703196" y="4377555"/>
            <a:ext cx="276225" cy="238125"/>
          </a:xfrm>
          <a:prstGeom prst="up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AE6A4240-3563-B98F-B44C-BEE6886F307D}"/>
              </a:ext>
            </a:extLst>
          </p:cNvPr>
          <p:cNvSpPr txBox="1"/>
          <p:nvPr/>
        </p:nvSpPr>
        <p:spPr>
          <a:xfrm>
            <a:off x="520435" y="4346168"/>
            <a:ext cx="798617" cy="369332"/>
          </a:xfrm>
          <a:prstGeom prst="rect">
            <a:avLst/>
          </a:prstGeom>
          <a:noFill/>
        </p:spPr>
        <p:txBody>
          <a:bodyPr wrap="none" rtlCol="0">
            <a:spAutoFit/>
          </a:bodyPr>
          <a:lstStyle/>
          <a:p>
            <a:r>
              <a:rPr lang="en-CA" b="1" dirty="0"/>
              <a:t>$4.0M</a:t>
            </a:r>
          </a:p>
        </p:txBody>
      </p:sp>
      <p:sp>
        <p:nvSpPr>
          <p:cNvPr id="18" name="TextBox 17">
            <a:extLst>
              <a:ext uri="{FF2B5EF4-FFF2-40B4-BE49-F238E27FC236}">
                <a16:creationId xmlns:a16="http://schemas.microsoft.com/office/drawing/2014/main" id="{729FC558-E02E-0AF3-3725-2225BDF4C2E5}"/>
              </a:ext>
            </a:extLst>
          </p:cNvPr>
          <p:cNvSpPr txBox="1"/>
          <p:nvPr/>
        </p:nvSpPr>
        <p:spPr>
          <a:xfrm>
            <a:off x="2124616" y="4328169"/>
            <a:ext cx="2134526" cy="369332"/>
          </a:xfrm>
          <a:prstGeom prst="rect">
            <a:avLst/>
          </a:prstGeom>
          <a:noFill/>
        </p:spPr>
        <p:txBody>
          <a:bodyPr wrap="square" rtlCol="0">
            <a:spAutoFit/>
          </a:bodyPr>
          <a:lstStyle/>
          <a:p>
            <a:r>
              <a:rPr lang="en-CA" b="1" dirty="0"/>
              <a:t>$1.2M vs. prior year</a:t>
            </a:r>
          </a:p>
        </p:txBody>
      </p:sp>
      <p:graphicFrame>
        <p:nvGraphicFramePr>
          <p:cNvPr id="19" name="Chart 18">
            <a:extLst>
              <a:ext uri="{FF2B5EF4-FFF2-40B4-BE49-F238E27FC236}">
                <a16:creationId xmlns:a16="http://schemas.microsoft.com/office/drawing/2014/main" id="{621C2C79-4E07-DEDB-BB30-E3DE0AD7A21A}"/>
              </a:ext>
            </a:extLst>
          </p:cNvPr>
          <p:cNvGraphicFramePr/>
          <p:nvPr>
            <p:extLst>
              <p:ext uri="{D42A27DB-BD31-4B8C-83A1-F6EECF244321}">
                <p14:modId xmlns:p14="http://schemas.microsoft.com/office/powerpoint/2010/main" val="3756057584"/>
              </p:ext>
            </p:extLst>
          </p:nvPr>
        </p:nvGraphicFramePr>
        <p:xfrm>
          <a:off x="6974838" y="262524"/>
          <a:ext cx="4378960" cy="2651262"/>
        </p:xfrm>
        <a:graphic>
          <a:graphicData uri="http://schemas.openxmlformats.org/drawingml/2006/chart">
            <c:chart xmlns:c="http://schemas.openxmlformats.org/drawingml/2006/chart" xmlns:r="http://schemas.openxmlformats.org/officeDocument/2006/relationships" r:id="rId2"/>
          </a:graphicData>
        </a:graphic>
      </p:graphicFrame>
      <p:grpSp>
        <p:nvGrpSpPr>
          <p:cNvPr id="21" name="Group 20">
            <a:extLst>
              <a:ext uri="{FF2B5EF4-FFF2-40B4-BE49-F238E27FC236}">
                <a16:creationId xmlns:a16="http://schemas.microsoft.com/office/drawing/2014/main" id="{4772DCAE-F805-177A-80CC-CF9212EAA667}"/>
              </a:ext>
            </a:extLst>
          </p:cNvPr>
          <p:cNvGrpSpPr/>
          <p:nvPr/>
        </p:nvGrpSpPr>
        <p:grpSpPr>
          <a:xfrm>
            <a:off x="7785545" y="1637188"/>
            <a:ext cx="725550" cy="576007"/>
            <a:chOff x="2406610" y="1296223"/>
            <a:chExt cx="725560" cy="576000"/>
          </a:xfrm>
        </p:grpSpPr>
        <p:sp>
          <p:nvSpPr>
            <p:cNvPr id="25" name="Oval 24">
              <a:extLst>
                <a:ext uri="{FF2B5EF4-FFF2-40B4-BE49-F238E27FC236}">
                  <a16:creationId xmlns:a16="http://schemas.microsoft.com/office/drawing/2014/main" id="{463D38A8-4DB2-C2FF-04F6-675FC669459B}"/>
                </a:ext>
              </a:extLst>
            </p:cNvPr>
            <p:cNvSpPr/>
            <p:nvPr/>
          </p:nvSpPr>
          <p:spPr>
            <a:xfrm>
              <a:off x="2481390" y="1296223"/>
              <a:ext cx="576000" cy="576000"/>
            </a:xfrm>
            <a:prstGeom prst="ellipse">
              <a:avLst/>
            </a:prstGeom>
            <a:solidFill>
              <a:srgbClr val="3D4856"/>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CA" sz="1400"/>
            </a:p>
          </p:txBody>
        </p:sp>
        <p:sp>
          <p:nvSpPr>
            <p:cNvPr id="26" name="TextBox 11">
              <a:extLst>
                <a:ext uri="{FF2B5EF4-FFF2-40B4-BE49-F238E27FC236}">
                  <a16:creationId xmlns:a16="http://schemas.microsoft.com/office/drawing/2014/main" id="{733960DB-68DC-9D53-5950-4F33DA40D873}"/>
                </a:ext>
              </a:extLst>
            </p:cNvPr>
            <p:cNvSpPr txBox="1"/>
            <p:nvPr/>
          </p:nvSpPr>
          <p:spPr>
            <a:xfrm>
              <a:off x="2406610" y="1430335"/>
              <a:ext cx="725560" cy="307773"/>
            </a:xfrm>
            <a:prstGeom prst="rect">
              <a:avLst/>
            </a:prstGeom>
            <a:noFill/>
          </p:spPr>
          <p:txBody>
            <a:bodyPr wrap="square" rtlCol="0">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pPr algn="ctr"/>
              <a:r>
                <a:rPr lang="fr-CA" sz="1400" b="1" dirty="0">
                  <a:solidFill>
                    <a:schemeClr val="bg1"/>
                  </a:solidFill>
                </a:rPr>
                <a:t>27.6%</a:t>
              </a:r>
              <a:endParaRPr lang="en-CA" sz="1400" b="1" dirty="0">
                <a:solidFill>
                  <a:schemeClr val="bg1"/>
                </a:solidFill>
              </a:endParaRPr>
            </a:p>
          </p:txBody>
        </p:sp>
      </p:grpSp>
      <p:sp>
        <p:nvSpPr>
          <p:cNvPr id="27" name="TextBox 26">
            <a:extLst>
              <a:ext uri="{FF2B5EF4-FFF2-40B4-BE49-F238E27FC236}">
                <a16:creationId xmlns:a16="http://schemas.microsoft.com/office/drawing/2014/main" id="{063BE8C2-5CFB-4E93-4E1E-8D339C7C27FE}"/>
              </a:ext>
            </a:extLst>
          </p:cNvPr>
          <p:cNvSpPr txBox="1"/>
          <p:nvPr/>
        </p:nvSpPr>
        <p:spPr>
          <a:xfrm>
            <a:off x="296915" y="4749958"/>
            <a:ext cx="5037348" cy="1000274"/>
          </a:xfrm>
          <a:prstGeom prst="rect">
            <a:avLst/>
          </a:prstGeom>
          <a:noFill/>
        </p:spPr>
        <p:txBody>
          <a:bodyPr wrap="square">
            <a:spAutoFit/>
          </a:bodyPr>
          <a:lstStyle/>
          <a:p>
            <a:pPr marL="360000" lvl="1" indent="-180000">
              <a:spcBef>
                <a:spcPts val="600"/>
              </a:spcBef>
              <a:buFont typeface="Arial" panose="020B0604020202020204" pitchFamily="34" charset="0"/>
              <a:buChar char="•"/>
            </a:pPr>
            <a:r>
              <a:rPr lang="en-CA" dirty="0">
                <a:cs typeface="Calibri" panose="020F0502020204030204" pitchFamily="34" charset="0"/>
              </a:rPr>
              <a:t>Higher gross profit, partially offset by higher administration costs</a:t>
            </a:r>
          </a:p>
          <a:p>
            <a:pPr marL="360000" lvl="1" indent="-180000">
              <a:spcBef>
                <a:spcPts val="600"/>
              </a:spcBef>
              <a:buFont typeface="Arial" panose="020B0604020202020204" pitchFamily="34" charset="0"/>
              <a:buChar char="•"/>
            </a:pPr>
            <a:r>
              <a:rPr lang="en-CA" dirty="0">
                <a:cs typeface="Calibri" panose="020F0502020204030204" pitchFamily="34" charset="0"/>
              </a:rPr>
              <a:t>Excludes $5.7M in restructuring costs</a:t>
            </a:r>
          </a:p>
        </p:txBody>
      </p:sp>
      <p:graphicFrame>
        <p:nvGraphicFramePr>
          <p:cNvPr id="28" name="Chart 27">
            <a:extLst>
              <a:ext uri="{FF2B5EF4-FFF2-40B4-BE49-F238E27FC236}">
                <a16:creationId xmlns:a16="http://schemas.microsoft.com/office/drawing/2014/main" id="{D030459E-4DAA-27EB-48FC-C6B25E39DE7D}"/>
              </a:ext>
            </a:extLst>
          </p:cNvPr>
          <p:cNvGraphicFramePr/>
          <p:nvPr>
            <p:extLst>
              <p:ext uri="{D42A27DB-BD31-4B8C-83A1-F6EECF244321}">
                <p14:modId xmlns:p14="http://schemas.microsoft.com/office/powerpoint/2010/main" val="3908743552"/>
              </p:ext>
            </p:extLst>
          </p:nvPr>
        </p:nvGraphicFramePr>
        <p:xfrm>
          <a:off x="6974838" y="3277961"/>
          <a:ext cx="4378961" cy="296164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9268AB8D-3ADF-39CF-9BDE-2EE8DF56FFF8}"/>
              </a:ext>
            </a:extLst>
          </p:cNvPr>
          <p:cNvSpPr txBox="1"/>
          <p:nvPr/>
        </p:nvSpPr>
        <p:spPr>
          <a:xfrm>
            <a:off x="716280" y="6438453"/>
            <a:ext cx="5485563" cy="230832"/>
          </a:xfrm>
          <a:prstGeom prst="rect">
            <a:avLst/>
          </a:prstGeom>
          <a:noFill/>
        </p:spPr>
        <p:txBody>
          <a:bodyPr wrap="square">
            <a:spAutoFit/>
          </a:bodyPr>
          <a:lstStyle/>
          <a:p>
            <a:r>
              <a:rPr lang="en-US" sz="900" i="1" baseline="30000" dirty="0">
                <a:ea typeface="Calibri" panose="020F0502020204030204" pitchFamily="34" charset="0"/>
                <a:cs typeface="Arial" panose="020B0604020202020204" pitchFamily="34" charset="0"/>
              </a:rPr>
              <a:t>1 </a:t>
            </a:r>
            <a:r>
              <a:rPr lang="en-US" sz="900" b="0" i="1" u="none" strike="noStrike" baseline="0" dirty="0"/>
              <a:t>Non-IFRS measure – see Non-IFRS and Supplementary </a:t>
            </a:r>
            <a:r>
              <a:rPr lang="en-US" sz="900" i="1" dirty="0"/>
              <a:t>F</a:t>
            </a:r>
            <a:r>
              <a:rPr lang="en-US" sz="900" b="0" i="1" u="none" strike="noStrike" baseline="0" dirty="0"/>
              <a:t>inancial </a:t>
            </a:r>
            <a:r>
              <a:rPr lang="en-US" sz="900" i="1" dirty="0"/>
              <a:t>M</a:t>
            </a:r>
            <a:r>
              <a:rPr lang="en-US" sz="900" b="0" i="1" u="none" strike="noStrike" baseline="0" dirty="0"/>
              <a:t>easures in the Appendix of this presentation.</a:t>
            </a:r>
            <a:endParaRPr lang="en-CA" sz="900" dirty="0">
              <a:cs typeface="Arial" panose="020B0604020202020204" pitchFamily="34" charset="0"/>
            </a:endParaRPr>
          </a:p>
        </p:txBody>
      </p:sp>
    </p:spTree>
    <p:extLst>
      <p:ext uri="{BB962C8B-B14F-4D97-AF65-F5344CB8AC3E}">
        <p14:creationId xmlns:p14="http://schemas.microsoft.com/office/powerpoint/2010/main" val="2559322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C1D0D8-95BC-98B7-C30A-DBE2A8E2415A}"/>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81DFFC-E720-1A46-3BC0-0E80A5A2C152}"/>
              </a:ext>
            </a:extLst>
          </p:cNvPr>
          <p:cNvSpPr>
            <a:spLocks noGrp="1"/>
          </p:cNvSpPr>
          <p:nvPr>
            <p:ph type="sldNum" sz="quarter" idx="12"/>
          </p:nvPr>
        </p:nvSpPr>
        <p:spPr/>
        <p:txBody>
          <a:bodyPr/>
          <a:lstStyle/>
          <a:p>
            <a:fld id="{103DDDE4-7A87-1F49-9041-0D2451D302B4}" type="slidenum">
              <a:rPr lang="en-US" smtClean="0"/>
              <a:pPr/>
              <a:t>11</a:t>
            </a:fld>
            <a:endParaRPr lang="en-US" dirty="0"/>
          </a:p>
        </p:txBody>
      </p:sp>
      <p:sp>
        <p:nvSpPr>
          <p:cNvPr id="24" name="TextBox 23">
            <a:extLst>
              <a:ext uri="{FF2B5EF4-FFF2-40B4-BE49-F238E27FC236}">
                <a16:creationId xmlns:a16="http://schemas.microsoft.com/office/drawing/2014/main" id="{D51552AA-6337-932A-AAB7-DF8BFDBD9503}"/>
              </a:ext>
            </a:extLst>
          </p:cNvPr>
          <p:cNvSpPr txBox="1"/>
          <p:nvPr/>
        </p:nvSpPr>
        <p:spPr>
          <a:xfrm>
            <a:off x="442051" y="3775986"/>
            <a:ext cx="5653949" cy="2400657"/>
          </a:xfrm>
          <a:prstGeom prst="rect">
            <a:avLst/>
          </a:prstGeom>
          <a:noFill/>
        </p:spPr>
        <p:txBody>
          <a:bodyPr wrap="square" rtlCol="0">
            <a:spAutoFit/>
          </a:bodyPr>
          <a:lstStyle/>
          <a:p>
            <a:r>
              <a:rPr lang="en-CA" sz="2000" b="1" dirty="0">
                <a:solidFill>
                  <a:srgbClr val="0068A6"/>
                </a:solidFill>
                <a:latin typeface="Calibri" panose="020F0502020204030204" pitchFamily="34" charset="0"/>
                <a:ea typeface="Calibri" panose="020F0502020204030204" pitchFamily="34" charset="0"/>
                <a:cs typeface="Calibri" panose="020F0502020204030204" pitchFamily="34" charset="0"/>
              </a:rPr>
              <a:t>Financial Position</a:t>
            </a:r>
          </a:p>
          <a:p>
            <a:pPr marL="360000" lvl="1" indent="-180000">
              <a:spcBef>
                <a:spcPts val="1200"/>
              </a:spcBef>
              <a:buFont typeface="Arial" panose="020B0604020202020204" pitchFamily="34" charset="0"/>
              <a:buChar char="•"/>
            </a:pPr>
            <a:r>
              <a:rPr lang="en-CA" dirty="0">
                <a:solidFill>
                  <a:srgbClr val="3D4856"/>
                </a:solidFill>
                <a:latin typeface="Calibri" panose="020F0502020204030204" pitchFamily="34" charset="0"/>
                <a:ea typeface="Calibri" panose="020F0502020204030204" pitchFamily="34" charset="0"/>
                <a:cs typeface="Calibri" panose="020F0502020204030204" pitchFamily="34" charset="0"/>
              </a:rPr>
              <a:t>Cash and cash equivalents of $59.1M at May 31, 2025</a:t>
            </a:r>
          </a:p>
          <a:p>
            <a:pPr marL="360000" lvl="1" indent="-180000">
              <a:spcBef>
                <a:spcPts val="1200"/>
              </a:spcBef>
              <a:buFont typeface="Arial" panose="020B0604020202020204" pitchFamily="34" charset="0"/>
              <a:buChar char="•"/>
            </a:pPr>
            <a:r>
              <a:rPr lang="en-CA" dirty="0">
                <a:solidFill>
                  <a:srgbClr val="3D4856"/>
                </a:solidFill>
                <a:latin typeface="Calibri" panose="020F0502020204030204" pitchFamily="34" charset="0"/>
                <a:ea typeface="Calibri" panose="020F0502020204030204" pitchFamily="34" charset="0"/>
                <a:cs typeface="Calibri" panose="020F0502020204030204" pitchFamily="34" charset="0"/>
              </a:rPr>
              <a:t>Long-term debt, including current portion of $16.4M</a:t>
            </a:r>
          </a:p>
          <a:p>
            <a:pPr marL="360000" lvl="1" indent="-180000">
              <a:spcBef>
                <a:spcPts val="1200"/>
              </a:spcBef>
              <a:buFont typeface="Arial" panose="020B0604020202020204" pitchFamily="34" charset="0"/>
              <a:buChar char="•"/>
            </a:pPr>
            <a:r>
              <a:rPr lang="en-CA" dirty="0">
                <a:solidFill>
                  <a:srgbClr val="3D4856"/>
                </a:solidFill>
                <a:latin typeface="Calibri" panose="020F0502020204030204" pitchFamily="34" charset="0"/>
                <a:ea typeface="Calibri" panose="020F0502020204030204" pitchFamily="34" charset="0"/>
                <a:cs typeface="Calibri" panose="020F0502020204030204" pitchFamily="34" charset="0"/>
              </a:rPr>
              <a:t>New credit facilities of $35M over three years </a:t>
            </a:r>
          </a:p>
          <a:p>
            <a:pPr marL="360000" lvl="1" indent="-180000">
              <a:spcBef>
                <a:spcPts val="1200"/>
              </a:spcBef>
              <a:buFont typeface="Arial" panose="020B0604020202020204" pitchFamily="34" charset="0"/>
              <a:buChar char="•"/>
            </a:pPr>
            <a:r>
              <a:rPr lang="en-CA" dirty="0">
                <a:solidFill>
                  <a:srgbClr val="3D4856"/>
                </a:solidFill>
                <a:latin typeface="Calibri" panose="020F0502020204030204" pitchFamily="34" charset="0"/>
                <a:ea typeface="Calibri" panose="020F0502020204030204" pitchFamily="34" charset="0"/>
                <a:cs typeface="Calibri" panose="020F0502020204030204" pitchFamily="34" charset="0"/>
              </a:rPr>
              <a:t>Well positioned to further invest in operations and to consider strategic acquisitions </a:t>
            </a:r>
            <a:endParaRPr lang="en-CA" dirty="0">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sp>
        <p:nvSpPr>
          <p:cNvPr id="9" name="Title 8">
            <a:extLst>
              <a:ext uri="{FF2B5EF4-FFF2-40B4-BE49-F238E27FC236}">
                <a16:creationId xmlns:a16="http://schemas.microsoft.com/office/drawing/2014/main" id="{6EF7145C-386D-4331-9178-9C13C2D764D8}"/>
              </a:ext>
            </a:extLst>
          </p:cNvPr>
          <p:cNvSpPr>
            <a:spLocks noGrp="1"/>
          </p:cNvSpPr>
          <p:nvPr>
            <p:ph type="title"/>
          </p:nvPr>
        </p:nvSpPr>
        <p:spPr>
          <a:xfrm>
            <a:off x="442051" y="351935"/>
            <a:ext cx="5217262" cy="562465"/>
          </a:xfrm>
        </p:spPr>
        <p:txBody>
          <a:bodyPr>
            <a:normAutofit/>
          </a:bodyPr>
          <a:lstStyle/>
          <a:p>
            <a:r>
              <a:rPr lang="fr-CA" dirty="0">
                <a:latin typeface="Calibri" panose="020F0502020204030204" pitchFamily="34" charset="0"/>
                <a:ea typeface="Calibri" panose="020F0502020204030204" pitchFamily="34" charset="0"/>
                <a:cs typeface="Calibri" panose="020F0502020204030204" pitchFamily="34" charset="0"/>
              </a:rPr>
              <a:t>First-Quarter </a:t>
            </a:r>
            <a:r>
              <a:rPr lang="fr-CA" dirty="0" err="1">
                <a:latin typeface="Calibri" panose="020F0502020204030204" pitchFamily="34" charset="0"/>
                <a:ea typeface="Calibri" panose="020F0502020204030204" pitchFamily="34" charset="0"/>
                <a:cs typeface="Calibri" panose="020F0502020204030204" pitchFamily="34" charset="0"/>
              </a:rPr>
              <a:t>Results</a:t>
            </a:r>
            <a:endParaRPr lang="en-CA"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5" name="Chart 4">
            <a:extLst>
              <a:ext uri="{FF2B5EF4-FFF2-40B4-BE49-F238E27FC236}">
                <a16:creationId xmlns:a16="http://schemas.microsoft.com/office/drawing/2014/main" id="{A73A7EDE-293E-AE4A-3FFD-A110E1C5FB89}"/>
              </a:ext>
            </a:extLst>
          </p:cNvPr>
          <p:cNvGraphicFramePr/>
          <p:nvPr>
            <p:extLst>
              <p:ext uri="{D42A27DB-BD31-4B8C-83A1-F6EECF244321}">
                <p14:modId xmlns:p14="http://schemas.microsoft.com/office/powerpoint/2010/main" val="207017469"/>
              </p:ext>
            </p:extLst>
          </p:nvPr>
        </p:nvGraphicFramePr>
        <p:xfrm>
          <a:off x="6390642" y="3191509"/>
          <a:ext cx="5354074" cy="2985134"/>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48550631-36FF-71E4-48D7-192B81F98F21}"/>
              </a:ext>
            </a:extLst>
          </p:cNvPr>
          <p:cNvSpPr txBox="1"/>
          <p:nvPr/>
        </p:nvSpPr>
        <p:spPr>
          <a:xfrm>
            <a:off x="442051" y="1123405"/>
            <a:ext cx="5359309" cy="2508379"/>
          </a:xfrm>
          <a:prstGeom prst="rect">
            <a:avLst/>
          </a:prstGeom>
          <a:noFill/>
        </p:spPr>
        <p:txBody>
          <a:bodyPr wrap="square" rtlCol="0">
            <a:spAutoFit/>
          </a:bodyPr>
          <a:lstStyle/>
          <a:p>
            <a:r>
              <a:rPr lang="en-CA" sz="2000" b="1" dirty="0">
                <a:solidFill>
                  <a:srgbClr val="0068A6"/>
                </a:solidFill>
                <a:latin typeface="Calibri" panose="020F0502020204030204" pitchFamily="34" charset="0"/>
                <a:ea typeface="Calibri" panose="020F0502020204030204" pitchFamily="34" charset="0"/>
                <a:cs typeface="Calibri" panose="020F0502020204030204" pitchFamily="34" charset="0"/>
              </a:rPr>
              <a:t>Cash Flow from Operating Activities</a:t>
            </a:r>
          </a:p>
          <a:p>
            <a:pPr marL="360000" lvl="1" indent="-180000">
              <a:spcBef>
                <a:spcPts val="1200"/>
              </a:spcBef>
              <a:buFont typeface="Arial" panose="020B0604020202020204" pitchFamily="34" charset="0"/>
              <a:buChar char="•"/>
            </a:pPr>
            <a:r>
              <a:rPr lang="en-CA" dirty="0">
                <a:solidFill>
                  <a:srgbClr val="3D4856"/>
                </a:solidFill>
                <a:latin typeface="Calibri" panose="020F0502020204030204" pitchFamily="34" charset="0"/>
                <a:ea typeface="Calibri" panose="020F0502020204030204" pitchFamily="34" charset="0"/>
                <a:cs typeface="Calibri" panose="020F0502020204030204" pitchFamily="34" charset="0"/>
              </a:rPr>
              <a:t>Used $15.5M before net changes in provisions</a:t>
            </a:r>
          </a:p>
          <a:p>
            <a:pPr marL="540000" lvl="1" indent="-180000">
              <a:spcBef>
                <a:spcPts val="600"/>
              </a:spcBef>
              <a:buFont typeface="Arial" panose="020B0604020202020204" pitchFamily="34" charset="0"/>
              <a:buChar char="•"/>
            </a:pPr>
            <a:r>
              <a:rPr lang="en-CA" sz="1600" dirty="0">
                <a:solidFill>
                  <a:srgbClr val="3D4856"/>
                </a:solidFill>
                <a:latin typeface="Calibri" panose="020F0502020204030204" pitchFamily="34" charset="0"/>
                <a:ea typeface="Calibri" panose="020F0502020204030204" pitchFamily="34" charset="0"/>
                <a:cs typeface="Calibri" panose="020F0502020204030204" pitchFamily="34" charset="0"/>
              </a:rPr>
              <a:t>Includes transaction-related costs of $6.1M</a:t>
            </a:r>
          </a:p>
          <a:p>
            <a:pPr marL="360000" lvl="1" indent="-180000">
              <a:spcBef>
                <a:spcPts val="1200"/>
              </a:spcBef>
              <a:buFont typeface="Arial" panose="020B0604020202020204" pitchFamily="34" charset="0"/>
              <a:buChar char="•"/>
            </a:pPr>
            <a:r>
              <a:rPr lang="en-CA" dirty="0">
                <a:solidFill>
                  <a:srgbClr val="3D4856"/>
                </a:solidFill>
                <a:latin typeface="Calibri" panose="020F0502020204030204" pitchFamily="34" charset="0"/>
                <a:ea typeface="Calibri" panose="020F0502020204030204" pitchFamily="34" charset="0"/>
                <a:cs typeface="Calibri" panose="020F0502020204030204" pitchFamily="34" charset="0"/>
              </a:rPr>
              <a:t>Negative changes in non-cash working capital this year versus last</a:t>
            </a:r>
          </a:p>
          <a:p>
            <a:pPr marL="540000" lvl="2" indent="-180000">
              <a:spcBef>
                <a:spcPts val="600"/>
              </a:spcBef>
              <a:buFont typeface="Arial" panose="020B0604020202020204" pitchFamily="34" charset="0"/>
              <a:buChar char="•"/>
            </a:pPr>
            <a:r>
              <a:rPr lang="en-CA" sz="1600" dirty="0">
                <a:solidFill>
                  <a:srgbClr val="3D4856"/>
                </a:solidFill>
                <a:latin typeface="Calibri" panose="020F0502020204030204" pitchFamily="34" charset="0"/>
                <a:ea typeface="Calibri" panose="020F0502020204030204" pitchFamily="34" charset="0"/>
                <a:cs typeface="Calibri" panose="020F0502020204030204" pitchFamily="34" charset="0"/>
              </a:rPr>
              <a:t>Lower short-term customer deposits this year</a:t>
            </a:r>
          </a:p>
          <a:p>
            <a:pPr marL="540000" lvl="2" indent="-180000">
              <a:spcBef>
                <a:spcPts val="600"/>
              </a:spcBef>
              <a:buFont typeface="Arial" panose="020B0604020202020204" pitchFamily="34" charset="0"/>
              <a:buChar char="•"/>
            </a:pPr>
            <a:r>
              <a:rPr lang="en-CA" sz="1600" dirty="0">
                <a:solidFill>
                  <a:srgbClr val="3D4856"/>
                </a:solidFill>
                <a:latin typeface="Calibri" panose="020F0502020204030204" pitchFamily="34" charset="0"/>
                <a:ea typeface="Calibri" panose="020F0502020204030204" pitchFamily="34" charset="0"/>
                <a:cs typeface="Calibri" panose="020F0502020204030204" pitchFamily="34" charset="0"/>
              </a:rPr>
              <a:t>Important inflow last year from collection of receivables</a:t>
            </a:r>
            <a:endParaRPr lang="en-CA" dirty="0">
              <a:solidFill>
                <a:srgbClr val="3D4856"/>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3" name="Chart 2">
            <a:extLst>
              <a:ext uri="{FF2B5EF4-FFF2-40B4-BE49-F238E27FC236}">
                <a16:creationId xmlns:a16="http://schemas.microsoft.com/office/drawing/2014/main" id="{A2B9C5ED-5D4E-A9AD-3D5C-84D2B508AC39}"/>
              </a:ext>
            </a:extLst>
          </p:cNvPr>
          <p:cNvGraphicFramePr/>
          <p:nvPr>
            <p:extLst>
              <p:ext uri="{D42A27DB-BD31-4B8C-83A1-F6EECF244321}">
                <p14:modId xmlns:p14="http://schemas.microsoft.com/office/powerpoint/2010/main" val="4225479962"/>
              </p:ext>
            </p:extLst>
          </p:nvPr>
        </p:nvGraphicFramePr>
        <p:xfrm>
          <a:off x="6902008" y="457200"/>
          <a:ext cx="4334952" cy="258227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913102CD-CC7A-8571-1631-06C13BE0ACE0}"/>
              </a:ext>
            </a:extLst>
          </p:cNvPr>
          <p:cNvSpPr txBox="1"/>
          <p:nvPr/>
        </p:nvSpPr>
        <p:spPr>
          <a:xfrm>
            <a:off x="6289040" y="6492875"/>
            <a:ext cx="2824063" cy="230832"/>
          </a:xfrm>
          <a:prstGeom prst="rect">
            <a:avLst/>
          </a:prstGeom>
          <a:noFill/>
        </p:spPr>
        <p:txBody>
          <a:bodyPr wrap="square">
            <a:spAutoFit/>
          </a:bodyPr>
          <a:lstStyle/>
          <a:p>
            <a:r>
              <a:rPr lang="en-US" sz="900" i="1" baseline="30000" dirty="0">
                <a:ea typeface="Calibri" panose="020F0502020204030204" pitchFamily="34" charset="0"/>
                <a:cs typeface="Arial" panose="020B0604020202020204" pitchFamily="34" charset="0"/>
              </a:rPr>
              <a:t>1 </a:t>
            </a:r>
            <a:r>
              <a:rPr lang="en-US" sz="900" b="0" i="1" u="none" strike="noStrike" baseline="0" dirty="0"/>
              <a:t>Before net changes in provision.</a:t>
            </a:r>
            <a:endParaRPr lang="en-CA" sz="900" dirty="0">
              <a:cs typeface="Arial" panose="020B0604020202020204" pitchFamily="34" charset="0"/>
            </a:endParaRPr>
          </a:p>
        </p:txBody>
      </p:sp>
    </p:spTree>
    <p:extLst>
      <p:ext uri="{BB962C8B-B14F-4D97-AF65-F5344CB8AC3E}">
        <p14:creationId xmlns:p14="http://schemas.microsoft.com/office/powerpoint/2010/main" val="1013972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D3809AC6-C990-EFA8-516A-CB439D4229D3}"/>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l="5437" r="10205"/>
          <a:stretch>
            <a:fillRect/>
          </a:stretch>
        </p:blipFill>
        <p:spPr>
          <a:xfrm>
            <a:off x="0" y="0"/>
            <a:ext cx="4792099" cy="6845300"/>
          </a:xfrm>
        </p:spPr>
      </p:pic>
      <p:sp>
        <p:nvSpPr>
          <p:cNvPr id="4" name="Text Placeholder 3">
            <a:extLst>
              <a:ext uri="{FF2B5EF4-FFF2-40B4-BE49-F238E27FC236}">
                <a16:creationId xmlns:a16="http://schemas.microsoft.com/office/drawing/2014/main" id="{D772C210-D9A5-3C18-3EBD-FD2B428517FF}"/>
              </a:ext>
            </a:extLst>
          </p:cNvPr>
          <p:cNvSpPr>
            <a:spLocks noGrp="1"/>
          </p:cNvSpPr>
          <p:nvPr>
            <p:ph type="body" sz="half" idx="2"/>
          </p:nvPr>
        </p:nvSpPr>
        <p:spPr>
          <a:xfrm>
            <a:off x="5191761" y="1872716"/>
            <a:ext cx="6160454" cy="1415441"/>
          </a:xfrm>
        </p:spPr>
        <p:txBody>
          <a:bodyPr/>
          <a:lstStyle/>
          <a:p>
            <a:pPr marL="65088" indent="0">
              <a:lnSpc>
                <a:spcPct val="100000"/>
              </a:lnSpc>
              <a:spcBef>
                <a:spcPts val="1500"/>
              </a:spcBef>
              <a:buNone/>
            </a:pPr>
            <a:r>
              <a:rPr lang="en-US" sz="2100" b="1" kern="0" dirty="0">
                <a:latin typeface="Arial" panose="020B0604020202020204" pitchFamily="34" charset="0"/>
                <a:cs typeface="Arial" panose="020B0604020202020204" pitchFamily="34" charset="0"/>
              </a:rPr>
              <a:t>Thank you for attending our Q1-FY2026 </a:t>
            </a:r>
            <a:br>
              <a:rPr lang="en-US" sz="2100" b="1" kern="0" dirty="0">
                <a:latin typeface="Arial" panose="020B0604020202020204" pitchFamily="34" charset="0"/>
                <a:cs typeface="Arial" panose="020B0604020202020204" pitchFamily="34" charset="0"/>
              </a:rPr>
            </a:br>
            <a:r>
              <a:rPr lang="en-US" sz="2100" b="1" kern="0" dirty="0">
                <a:latin typeface="Arial" panose="020B0604020202020204" pitchFamily="34" charset="0"/>
                <a:cs typeface="Arial" panose="020B0604020202020204" pitchFamily="34" charset="0"/>
              </a:rPr>
              <a:t>Financial Results Investor Call.</a:t>
            </a:r>
          </a:p>
          <a:p>
            <a:pPr marL="65088" indent="0">
              <a:lnSpc>
                <a:spcPct val="100000"/>
              </a:lnSpc>
              <a:spcBef>
                <a:spcPts val="1500"/>
              </a:spcBef>
              <a:buNone/>
            </a:pPr>
            <a:r>
              <a:rPr lang="en-US" b="1" kern="0" dirty="0">
                <a:solidFill>
                  <a:srgbClr val="0068A6"/>
                </a:solidFill>
              </a:rPr>
              <a:t>We are happy to answer any questions.</a:t>
            </a:r>
            <a:endParaRPr lang="en-US" b="1" kern="0" dirty="0">
              <a:solidFill>
                <a:srgbClr val="0068A6"/>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152B1DA8-F4DB-D8CF-0D02-57C7B934B0C3}"/>
              </a:ext>
            </a:extLst>
          </p:cNvPr>
          <p:cNvSpPr>
            <a:spLocks noGrp="1"/>
          </p:cNvSpPr>
          <p:nvPr>
            <p:ph type="sldNum" sz="quarter" idx="12"/>
          </p:nvPr>
        </p:nvSpPr>
        <p:spPr/>
        <p:txBody>
          <a:bodyPr/>
          <a:lstStyle/>
          <a:p>
            <a:fld id="{103DDDE4-7A87-1F49-9041-0D2451D302B4}" type="slidenum">
              <a:rPr lang="en-US" smtClean="0"/>
              <a:pPr/>
              <a:t>12</a:t>
            </a:fld>
            <a:endParaRPr lang="en-US" dirty="0"/>
          </a:p>
        </p:txBody>
      </p:sp>
      <p:pic>
        <p:nvPicPr>
          <p:cNvPr id="6" name="Picture 5" descr="A blue and black logo&#10;&#10;Description automatically generated">
            <a:extLst>
              <a:ext uri="{FF2B5EF4-FFF2-40B4-BE49-F238E27FC236}">
                <a16:creationId xmlns:a16="http://schemas.microsoft.com/office/drawing/2014/main" id="{490AF92B-A8DA-1B7C-75DC-3B9DBDD2FE3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41866" y="663850"/>
            <a:ext cx="3300886" cy="772467"/>
          </a:xfrm>
          <a:prstGeom prst="rect">
            <a:avLst/>
          </a:prstGeom>
        </p:spPr>
      </p:pic>
      <p:sp>
        <p:nvSpPr>
          <p:cNvPr id="7" name="Text Placeholder 3">
            <a:extLst>
              <a:ext uri="{FF2B5EF4-FFF2-40B4-BE49-F238E27FC236}">
                <a16:creationId xmlns:a16="http://schemas.microsoft.com/office/drawing/2014/main" id="{928EADAF-F95C-4021-EBBB-F34BED723AE0}"/>
              </a:ext>
            </a:extLst>
          </p:cNvPr>
          <p:cNvSpPr txBox="1">
            <a:spLocks/>
          </p:cNvSpPr>
          <p:nvPr/>
        </p:nvSpPr>
        <p:spPr>
          <a:xfrm>
            <a:off x="5874707" y="3501099"/>
            <a:ext cx="5079431" cy="291856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3D4856"/>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rgbClr val="3D4856"/>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rgbClr val="3D4856"/>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rgbClr val="3D4856"/>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rgbClr val="3D4856"/>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65088" algn="just">
              <a:lnSpc>
                <a:spcPct val="100000"/>
              </a:lnSpc>
              <a:spcBef>
                <a:spcPts val="3000"/>
              </a:spcBef>
            </a:pPr>
            <a:r>
              <a:rPr lang="en-US" sz="1800" kern="0" dirty="0" err="1"/>
              <a:t>velan.com</a:t>
            </a:r>
            <a:endParaRPr lang="en-US" sz="1800" kern="0" dirty="0"/>
          </a:p>
          <a:p>
            <a:pPr marL="65088" algn="just">
              <a:lnSpc>
                <a:spcPct val="100000"/>
              </a:lnSpc>
              <a:spcBef>
                <a:spcPts val="3000"/>
              </a:spcBef>
            </a:pPr>
            <a:r>
              <a:rPr lang="en-US" sz="1800" kern="0" dirty="0" err="1"/>
              <a:t>facebook.com</a:t>
            </a:r>
            <a:r>
              <a:rPr lang="en-US" sz="1800" kern="0" dirty="0"/>
              <a:t>/</a:t>
            </a:r>
            <a:r>
              <a:rPr lang="en-US" sz="1800" kern="0" dirty="0" err="1"/>
              <a:t>velan</a:t>
            </a:r>
            <a:endParaRPr lang="en-US" sz="1800" kern="0" dirty="0"/>
          </a:p>
          <a:p>
            <a:pPr marL="65088" algn="just">
              <a:lnSpc>
                <a:spcPct val="100000"/>
              </a:lnSpc>
              <a:spcBef>
                <a:spcPts val="3000"/>
              </a:spcBef>
            </a:pPr>
            <a:r>
              <a:rPr lang="en-US" sz="1800" kern="0" dirty="0"/>
              <a:t>@</a:t>
            </a:r>
            <a:r>
              <a:rPr lang="en-US" sz="1800" kern="0" dirty="0" err="1"/>
              <a:t>VelanInc</a:t>
            </a:r>
            <a:endParaRPr lang="en-US" sz="1800" kern="0" dirty="0"/>
          </a:p>
          <a:p>
            <a:pPr marL="65088" algn="just">
              <a:lnSpc>
                <a:spcPct val="100000"/>
              </a:lnSpc>
              <a:spcBef>
                <a:spcPts val="3000"/>
              </a:spcBef>
            </a:pPr>
            <a:r>
              <a:rPr lang="en-US" sz="1800" kern="0" dirty="0" err="1"/>
              <a:t>linkedin.com</a:t>
            </a:r>
            <a:r>
              <a:rPr lang="en-US" sz="1800" kern="0" dirty="0"/>
              <a:t>/</a:t>
            </a:r>
            <a:r>
              <a:rPr lang="en-US" sz="1800" kern="0" dirty="0" err="1"/>
              <a:t>VelanInc</a:t>
            </a:r>
            <a:endParaRPr lang="en-US" sz="1800" kern="0" dirty="0"/>
          </a:p>
        </p:txBody>
      </p:sp>
      <p:pic>
        <p:nvPicPr>
          <p:cNvPr id="15" name="Picture 14" descr="A black and grey circle with a letter in it&#10;&#10;Description automatically generated">
            <a:extLst>
              <a:ext uri="{FF2B5EF4-FFF2-40B4-BE49-F238E27FC236}">
                <a16:creationId xmlns:a16="http://schemas.microsoft.com/office/drawing/2014/main" id="{BD78F97E-308A-289A-A8DE-BB13911C524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99889" y="5425729"/>
            <a:ext cx="447805" cy="447805"/>
          </a:xfrm>
          <a:prstGeom prst="rect">
            <a:avLst/>
          </a:prstGeom>
        </p:spPr>
      </p:pic>
      <p:pic>
        <p:nvPicPr>
          <p:cNvPr id="17" name="Picture 16" descr="A white x in a circle&#10;&#10;Description automatically generated">
            <a:extLst>
              <a:ext uri="{FF2B5EF4-FFF2-40B4-BE49-F238E27FC236}">
                <a16:creationId xmlns:a16="http://schemas.microsoft.com/office/drawing/2014/main" id="{375EFC72-C1D1-544E-1B3C-7381387A5E5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99888" y="4752135"/>
            <a:ext cx="447805" cy="447805"/>
          </a:xfrm>
          <a:prstGeom prst="rect">
            <a:avLst/>
          </a:prstGeom>
        </p:spPr>
      </p:pic>
      <p:pic>
        <p:nvPicPr>
          <p:cNvPr id="19" name="Picture 18" descr="A black letter f in a circle&#10;&#10;Description automatically generated">
            <a:extLst>
              <a:ext uri="{FF2B5EF4-FFF2-40B4-BE49-F238E27FC236}">
                <a16:creationId xmlns:a16="http://schemas.microsoft.com/office/drawing/2014/main" id="{9D98C7CA-C986-EFAA-59E6-2B24EF7395E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98814" y="4132503"/>
            <a:ext cx="448879" cy="448879"/>
          </a:xfrm>
          <a:prstGeom prst="rect">
            <a:avLst/>
          </a:prstGeom>
        </p:spPr>
      </p:pic>
      <p:pic>
        <p:nvPicPr>
          <p:cNvPr id="21" name="Picture 20" descr="A grey globe with black background&#10;&#10;Description automatically generated">
            <a:extLst>
              <a:ext uri="{FF2B5EF4-FFF2-40B4-BE49-F238E27FC236}">
                <a16:creationId xmlns:a16="http://schemas.microsoft.com/office/drawing/2014/main" id="{BE280D8D-22CE-BE32-F0A2-9BF2804AE3E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398814" y="3468130"/>
            <a:ext cx="448879" cy="448879"/>
          </a:xfrm>
          <a:prstGeom prst="rect">
            <a:avLst/>
          </a:prstGeom>
        </p:spPr>
      </p:pic>
    </p:spTree>
    <p:extLst>
      <p:ext uri="{BB962C8B-B14F-4D97-AF65-F5344CB8AC3E}">
        <p14:creationId xmlns:p14="http://schemas.microsoft.com/office/powerpoint/2010/main" val="3503987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F3370-BD04-141A-7A1F-1F5ECE4915F7}"/>
              </a:ext>
            </a:extLst>
          </p:cNvPr>
          <p:cNvSpPr>
            <a:spLocks noGrp="1"/>
          </p:cNvSpPr>
          <p:nvPr>
            <p:ph type="title"/>
          </p:nvPr>
        </p:nvSpPr>
        <p:spPr/>
        <p:txBody>
          <a:bodyPr/>
          <a:lstStyle/>
          <a:p>
            <a:r>
              <a:rPr lang="en-US" dirty="0"/>
              <a:t>Appendix</a:t>
            </a:r>
          </a:p>
        </p:txBody>
      </p:sp>
      <p:pic>
        <p:nvPicPr>
          <p:cNvPr id="6" name="Picture Placeholder 5">
            <a:extLst>
              <a:ext uri="{FF2B5EF4-FFF2-40B4-BE49-F238E27FC236}">
                <a16:creationId xmlns:a16="http://schemas.microsoft.com/office/drawing/2014/main" id="{97BFBC76-E1A8-7B72-E24B-8FC4F2E82039}"/>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l="6328" r="5408" b="4834"/>
          <a:stretch>
            <a:fillRect/>
          </a:stretch>
        </p:blipFill>
        <p:spPr>
          <a:xfrm>
            <a:off x="0" y="0"/>
            <a:ext cx="4770437" cy="6858000"/>
          </a:xfrm>
        </p:spPr>
      </p:pic>
      <p:sp>
        <p:nvSpPr>
          <p:cNvPr id="4" name="Text Placeholder 3">
            <a:extLst>
              <a:ext uri="{FF2B5EF4-FFF2-40B4-BE49-F238E27FC236}">
                <a16:creationId xmlns:a16="http://schemas.microsoft.com/office/drawing/2014/main" id="{20E32159-BD23-ACC5-2D78-0566F6A03D6E}"/>
              </a:ext>
            </a:extLst>
          </p:cNvPr>
          <p:cNvSpPr>
            <a:spLocks noGrp="1"/>
          </p:cNvSpPr>
          <p:nvPr>
            <p:ph type="body" sz="quarter" idx="10"/>
          </p:nvPr>
        </p:nvSpPr>
        <p:spPr/>
        <p:txBody>
          <a:bodyPr/>
          <a:lstStyle/>
          <a:p>
            <a:r>
              <a:rPr lang="en-US" dirty="0"/>
              <a:t>Additional Information</a:t>
            </a:r>
          </a:p>
        </p:txBody>
      </p:sp>
    </p:spTree>
    <p:extLst>
      <p:ext uri="{BB962C8B-B14F-4D97-AF65-F5344CB8AC3E}">
        <p14:creationId xmlns:p14="http://schemas.microsoft.com/office/powerpoint/2010/main" val="981650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FDA90-17C0-189F-ABF0-C38861DAB7B9}"/>
              </a:ext>
            </a:extLst>
          </p:cNvPr>
          <p:cNvSpPr>
            <a:spLocks noGrp="1"/>
          </p:cNvSpPr>
          <p:nvPr>
            <p:ph type="title"/>
          </p:nvPr>
        </p:nvSpPr>
        <p:spPr>
          <a:xfrm>
            <a:off x="360760" y="426317"/>
            <a:ext cx="10515600" cy="532849"/>
          </a:xfrm>
        </p:spPr>
        <p:txBody>
          <a:bodyPr>
            <a:noAutofit/>
          </a:bodyPr>
          <a:lstStyle/>
          <a:p>
            <a:r>
              <a:rPr lang="en-US" sz="3200"/>
              <a:t>Non-IFRS and Supplementary Financial Measures</a:t>
            </a:r>
            <a:endParaRPr lang="en-US" sz="3200" dirty="0"/>
          </a:p>
        </p:txBody>
      </p:sp>
      <p:sp>
        <p:nvSpPr>
          <p:cNvPr id="4" name="Slide Number Placeholder 3">
            <a:extLst>
              <a:ext uri="{FF2B5EF4-FFF2-40B4-BE49-F238E27FC236}">
                <a16:creationId xmlns:a16="http://schemas.microsoft.com/office/drawing/2014/main" id="{FE0828BD-AACD-965D-D982-FFCB09F78A00}"/>
              </a:ext>
            </a:extLst>
          </p:cNvPr>
          <p:cNvSpPr>
            <a:spLocks noGrp="1"/>
          </p:cNvSpPr>
          <p:nvPr>
            <p:ph type="sldNum" sz="quarter" idx="12"/>
          </p:nvPr>
        </p:nvSpPr>
        <p:spPr/>
        <p:txBody>
          <a:bodyPr/>
          <a:lstStyle/>
          <a:p>
            <a:fld id="{103DDDE4-7A87-1F49-9041-0D2451D302B4}" type="slidenum">
              <a:rPr lang="en-US" smtClean="0"/>
              <a:pPr/>
              <a:t>14</a:t>
            </a:fld>
            <a:endParaRPr lang="en-US"/>
          </a:p>
        </p:txBody>
      </p:sp>
      <p:sp>
        <p:nvSpPr>
          <p:cNvPr id="9" name="TextBox 8">
            <a:extLst>
              <a:ext uri="{FF2B5EF4-FFF2-40B4-BE49-F238E27FC236}">
                <a16:creationId xmlns:a16="http://schemas.microsoft.com/office/drawing/2014/main" id="{237C94F8-9D11-B7A9-7366-193C84C3BEEB}"/>
              </a:ext>
            </a:extLst>
          </p:cNvPr>
          <p:cNvSpPr txBox="1"/>
          <p:nvPr/>
        </p:nvSpPr>
        <p:spPr>
          <a:xfrm>
            <a:off x="6289040" y="1047547"/>
            <a:ext cx="5212080" cy="5470728"/>
          </a:xfrm>
          <a:prstGeom prst="rect">
            <a:avLst/>
          </a:prstGeom>
          <a:noFill/>
        </p:spPr>
        <p:txBody>
          <a:bodyPr wrap="square" rtlCol="0">
            <a:spAutoFit/>
          </a:bodyPr>
          <a:lstStyle/>
          <a:p>
            <a:pPr algn="just">
              <a:spcBef>
                <a:spcPts val="600"/>
              </a:spcBef>
              <a:spcAft>
                <a:spcPts val="600"/>
              </a:spcAft>
              <a:tabLst>
                <a:tab pos="457200" algn="l"/>
                <a:tab pos="3086100" algn="dec"/>
                <a:tab pos="4000500" algn="dec"/>
                <a:tab pos="4914900" algn="dec"/>
              </a:tabLst>
            </a:pPr>
            <a:r>
              <a:rPr lang="en-US" sz="1050" b="1">
                <a:effectLst/>
                <a:latin typeface="Arial" panose="020B0604020202020204" pitchFamily="34" charset="0"/>
                <a:ea typeface="Times New Roman" panose="02020603050405020304" pitchFamily="18" charset="0"/>
              </a:rPr>
              <a:t>Non-IFRS measures</a:t>
            </a:r>
          </a:p>
          <a:p>
            <a:pPr algn="just">
              <a:spcBef>
                <a:spcPts val="600"/>
              </a:spcBef>
              <a:spcAft>
                <a:spcPts val="600"/>
              </a:spcAft>
              <a:tabLst>
                <a:tab pos="457200" algn="l"/>
                <a:tab pos="3086100" algn="dec"/>
                <a:tab pos="4000500" algn="dec"/>
                <a:tab pos="4914900" algn="dec"/>
              </a:tabLst>
            </a:pPr>
            <a:r>
              <a:rPr lang="en-US" sz="1050" b="0">
                <a:effectLst/>
                <a:latin typeface="Arial" panose="020B0604020202020204" pitchFamily="34" charset="0"/>
                <a:ea typeface="Times New Roman" panose="02020603050405020304" pitchFamily="18" charset="0"/>
                <a:cs typeface="Arial" panose="020B0604020202020204" pitchFamily="34" charset="0"/>
              </a:rPr>
              <a:t>The term “Adjusted net income (loss)” is defined as net income or loss attributable to Subordinate and Multiple Voting Shares plus adjustment, net of income taxes, for costs related to restructuring and to the proposed transaction. The terms “Adjusted net income (loss) per share” is obtained by dividing Adjusted net income (loss) by the total amount of subordinate and multiple voting shares. The forward-looking statements contained in this MD&amp;A are expressly qualified by this cautionary statement. </a:t>
            </a:r>
          </a:p>
          <a:p>
            <a:pPr algn="just">
              <a:spcBef>
                <a:spcPts val="600"/>
              </a:spcBef>
              <a:spcAft>
                <a:spcPts val="600"/>
              </a:spcAft>
              <a:tabLst>
                <a:tab pos="457200" algn="l"/>
                <a:tab pos="3086100" algn="dec"/>
                <a:tab pos="4000500" algn="dec"/>
                <a:tab pos="4914900" algn="dec"/>
              </a:tabLst>
            </a:pPr>
            <a:r>
              <a:rPr lang="en-US" sz="1050" b="0">
                <a:effectLst/>
                <a:latin typeface="Arial" panose="020B0604020202020204" pitchFamily="34" charset="0"/>
                <a:ea typeface="Times New Roman" panose="02020603050405020304" pitchFamily="18" charset="0"/>
                <a:cs typeface="Arial" panose="020B0604020202020204" pitchFamily="34" charset="0"/>
              </a:rPr>
              <a:t>The term “EBITDA” is defined as adjusted net income plus depreciation of property, plant &amp; equipment, plus amortization of intangible assets, plus net finance costs, plus income tax provision. The term “Adjusted EBITDA” is defined as EBITDA plus adjustment for costs related to restructuring and to the proposed transaction. The forward-looking statements contained in this document are expressly qualified by this cautionary statement. </a:t>
            </a:r>
            <a:r>
              <a:rPr lang="en-US" sz="1050" b="0">
                <a:effectLst/>
                <a:latin typeface="Arial" panose="020B0604020202020204" pitchFamily="34" charset="0"/>
                <a:ea typeface="Times New Roman" panose="02020603050405020304" pitchFamily="18" charset="0"/>
              </a:rPr>
              <a:t> </a:t>
            </a:r>
          </a:p>
          <a:p>
            <a:pPr algn="just">
              <a:spcAft>
                <a:spcPts val="600"/>
              </a:spcAft>
              <a:tabLst>
                <a:tab pos="457200" algn="l"/>
                <a:tab pos="3086100" algn="dec"/>
                <a:tab pos="4000500" algn="dec"/>
                <a:tab pos="4914900" algn="dec"/>
              </a:tabLst>
            </a:pPr>
            <a:r>
              <a:rPr lang="en-US" sz="1050" b="1">
                <a:latin typeface="Arial" panose="020B0604020202020204" pitchFamily="34" charset="0"/>
                <a:ea typeface="Times New Roman" panose="02020603050405020304" pitchFamily="18" charset="0"/>
              </a:rPr>
              <a:t>Supplementary financial measures</a:t>
            </a:r>
          </a:p>
          <a:p>
            <a:pPr algn="just">
              <a:spcAft>
                <a:spcPts val="600"/>
              </a:spcAft>
              <a:tabLst>
                <a:tab pos="457200" algn="l"/>
                <a:tab pos="3086100" algn="dec"/>
                <a:tab pos="4000500" algn="dec"/>
                <a:tab pos="4914900" algn="dec"/>
              </a:tabLst>
            </a:pPr>
            <a:r>
              <a:rPr lang="en-US" sz="1050">
                <a:latin typeface="Arial" panose="020B0604020202020204" pitchFamily="34" charset="0"/>
                <a:ea typeface="Times New Roman" panose="02020603050405020304" pitchFamily="18" charset="0"/>
              </a:rPr>
              <a:t>The term “Net new orders” or “bookings” is defined as firm orders, net of cancellations, recorded by the Company during a period.  Bookings are impacted by the fluctuation of foreign exchange rates for a given period. The measure provides an indication of the Company’s sales operation performance for a given period, as well as well as an expectation of future sales and cash flows to be achieved on these orders.  </a:t>
            </a:r>
          </a:p>
          <a:p>
            <a:pPr algn="just">
              <a:spcAft>
                <a:spcPts val="600"/>
              </a:spcAft>
              <a:tabLst>
                <a:tab pos="457200" algn="l"/>
                <a:tab pos="3086100" algn="dec"/>
                <a:tab pos="4000500" algn="dec"/>
                <a:tab pos="4914900" algn="dec"/>
              </a:tabLst>
            </a:pPr>
            <a:r>
              <a:rPr lang="en-US" sz="1050">
                <a:latin typeface="Arial" panose="020B0604020202020204" pitchFamily="34" charset="0"/>
                <a:ea typeface="Times New Roman" panose="02020603050405020304" pitchFamily="18" charset="0"/>
              </a:rPr>
              <a:t>The term “backlog” is defined as the buildup of all outstanding bookings to be delivered by the Company. The Company’s backlog is impacted by the fluctuation of foreign exchange rates for a given period. The measure provides an indication of the future operational challenges of the Company as well as an expectation of future sales and cash flows to be achieved on these orders.  </a:t>
            </a:r>
          </a:p>
          <a:p>
            <a:pPr algn="just">
              <a:spcAft>
                <a:spcPts val="600"/>
              </a:spcAft>
              <a:tabLst>
                <a:tab pos="457200" algn="l"/>
                <a:tab pos="3086100" algn="dec"/>
                <a:tab pos="4000500" algn="dec"/>
                <a:tab pos="4914900" algn="dec"/>
              </a:tabLst>
            </a:pPr>
            <a:r>
              <a:rPr lang="en-US" sz="1050">
                <a:latin typeface="Arial" panose="020B0604020202020204" pitchFamily="34" charset="0"/>
                <a:ea typeface="Times New Roman" panose="02020603050405020304" pitchFamily="18" charset="0"/>
              </a:rPr>
              <a:t>The term “book-to-bill ratio” is obtained by dividing bookings by sales. The measure provides an indication of the Company’s performance and outlook for a given period. </a:t>
            </a:r>
          </a:p>
          <a:p>
            <a:pPr algn="just">
              <a:spcAft>
                <a:spcPts val="600"/>
              </a:spcAft>
              <a:tabLst>
                <a:tab pos="457200" algn="l"/>
                <a:tab pos="3086100" algn="dec"/>
                <a:tab pos="4000500" algn="dec"/>
                <a:tab pos="4914900" algn="dec"/>
              </a:tabLst>
            </a:pPr>
            <a:endParaRPr lang="en-CA" sz="1050" b="1" dirty="0">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05F662FE-5087-1AC6-3907-24CF8F76E8FE}"/>
              </a:ext>
            </a:extLst>
          </p:cNvPr>
          <p:cNvPicPr>
            <a:picLocks noChangeAspect="1"/>
          </p:cNvPicPr>
          <p:nvPr/>
        </p:nvPicPr>
        <p:blipFill>
          <a:blip r:embed="rId2"/>
          <a:stretch>
            <a:fillRect/>
          </a:stretch>
        </p:blipFill>
        <p:spPr>
          <a:xfrm>
            <a:off x="245503" y="1172308"/>
            <a:ext cx="6043537" cy="4923692"/>
          </a:xfrm>
          <a:prstGeom prst="rect">
            <a:avLst/>
          </a:prstGeom>
        </p:spPr>
      </p:pic>
    </p:spTree>
    <p:extLst>
      <p:ext uri="{BB962C8B-B14F-4D97-AF65-F5344CB8AC3E}">
        <p14:creationId xmlns:p14="http://schemas.microsoft.com/office/powerpoint/2010/main" val="1895207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0248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0D0E3-AA15-3AD4-FA60-9DA83C06E2D7}"/>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56A03C15-3257-105B-4532-9CBD0031E957}"/>
              </a:ext>
            </a:extLst>
          </p:cNvPr>
          <p:cNvSpPr>
            <a:spLocks noGrp="1"/>
          </p:cNvSpPr>
          <p:nvPr>
            <p:ph idx="1"/>
          </p:nvPr>
        </p:nvSpPr>
        <p:spPr/>
        <p:txBody>
          <a:bodyPr>
            <a:noAutofit/>
          </a:bodyPr>
          <a:lstStyle/>
          <a:p>
            <a:pPr marL="0" indent="0" algn="just">
              <a:lnSpc>
                <a:spcPct val="120000"/>
              </a:lnSpc>
              <a:spcBef>
                <a:spcPts val="500"/>
              </a:spcBef>
              <a:buNone/>
            </a:pPr>
            <a:r>
              <a:rPr lang="en-CA" sz="1000" dirty="0">
                <a:cs typeface="Calibri" panose="020F0502020204030204" pitchFamily="34" charset="0"/>
              </a:rPr>
              <a:t>The following presentation provides an analysis of the consolidated operating results and financial position of Velan Inc. (“the Company”) for the quarter ended May 31, 2025. This presentation should be read in conjunction with the Company’s audited consolidated financial statements for the fiscal years ended February 28, 2025, and February 29, 2024. The Company’s consolidated financial statements have been prepared in accordance with International Financial Reporting Standards as issued by the International Accounting Standards Board (“IFRS”). The significant accounting policies upon which these consolidated financial statements have been prepared are detailed in Note 2 of the Company’s audited consolidated financial statements. All foreign currency transactions, balances and overseas operations have been converted to U.S. dollars, the Company’s reporting currency. This presentation was reviewed by the Board of Directors of the Company on July 10, 2025. Additional information relating to the Company, including the Annual Information Form and Proxy Information Circular, can be found on SEDAR+ at </a:t>
            </a:r>
            <a:r>
              <a:rPr lang="en-CA" sz="1000" b="1" u="sng" dirty="0" err="1">
                <a:solidFill>
                  <a:srgbClr val="0068A6"/>
                </a:solidFill>
                <a:cs typeface="Calibri" panose="020F0502020204030204" pitchFamily="34" charset="0"/>
              </a:rPr>
              <a:t>www.sedarplus.ca</a:t>
            </a:r>
            <a:r>
              <a:rPr lang="en-CA" sz="1000" dirty="0">
                <a:cs typeface="Calibri" panose="020F0502020204030204" pitchFamily="34" charset="0"/>
              </a:rPr>
              <a:t>.</a:t>
            </a:r>
          </a:p>
          <a:p>
            <a:pPr marL="0" indent="0" algn="just">
              <a:lnSpc>
                <a:spcPct val="120000"/>
              </a:lnSpc>
              <a:spcBef>
                <a:spcPts val="1500"/>
              </a:spcBef>
              <a:buNone/>
            </a:pPr>
            <a:r>
              <a:rPr lang="en-CA" sz="1000" b="1" dirty="0">
                <a:cs typeface="Calibri" panose="020F0502020204030204" pitchFamily="34" charset="0"/>
              </a:rPr>
              <a:t>NON-IFRS AND SUPPLEMENTARY FINANCIAL MEASURES</a:t>
            </a:r>
          </a:p>
          <a:p>
            <a:pPr marL="0" indent="0" algn="just">
              <a:lnSpc>
                <a:spcPct val="120000"/>
              </a:lnSpc>
              <a:spcBef>
                <a:spcPts val="500"/>
              </a:spcBef>
              <a:buNone/>
            </a:pPr>
            <a:r>
              <a:rPr lang="en-CA" sz="1000" dirty="0">
                <a:cs typeface="Calibri" panose="020F0502020204030204" pitchFamily="34" charset="0"/>
              </a:rPr>
              <a:t>In this presentation, the Company has presented measures of performance or financial condition which are not defined under IFRS (“non-IFRS measures”) and are, therefore, unlikely to be comparable to similar measures presented by other companies. These measures are used by management in assessing the operating results and financial condition of the Company and are reconciled with the performance measures defined under IFRS. Reconciliations of these amounts can be found at the end of this presentation. The Company has also presented supplementary financial measures which are defined at the end of this presentation.</a:t>
            </a:r>
          </a:p>
          <a:p>
            <a:pPr marL="0" indent="0" algn="just">
              <a:lnSpc>
                <a:spcPct val="120000"/>
              </a:lnSpc>
              <a:spcBef>
                <a:spcPts val="1500"/>
              </a:spcBef>
              <a:buNone/>
            </a:pPr>
            <a:r>
              <a:rPr lang="en-CA" sz="1000" b="1" dirty="0">
                <a:cs typeface="Calibri" panose="020F0502020204030204" pitchFamily="34" charset="0"/>
              </a:rPr>
              <a:t>FORWARD-LOOKING INFORMATION</a:t>
            </a:r>
          </a:p>
          <a:p>
            <a:pPr marL="0" indent="0" algn="just">
              <a:lnSpc>
                <a:spcPct val="120000"/>
              </a:lnSpc>
              <a:spcBef>
                <a:spcPts val="500"/>
              </a:spcBef>
              <a:buNone/>
            </a:pPr>
            <a:r>
              <a:rPr lang="en-CA" sz="1000" dirty="0">
                <a:cs typeface="Calibri" panose="020F0502020204030204" pitchFamily="34" charset="0"/>
              </a:rPr>
              <a:t>This presentation may include forward-looking statements, which generally contain words like “should”, “believe”, “anticipate”, “plan”, “may”, “will”, “expect”, “intend”, “continue” or “estimate” or the negatives of these terms or variations of them or similar expressions, all of which are subject to risks and uncertainties.  These risks and uncertainties are disclosed in the Company’s filings with the appropriate securities commissions. While these statements are based on management’s assumptions regarding historical trends, current conditions and expected future developments, as well as other factors that it believes are reasonable and appropriate in the circumstances, no forward-looking statement can be guaranteed and actual future results may differ materially from those expressed herein. The Company disclaims any intention or obligation to update or revise any forward-looking statements contained herein whether as a result of new information, future events or otherwise, except as required by the applicable securities laws. The forward-looking statements contained in this presentation are expressly qualified by this cautionary statement.</a:t>
            </a:r>
          </a:p>
        </p:txBody>
      </p:sp>
      <p:sp>
        <p:nvSpPr>
          <p:cNvPr id="4" name="Slide Number Placeholder 3">
            <a:extLst>
              <a:ext uri="{FF2B5EF4-FFF2-40B4-BE49-F238E27FC236}">
                <a16:creationId xmlns:a16="http://schemas.microsoft.com/office/drawing/2014/main" id="{F5128845-D3AE-9F2B-6F6B-C5D5193D974F}"/>
              </a:ext>
            </a:extLst>
          </p:cNvPr>
          <p:cNvSpPr>
            <a:spLocks noGrp="1"/>
          </p:cNvSpPr>
          <p:nvPr>
            <p:ph type="sldNum" sz="quarter" idx="12"/>
          </p:nvPr>
        </p:nvSpPr>
        <p:spPr/>
        <p:txBody>
          <a:bodyPr/>
          <a:lstStyle/>
          <a:p>
            <a:fld id="{103DDDE4-7A87-1F49-9041-0D2451D302B4}" type="slidenum">
              <a:rPr lang="en-US" smtClean="0"/>
              <a:pPr/>
              <a:t>2</a:t>
            </a:fld>
            <a:endParaRPr lang="en-US" dirty="0"/>
          </a:p>
        </p:txBody>
      </p:sp>
    </p:spTree>
    <p:extLst>
      <p:ext uri="{BB962C8B-B14F-4D97-AF65-F5344CB8AC3E}">
        <p14:creationId xmlns:p14="http://schemas.microsoft.com/office/powerpoint/2010/main" val="1304584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E65A9-91DD-529C-D646-85A80875CB5D}"/>
              </a:ext>
            </a:extLst>
          </p:cNvPr>
          <p:cNvSpPr>
            <a:spLocks noGrp="1"/>
          </p:cNvSpPr>
          <p:nvPr>
            <p:ph type="title"/>
          </p:nvPr>
        </p:nvSpPr>
        <p:spPr/>
        <p:txBody>
          <a:bodyPr/>
          <a:lstStyle/>
          <a:p>
            <a:r>
              <a:rPr lang="en-US" dirty="0"/>
              <a:t>James A. Mannebach</a:t>
            </a:r>
          </a:p>
        </p:txBody>
      </p:sp>
      <p:pic>
        <p:nvPicPr>
          <p:cNvPr id="7" name="Picture Placeholder 6" descr="A person in a suit smiling&#10;&#10;AI-generated content may be incorrect.">
            <a:extLst>
              <a:ext uri="{FF2B5EF4-FFF2-40B4-BE49-F238E27FC236}">
                <a16:creationId xmlns:a16="http://schemas.microsoft.com/office/drawing/2014/main" id="{B644EA13-A246-0580-911C-0565F9D89487}"/>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l="12110" t="-356" b="31035"/>
          <a:stretch>
            <a:fillRect/>
          </a:stretch>
        </p:blipFill>
        <p:spPr>
          <a:xfrm>
            <a:off x="838201" y="1275080"/>
            <a:ext cx="3642360" cy="4307840"/>
          </a:xfrm>
        </p:spPr>
      </p:pic>
      <p:sp>
        <p:nvSpPr>
          <p:cNvPr id="4" name="Slide Number Placeholder 3">
            <a:extLst>
              <a:ext uri="{FF2B5EF4-FFF2-40B4-BE49-F238E27FC236}">
                <a16:creationId xmlns:a16="http://schemas.microsoft.com/office/drawing/2014/main" id="{FFA32239-93B9-9AE2-3A95-D47E1EEA87BE}"/>
              </a:ext>
            </a:extLst>
          </p:cNvPr>
          <p:cNvSpPr>
            <a:spLocks noGrp="1"/>
          </p:cNvSpPr>
          <p:nvPr>
            <p:ph type="sldNum" sz="quarter" idx="12"/>
          </p:nvPr>
        </p:nvSpPr>
        <p:spPr/>
        <p:txBody>
          <a:bodyPr/>
          <a:lstStyle/>
          <a:p>
            <a:fld id="{103DDDE4-7A87-1F49-9041-0D2451D302B4}" type="slidenum">
              <a:rPr lang="en-US" smtClean="0"/>
              <a:pPr/>
              <a:t>3</a:t>
            </a:fld>
            <a:endParaRPr lang="en-US" dirty="0"/>
          </a:p>
        </p:txBody>
      </p:sp>
      <p:sp>
        <p:nvSpPr>
          <p:cNvPr id="5" name="Subtitle 4">
            <a:extLst>
              <a:ext uri="{FF2B5EF4-FFF2-40B4-BE49-F238E27FC236}">
                <a16:creationId xmlns:a16="http://schemas.microsoft.com/office/drawing/2014/main" id="{80CDF5AF-19B9-FB7E-9021-1AD377D24ADD}"/>
              </a:ext>
            </a:extLst>
          </p:cNvPr>
          <p:cNvSpPr>
            <a:spLocks noGrp="1"/>
          </p:cNvSpPr>
          <p:nvPr>
            <p:ph type="subTitle" idx="13"/>
          </p:nvPr>
        </p:nvSpPr>
        <p:spPr/>
        <p:txBody>
          <a:bodyPr/>
          <a:lstStyle/>
          <a:p>
            <a:r>
              <a:rPr lang="en-US" dirty="0"/>
              <a:t>Chairman of the Board and </a:t>
            </a:r>
            <a:br>
              <a:rPr lang="en-US" dirty="0"/>
            </a:br>
            <a:r>
              <a:rPr lang="en-US" dirty="0"/>
              <a:t>Chief Executive Officer</a:t>
            </a:r>
          </a:p>
        </p:txBody>
      </p:sp>
    </p:spTree>
    <p:extLst>
      <p:ext uri="{BB962C8B-B14F-4D97-AF65-F5344CB8AC3E}">
        <p14:creationId xmlns:p14="http://schemas.microsoft.com/office/powerpoint/2010/main" val="1020177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F8F2C-7C33-125D-3082-06C30413BC78}"/>
              </a:ext>
            </a:extLst>
          </p:cNvPr>
          <p:cNvSpPr>
            <a:spLocks noGrp="1"/>
          </p:cNvSpPr>
          <p:nvPr>
            <p:ph type="title"/>
          </p:nvPr>
        </p:nvSpPr>
        <p:spPr>
          <a:xfrm>
            <a:off x="5110480" y="398508"/>
            <a:ext cx="6241734" cy="629920"/>
          </a:xfrm>
        </p:spPr>
        <p:txBody>
          <a:bodyPr>
            <a:normAutofit/>
          </a:bodyPr>
          <a:lstStyle/>
          <a:p>
            <a:r>
              <a:rPr lang="en-US" dirty="0">
                <a:latin typeface="Calibri" panose="020F0502020204030204" pitchFamily="34" charset="0"/>
                <a:ea typeface="Calibri" panose="020F0502020204030204" pitchFamily="34" charset="0"/>
                <a:cs typeface="Calibri" panose="020F0502020204030204" pitchFamily="34" charset="0"/>
              </a:rPr>
              <a:t>General Overview of the First Quarter</a:t>
            </a:r>
          </a:p>
        </p:txBody>
      </p:sp>
      <p:pic>
        <p:nvPicPr>
          <p:cNvPr id="7" name="Picture Placeholder 6" descr="A person standing on a metal machine&#10;&#10;AI-generated content may be incorrect.">
            <a:extLst>
              <a:ext uri="{FF2B5EF4-FFF2-40B4-BE49-F238E27FC236}">
                <a16:creationId xmlns:a16="http://schemas.microsoft.com/office/drawing/2014/main" id="{8F373E82-6BA8-E456-F1CE-B1B8F82E589F}"/>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l="9364" t="4454" r="502" b="8723"/>
          <a:stretch>
            <a:fillRect/>
          </a:stretch>
        </p:blipFill>
        <p:spPr>
          <a:xfrm>
            <a:off x="838200" y="457200"/>
            <a:ext cx="3932237" cy="5682341"/>
          </a:xfrm>
        </p:spPr>
      </p:pic>
      <p:sp>
        <p:nvSpPr>
          <p:cNvPr id="4" name="Text Placeholder 3">
            <a:extLst>
              <a:ext uri="{FF2B5EF4-FFF2-40B4-BE49-F238E27FC236}">
                <a16:creationId xmlns:a16="http://schemas.microsoft.com/office/drawing/2014/main" id="{6730F6C4-F32B-9C70-A5DB-377EA83BAF59}"/>
              </a:ext>
            </a:extLst>
          </p:cNvPr>
          <p:cNvSpPr>
            <a:spLocks noGrp="1"/>
          </p:cNvSpPr>
          <p:nvPr>
            <p:ph type="body" sz="half" idx="2"/>
          </p:nvPr>
        </p:nvSpPr>
        <p:spPr>
          <a:xfrm>
            <a:off x="5110480" y="1229360"/>
            <a:ext cx="6705600" cy="4910183"/>
          </a:xfrm>
        </p:spPr>
        <p:txBody>
          <a:bodyPr>
            <a:normAutofit/>
          </a:bodyPr>
          <a:lstStyle/>
          <a:p>
            <a:pPr>
              <a:lnSpc>
                <a:spcPct val="100000"/>
              </a:lnSpc>
              <a:spcBef>
                <a:spcPts val="0"/>
              </a:spcBef>
            </a:pPr>
            <a:r>
              <a:rPr lang="en-US" b="1" kern="0" dirty="0">
                <a:solidFill>
                  <a:srgbClr val="0068A6"/>
                </a:solidFill>
                <a:latin typeface="Calibri" panose="020F0502020204030204" pitchFamily="34" charset="0"/>
                <a:ea typeface="Calibri" panose="020F0502020204030204" pitchFamily="34" charset="0"/>
                <a:cs typeface="Calibri" panose="020F0502020204030204" pitchFamily="34" charset="0"/>
              </a:rPr>
              <a:t>A solid performance</a:t>
            </a:r>
          </a:p>
          <a:p>
            <a:pPr marL="360000" indent="-180000">
              <a:lnSpc>
                <a:spcPct val="100000"/>
              </a:lnSpc>
              <a:spcBef>
                <a:spcPts val="600"/>
              </a:spcBef>
              <a:buFont typeface="Arial" panose="020B0604020202020204" pitchFamily="34" charset="0"/>
              <a:buChar char="•"/>
            </a:pPr>
            <a:r>
              <a:rPr lang="en-US" sz="1800" kern="0" dirty="0">
                <a:latin typeface="Calibri" panose="020F0502020204030204" pitchFamily="34" charset="0"/>
                <a:ea typeface="Calibri" panose="020F0502020204030204" pitchFamily="34" charset="0"/>
                <a:cs typeface="Calibri" panose="020F0502020204030204" pitchFamily="34" charset="0"/>
              </a:rPr>
              <a:t>18.6% sales growth</a:t>
            </a:r>
          </a:p>
          <a:p>
            <a:pPr marL="360000" indent="-180000">
              <a:lnSpc>
                <a:spcPct val="100000"/>
              </a:lnSpc>
              <a:spcBef>
                <a:spcPts val="600"/>
              </a:spcBef>
              <a:buFont typeface="Arial" panose="020B0604020202020204" pitchFamily="34" charset="0"/>
              <a:buChar char="•"/>
            </a:pPr>
            <a:r>
              <a:rPr lang="en-US" sz="1800" kern="0" dirty="0">
                <a:latin typeface="Calibri" panose="020F0502020204030204" pitchFamily="34" charset="0"/>
                <a:ea typeface="Calibri" panose="020F0502020204030204" pitchFamily="34" charset="0"/>
                <a:cs typeface="Calibri" panose="020F0502020204030204" pitchFamily="34" charset="0"/>
              </a:rPr>
              <a:t>100 bps gain in gross profit margin</a:t>
            </a:r>
          </a:p>
          <a:p>
            <a:pPr>
              <a:lnSpc>
                <a:spcPct val="100000"/>
              </a:lnSpc>
              <a:spcBef>
                <a:spcPts val="1200"/>
              </a:spcBef>
            </a:pPr>
            <a:r>
              <a:rPr lang="en-US" b="1" kern="0" dirty="0">
                <a:solidFill>
                  <a:srgbClr val="0068A6"/>
                </a:solidFill>
                <a:latin typeface="Calibri" panose="020F0502020204030204" pitchFamily="34" charset="0"/>
                <a:ea typeface="Calibri" panose="020F0502020204030204" pitchFamily="34" charset="0"/>
                <a:cs typeface="Calibri" panose="020F0502020204030204" pitchFamily="34" charset="0"/>
              </a:rPr>
              <a:t>Cash position in excess of $59M</a:t>
            </a:r>
          </a:p>
          <a:p>
            <a:pPr marL="360000" indent="-180000">
              <a:lnSpc>
                <a:spcPct val="100000"/>
              </a:lnSpc>
              <a:spcBef>
                <a:spcPts val="600"/>
              </a:spcBef>
              <a:buFont typeface="Arial" panose="020B0604020202020204" pitchFamily="34" charset="0"/>
              <a:buChar char="•"/>
            </a:pPr>
            <a:r>
              <a:rPr lang="en-US" sz="1800" kern="0" dirty="0">
                <a:latin typeface="Calibri" panose="020F0502020204030204" pitchFamily="34" charset="0"/>
                <a:ea typeface="Calibri" panose="020F0502020204030204" pitchFamily="34" charset="0"/>
                <a:cs typeface="Calibri" panose="020F0502020204030204" pitchFamily="34" charset="0"/>
              </a:rPr>
              <a:t>Highest level in five years</a:t>
            </a:r>
          </a:p>
          <a:p>
            <a:pPr>
              <a:lnSpc>
                <a:spcPct val="100000"/>
              </a:lnSpc>
              <a:spcBef>
                <a:spcPts val="1200"/>
              </a:spcBef>
            </a:pPr>
            <a:r>
              <a:rPr lang="en-US" b="1" kern="0" dirty="0">
                <a:solidFill>
                  <a:srgbClr val="0068A6"/>
                </a:solidFill>
                <a:latin typeface="Calibri" panose="020F0502020204030204" pitchFamily="34" charset="0"/>
                <a:ea typeface="Calibri" panose="020F0502020204030204" pitchFamily="34" charset="0"/>
                <a:cs typeface="Calibri" panose="020F0502020204030204" pitchFamily="34" charset="0"/>
              </a:rPr>
              <a:t>Strong financial cushion will enable us to review our strategic options</a:t>
            </a:r>
          </a:p>
          <a:p>
            <a:pPr marL="360000" indent="-180000">
              <a:lnSpc>
                <a:spcPct val="100000"/>
              </a:lnSpc>
              <a:spcBef>
                <a:spcPts val="600"/>
              </a:spcBef>
              <a:buFont typeface="Arial" panose="020B0604020202020204" pitchFamily="34" charset="0"/>
              <a:buChar char="•"/>
            </a:pPr>
            <a:r>
              <a:rPr lang="en-US" sz="1800" kern="0" dirty="0">
                <a:latin typeface="Calibri" panose="020F0502020204030204" pitchFamily="34" charset="0"/>
                <a:ea typeface="Calibri" panose="020F0502020204030204" pitchFamily="34" charset="0"/>
                <a:cs typeface="Calibri" panose="020F0502020204030204" pitchFamily="34" charset="0"/>
              </a:rPr>
              <a:t>Establish a balance between supporting long-term growth objectives and maximizing returns to shareholders</a:t>
            </a:r>
          </a:p>
          <a:p>
            <a:pPr>
              <a:lnSpc>
                <a:spcPct val="100000"/>
              </a:lnSpc>
              <a:spcBef>
                <a:spcPts val="1200"/>
              </a:spcBef>
            </a:pPr>
            <a:r>
              <a:rPr lang="en-US" b="1" kern="0" dirty="0">
                <a:solidFill>
                  <a:srgbClr val="0068A6"/>
                </a:solidFill>
                <a:latin typeface="Calibri" panose="020F0502020204030204" pitchFamily="34" charset="0"/>
                <a:ea typeface="Calibri" panose="020F0502020204030204" pitchFamily="34" charset="0"/>
                <a:cs typeface="Calibri" panose="020F0502020204030204" pitchFamily="34" charset="0"/>
              </a:rPr>
              <a:t>Board of Directors approved a change in our dividend policy</a:t>
            </a:r>
          </a:p>
          <a:p>
            <a:pPr marL="360000" indent="-180000">
              <a:lnSpc>
                <a:spcPct val="100000"/>
              </a:lnSpc>
              <a:spcBef>
                <a:spcPts val="600"/>
              </a:spcBef>
              <a:buFont typeface="Arial" panose="020B0604020202020204" pitchFamily="34" charset="0"/>
              <a:buChar char="•"/>
            </a:pPr>
            <a:r>
              <a:rPr lang="en-US" sz="1900" kern="0" dirty="0">
                <a:latin typeface="Calibri" panose="020F0502020204030204" pitchFamily="34" charset="0"/>
                <a:ea typeface="Calibri" panose="020F0502020204030204" pitchFamily="34" charset="0"/>
                <a:cs typeface="Calibri" panose="020F0502020204030204" pitchFamily="34" charset="0"/>
              </a:rPr>
              <a:t>Significant increase in quarterly dividend to CA$0.10 per share</a:t>
            </a:r>
          </a:p>
          <a:p>
            <a:pPr marL="360000" indent="-180000">
              <a:lnSpc>
                <a:spcPct val="100000"/>
              </a:lnSpc>
              <a:spcBef>
                <a:spcPts val="600"/>
              </a:spcBef>
              <a:buFont typeface="Arial" panose="020B0604020202020204" pitchFamily="34" charset="0"/>
              <a:buChar char="•"/>
            </a:pPr>
            <a:r>
              <a:rPr lang="en-US" sz="1800" kern="0" dirty="0">
                <a:latin typeface="Calibri" panose="020F0502020204030204" pitchFamily="34" charset="0"/>
                <a:ea typeface="Calibri" panose="020F0502020204030204" pitchFamily="34" charset="0"/>
                <a:cs typeface="Calibri" panose="020F0502020204030204" pitchFamily="34" charset="0"/>
              </a:rPr>
              <a:t>Reflects growing backlog and confidence in future financial performance and ability to sustain strong cash flow</a:t>
            </a:r>
            <a:endParaRPr lang="en-US" b="1" kern="0" dirty="0">
              <a:solidFill>
                <a:srgbClr val="0068A6"/>
              </a:solidFill>
              <a:latin typeface="Calibri" panose="020F0502020204030204" pitchFamily="34" charset="0"/>
              <a:ea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7806544A-C3AD-C3D2-2A22-82E814BD18B4}"/>
              </a:ext>
            </a:extLst>
          </p:cNvPr>
          <p:cNvSpPr>
            <a:spLocks noGrp="1"/>
          </p:cNvSpPr>
          <p:nvPr>
            <p:ph type="sldNum" sz="quarter" idx="12"/>
          </p:nvPr>
        </p:nvSpPr>
        <p:spPr/>
        <p:txBody>
          <a:bodyPr/>
          <a:lstStyle/>
          <a:p>
            <a:fld id="{103DDDE4-7A87-1F49-9041-0D2451D302B4}" type="slidenum">
              <a:rPr lang="en-US" smtClean="0"/>
              <a:pPr/>
              <a:t>4</a:t>
            </a:fld>
            <a:endParaRPr lang="en-US" dirty="0"/>
          </a:p>
        </p:txBody>
      </p:sp>
    </p:spTree>
    <p:extLst>
      <p:ext uri="{BB962C8B-B14F-4D97-AF65-F5344CB8AC3E}">
        <p14:creationId xmlns:p14="http://schemas.microsoft.com/office/powerpoint/2010/main" val="2923248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3A404-4506-07D8-95E9-79DAE12CCE70}"/>
              </a:ext>
            </a:extLst>
          </p:cNvPr>
          <p:cNvSpPr>
            <a:spLocks noGrp="1"/>
          </p:cNvSpPr>
          <p:nvPr>
            <p:ph type="title"/>
          </p:nvPr>
        </p:nvSpPr>
        <p:spPr>
          <a:xfrm>
            <a:off x="721361" y="457200"/>
            <a:ext cx="4927599" cy="629920"/>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Backlog</a:t>
            </a:r>
            <a:r>
              <a:rPr lang="en-US" baseline="30000" dirty="0">
                <a:latin typeface="Calibri" panose="020F0502020204030204" pitchFamily="34" charset="0"/>
                <a:ea typeface="Calibri" panose="020F0502020204030204" pitchFamily="34" charset="0"/>
                <a:cs typeface="Calibri" panose="020F0502020204030204" pitchFamily="34" charset="0"/>
              </a:rPr>
              <a:t>1</a:t>
            </a:r>
            <a:r>
              <a:rPr lang="en-US" dirty="0">
                <a:latin typeface="Calibri" panose="020F0502020204030204" pitchFamily="34" charset="0"/>
                <a:ea typeface="Calibri" panose="020F0502020204030204" pitchFamily="34" charset="0"/>
                <a:cs typeface="Calibri" panose="020F0502020204030204" pitchFamily="34" charset="0"/>
              </a:rPr>
              <a:t> and Bookings</a:t>
            </a:r>
            <a:r>
              <a:rPr lang="en-US" baseline="30000" dirty="0">
                <a:latin typeface="Calibri" panose="020F0502020204030204" pitchFamily="34" charset="0"/>
                <a:ea typeface="Calibri" panose="020F0502020204030204" pitchFamily="34" charset="0"/>
                <a:cs typeface="Calibri" panose="020F0502020204030204" pitchFamily="34" charset="0"/>
              </a:rPr>
              <a:t>1</a:t>
            </a:r>
          </a:p>
        </p:txBody>
      </p:sp>
      <p:sp>
        <p:nvSpPr>
          <p:cNvPr id="3" name="Text Placeholder 2">
            <a:extLst>
              <a:ext uri="{FF2B5EF4-FFF2-40B4-BE49-F238E27FC236}">
                <a16:creationId xmlns:a16="http://schemas.microsoft.com/office/drawing/2014/main" id="{211F2A08-9BE7-8AE4-E3A3-7A97403E375D}"/>
              </a:ext>
            </a:extLst>
          </p:cNvPr>
          <p:cNvSpPr>
            <a:spLocks noGrp="1"/>
          </p:cNvSpPr>
          <p:nvPr>
            <p:ph type="body" sz="half" idx="2"/>
          </p:nvPr>
        </p:nvSpPr>
        <p:spPr>
          <a:xfrm>
            <a:off x="721360" y="1412240"/>
            <a:ext cx="5140960" cy="4727303"/>
          </a:xfrm>
        </p:spPr>
        <p:txBody>
          <a:bodyPr>
            <a:normAutofit/>
          </a:bodyPr>
          <a:lstStyle/>
          <a:p>
            <a:pPr>
              <a:lnSpc>
                <a:spcPct val="100000"/>
              </a:lnSpc>
            </a:pPr>
            <a:r>
              <a:rPr lang="en-US" b="1" dirty="0">
                <a:solidFill>
                  <a:srgbClr val="0068A6"/>
                </a:solidFill>
                <a:latin typeface="+mn-lt"/>
              </a:rPr>
              <a:t>Backlog of $286.1M as at May 31, 2025</a:t>
            </a:r>
          </a:p>
          <a:p>
            <a:pPr marL="360000" indent="-180000">
              <a:lnSpc>
                <a:spcPct val="100000"/>
              </a:lnSpc>
              <a:spcBef>
                <a:spcPts val="1200"/>
              </a:spcBef>
              <a:buFont typeface="Arial" panose="020B0604020202020204" pitchFamily="34" charset="0"/>
              <a:buChar char="•"/>
            </a:pPr>
            <a:r>
              <a:rPr lang="en-US" sz="1800" dirty="0">
                <a:latin typeface="+mn-lt"/>
              </a:rPr>
              <a:t>$241.3M deliverable within next 12 months</a:t>
            </a:r>
          </a:p>
          <a:p>
            <a:pPr marL="360000" indent="-180000">
              <a:lnSpc>
                <a:spcPct val="100000"/>
              </a:lnSpc>
              <a:spcBef>
                <a:spcPts val="1200"/>
              </a:spcBef>
              <a:buFont typeface="Arial" panose="020B0604020202020204" pitchFamily="34" charset="0"/>
              <a:buChar char="•"/>
            </a:pPr>
            <a:r>
              <a:rPr lang="en-US" sz="1800" dirty="0">
                <a:latin typeface="+mn-lt"/>
              </a:rPr>
              <a:t>Increasing number of long-term contracts for the nuclear and defense sectors</a:t>
            </a:r>
          </a:p>
          <a:p>
            <a:pPr>
              <a:lnSpc>
                <a:spcPct val="100000"/>
              </a:lnSpc>
              <a:spcBef>
                <a:spcPts val="1800"/>
              </a:spcBef>
            </a:pPr>
            <a:r>
              <a:rPr lang="en-US" b="1" dirty="0">
                <a:solidFill>
                  <a:srgbClr val="0068A6"/>
                </a:solidFill>
                <a:latin typeface="+mn-lt"/>
              </a:rPr>
              <a:t>Bookings of $78.2M in Q1-26, versus $83.0M in Q1-25</a:t>
            </a:r>
          </a:p>
          <a:p>
            <a:pPr marL="360000" indent="-180000">
              <a:lnSpc>
                <a:spcPct val="100000"/>
              </a:lnSpc>
              <a:spcBef>
                <a:spcPts val="1200"/>
              </a:spcBef>
              <a:buFont typeface="Arial" panose="020B0604020202020204" pitchFamily="34" charset="0"/>
              <a:buChar char="•"/>
            </a:pPr>
            <a:r>
              <a:rPr lang="en-US" sz="1800" dirty="0">
                <a:latin typeface="+mn-lt"/>
              </a:rPr>
              <a:t>Lower year-over-year bookings in Germany and North America</a:t>
            </a:r>
          </a:p>
          <a:p>
            <a:pPr marL="540000" lvl="1" indent="-180000">
              <a:lnSpc>
                <a:spcPct val="100000"/>
              </a:lnSpc>
              <a:spcBef>
                <a:spcPts val="600"/>
              </a:spcBef>
              <a:buFont typeface="Arial" panose="020B0604020202020204" pitchFamily="34" charset="0"/>
              <a:buChar char="•"/>
            </a:pPr>
            <a:r>
              <a:rPr lang="en-US" sz="1600" dirty="0"/>
              <a:t>Large orders received last year</a:t>
            </a:r>
          </a:p>
          <a:p>
            <a:pPr marL="360000" indent="-180000">
              <a:lnSpc>
                <a:spcPct val="100000"/>
              </a:lnSpc>
              <a:spcBef>
                <a:spcPts val="1200"/>
              </a:spcBef>
              <a:buFont typeface="Arial" panose="020B0604020202020204" pitchFamily="34" charset="0"/>
              <a:buChar char="•"/>
            </a:pPr>
            <a:r>
              <a:rPr lang="en-US" sz="1800" dirty="0">
                <a:latin typeface="+mn-lt"/>
              </a:rPr>
              <a:t>Higher bookings in China and Portugal</a:t>
            </a:r>
          </a:p>
          <a:p>
            <a:pPr marL="360000" indent="-180000">
              <a:lnSpc>
                <a:spcPct val="100000"/>
              </a:lnSpc>
              <a:spcBef>
                <a:spcPts val="1200"/>
              </a:spcBef>
              <a:buFont typeface="Arial" panose="020B0604020202020204" pitchFamily="34" charset="0"/>
              <a:buChar char="•"/>
            </a:pPr>
            <a:r>
              <a:rPr lang="en-US" sz="1800" dirty="0">
                <a:latin typeface="+mn-lt"/>
              </a:rPr>
              <a:t>Higher maintenance, repair and overhaul (MRO) bookings</a:t>
            </a:r>
          </a:p>
        </p:txBody>
      </p:sp>
      <p:sp>
        <p:nvSpPr>
          <p:cNvPr id="4" name="Slide Number Placeholder 3">
            <a:extLst>
              <a:ext uri="{FF2B5EF4-FFF2-40B4-BE49-F238E27FC236}">
                <a16:creationId xmlns:a16="http://schemas.microsoft.com/office/drawing/2014/main" id="{84AC6FE2-7E9E-C923-4EC0-3BEA48721C4B}"/>
              </a:ext>
            </a:extLst>
          </p:cNvPr>
          <p:cNvSpPr>
            <a:spLocks noGrp="1"/>
          </p:cNvSpPr>
          <p:nvPr>
            <p:ph type="sldNum" sz="quarter" idx="12"/>
          </p:nvPr>
        </p:nvSpPr>
        <p:spPr/>
        <p:txBody>
          <a:bodyPr/>
          <a:lstStyle/>
          <a:p>
            <a:fld id="{103DDDE4-7A87-1F49-9041-0D2451D302B4}" type="slidenum">
              <a:rPr lang="en-US" smtClean="0"/>
              <a:pPr/>
              <a:t>5</a:t>
            </a:fld>
            <a:endParaRPr lang="en-US" dirty="0"/>
          </a:p>
        </p:txBody>
      </p:sp>
      <p:graphicFrame>
        <p:nvGraphicFramePr>
          <p:cNvPr id="6" name="Chart 5">
            <a:extLst>
              <a:ext uri="{FF2B5EF4-FFF2-40B4-BE49-F238E27FC236}">
                <a16:creationId xmlns:a16="http://schemas.microsoft.com/office/drawing/2014/main" id="{88ABE98B-9D63-A8E2-6FE4-51A6F067BA2E}"/>
              </a:ext>
            </a:extLst>
          </p:cNvPr>
          <p:cNvGraphicFramePr/>
          <p:nvPr>
            <p:extLst>
              <p:ext uri="{D42A27DB-BD31-4B8C-83A1-F6EECF244321}">
                <p14:modId xmlns:p14="http://schemas.microsoft.com/office/powerpoint/2010/main" val="4268629331"/>
              </p:ext>
            </p:extLst>
          </p:nvPr>
        </p:nvGraphicFramePr>
        <p:xfrm>
          <a:off x="6654801" y="457200"/>
          <a:ext cx="4680000" cy="270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022D1A7E-AED3-1877-6F91-14CD63AA7707}"/>
              </a:ext>
            </a:extLst>
          </p:cNvPr>
          <p:cNvGraphicFramePr/>
          <p:nvPr>
            <p:extLst>
              <p:ext uri="{D42A27DB-BD31-4B8C-83A1-F6EECF244321}">
                <p14:modId xmlns:p14="http://schemas.microsoft.com/office/powerpoint/2010/main" val="3551257884"/>
              </p:ext>
            </p:extLst>
          </p:nvPr>
        </p:nvGraphicFramePr>
        <p:xfrm>
          <a:off x="6654801" y="3429000"/>
          <a:ext cx="4680000" cy="2700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27ACE67C-9C4B-A550-A610-B6571BA07C4C}"/>
              </a:ext>
            </a:extLst>
          </p:cNvPr>
          <p:cNvSpPr txBox="1"/>
          <p:nvPr/>
        </p:nvSpPr>
        <p:spPr>
          <a:xfrm>
            <a:off x="721360" y="6438453"/>
            <a:ext cx="5485563" cy="230832"/>
          </a:xfrm>
          <a:prstGeom prst="rect">
            <a:avLst/>
          </a:prstGeom>
          <a:noFill/>
        </p:spPr>
        <p:txBody>
          <a:bodyPr wrap="square">
            <a:spAutoFit/>
          </a:bodyPr>
          <a:lstStyle/>
          <a:p>
            <a:r>
              <a:rPr lang="en-US" sz="900" i="1" baseline="30000" dirty="0">
                <a:ea typeface="Calibri" panose="020F0502020204030204" pitchFamily="34" charset="0"/>
                <a:cs typeface="Arial" panose="020B0604020202020204" pitchFamily="34" charset="0"/>
              </a:rPr>
              <a:t>1 </a:t>
            </a:r>
            <a:r>
              <a:rPr lang="en-US" sz="900" b="0" i="1" u="none" strike="noStrike" baseline="0" dirty="0"/>
              <a:t>Non-IFRS measure – see Non-IFRS and Supplementary </a:t>
            </a:r>
            <a:r>
              <a:rPr lang="en-US" sz="900" i="1" dirty="0"/>
              <a:t>F</a:t>
            </a:r>
            <a:r>
              <a:rPr lang="en-US" sz="900" b="0" i="1" u="none" strike="noStrike" baseline="0" dirty="0"/>
              <a:t>inancial </a:t>
            </a:r>
            <a:r>
              <a:rPr lang="en-US" sz="900" i="1" dirty="0"/>
              <a:t>M</a:t>
            </a:r>
            <a:r>
              <a:rPr lang="en-US" sz="900" b="0" i="1" u="none" strike="noStrike" baseline="0" dirty="0"/>
              <a:t>easures in the Appendix of this presentation.</a:t>
            </a:r>
            <a:endParaRPr lang="en-CA" sz="900" dirty="0">
              <a:cs typeface="Arial" panose="020B0604020202020204" pitchFamily="34" charset="0"/>
            </a:endParaRPr>
          </a:p>
        </p:txBody>
      </p:sp>
    </p:spTree>
    <p:extLst>
      <p:ext uri="{BB962C8B-B14F-4D97-AF65-F5344CB8AC3E}">
        <p14:creationId xmlns:p14="http://schemas.microsoft.com/office/powerpoint/2010/main" val="1777962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242EE6-FC34-234B-18B4-2975F8FA1B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8F5397-5ADC-9EEF-7CC9-67442F4C61D4}"/>
              </a:ext>
            </a:extLst>
          </p:cNvPr>
          <p:cNvSpPr>
            <a:spLocks noGrp="1"/>
          </p:cNvSpPr>
          <p:nvPr>
            <p:ph type="title"/>
          </p:nvPr>
        </p:nvSpPr>
        <p:spPr>
          <a:xfrm>
            <a:off x="5191761" y="457200"/>
            <a:ext cx="6160454" cy="629920"/>
          </a:xfrm>
        </p:spPr>
        <p:txBody>
          <a:bodyPr>
            <a:normAutofit/>
          </a:bodyPr>
          <a:lstStyle/>
          <a:p>
            <a:r>
              <a:rPr lang="en-US" dirty="0">
                <a:latin typeface="Calibri" panose="020F0502020204030204" pitchFamily="34" charset="0"/>
                <a:ea typeface="Calibri" panose="020F0502020204030204" pitchFamily="34" charset="0"/>
                <a:cs typeface="Calibri" panose="020F0502020204030204" pitchFamily="34" charset="0"/>
              </a:rPr>
              <a:t>Growth Opportunities</a:t>
            </a:r>
          </a:p>
        </p:txBody>
      </p:sp>
      <p:sp>
        <p:nvSpPr>
          <p:cNvPr id="4" name="Text Placeholder 3">
            <a:extLst>
              <a:ext uri="{FF2B5EF4-FFF2-40B4-BE49-F238E27FC236}">
                <a16:creationId xmlns:a16="http://schemas.microsoft.com/office/drawing/2014/main" id="{4C97E207-F4F1-AC87-5AFF-DDCAA7B9E27D}"/>
              </a:ext>
            </a:extLst>
          </p:cNvPr>
          <p:cNvSpPr>
            <a:spLocks noGrp="1"/>
          </p:cNvSpPr>
          <p:nvPr>
            <p:ph type="body" sz="half" idx="2"/>
          </p:nvPr>
        </p:nvSpPr>
        <p:spPr>
          <a:xfrm>
            <a:off x="5191761" y="1381760"/>
            <a:ext cx="6160454" cy="4757783"/>
          </a:xfrm>
        </p:spPr>
        <p:txBody>
          <a:bodyPr>
            <a:normAutofit/>
          </a:bodyPr>
          <a:lstStyle/>
          <a:p>
            <a:pPr>
              <a:lnSpc>
                <a:spcPct val="100000"/>
              </a:lnSpc>
              <a:spcBef>
                <a:spcPts val="0"/>
              </a:spcBef>
            </a:pPr>
            <a:r>
              <a:rPr lang="en-US" b="1" kern="0" dirty="0">
                <a:solidFill>
                  <a:srgbClr val="0068A6"/>
                </a:solidFill>
                <a:latin typeface="Calibri" panose="020F0502020204030204" pitchFamily="34" charset="0"/>
                <a:ea typeface="Calibri" panose="020F0502020204030204" pitchFamily="34" charset="0"/>
                <a:cs typeface="Calibri" panose="020F0502020204030204" pitchFamily="34" charset="0"/>
              </a:rPr>
              <a:t>Heightened traction in China</a:t>
            </a:r>
          </a:p>
          <a:p>
            <a:pPr marL="360000" indent="-180000">
              <a:lnSpc>
                <a:spcPct val="100000"/>
              </a:lnSpc>
              <a:spcBef>
                <a:spcPts val="1200"/>
              </a:spcBef>
              <a:buFont typeface="Arial" panose="020B0604020202020204" pitchFamily="34" charset="0"/>
              <a:buChar char="•"/>
            </a:pPr>
            <a:r>
              <a:rPr lang="en-US" sz="1800" kern="0" dirty="0">
                <a:latin typeface="Calibri" panose="020F0502020204030204" pitchFamily="34" charset="0"/>
                <a:ea typeface="Calibri" panose="020F0502020204030204" pitchFamily="34" charset="0"/>
                <a:cs typeface="Calibri" panose="020F0502020204030204" pitchFamily="34" charset="0"/>
              </a:rPr>
              <a:t>Traditional power consumption is booming</a:t>
            </a:r>
          </a:p>
          <a:p>
            <a:pPr marL="540000" lvl="1" indent="-180000">
              <a:lnSpc>
                <a:spcPct val="100000"/>
              </a:lnSpc>
              <a:spcBef>
                <a:spcPts val="600"/>
              </a:spcBef>
              <a:buFont typeface="Arial" panose="020B0604020202020204" pitchFamily="34" charset="0"/>
              <a:buChar char="•"/>
            </a:pPr>
            <a:r>
              <a:rPr lang="en-US" sz="1600" kern="0" dirty="0">
                <a:latin typeface="Calibri" panose="020F0502020204030204" pitchFamily="34" charset="0"/>
                <a:ea typeface="Calibri" panose="020F0502020204030204" pitchFamily="34" charset="0"/>
                <a:cs typeface="Calibri" panose="020F0502020204030204" pitchFamily="34" charset="0"/>
              </a:rPr>
              <a:t>Positive effect on our business</a:t>
            </a:r>
          </a:p>
          <a:p>
            <a:pPr marL="360000" indent="-180000">
              <a:lnSpc>
                <a:spcPct val="100000"/>
              </a:lnSpc>
              <a:spcBef>
                <a:spcPts val="1200"/>
              </a:spcBef>
              <a:buFont typeface="Arial" panose="020B0604020202020204" pitchFamily="34" charset="0"/>
              <a:buChar char="•"/>
            </a:pPr>
            <a:r>
              <a:rPr lang="en-US" sz="1800" kern="0" dirty="0">
                <a:latin typeface="Calibri" panose="020F0502020204030204" pitchFamily="34" charset="0"/>
                <a:ea typeface="Calibri" panose="020F0502020204030204" pitchFamily="34" charset="0"/>
                <a:cs typeface="Calibri" panose="020F0502020204030204" pitchFamily="34" charset="0"/>
              </a:rPr>
              <a:t>Most of our output in China is sold domestically</a:t>
            </a:r>
          </a:p>
          <a:p>
            <a:pPr marL="540000" lvl="1" indent="-180000">
              <a:lnSpc>
                <a:spcPct val="100000"/>
              </a:lnSpc>
              <a:spcBef>
                <a:spcPts val="600"/>
              </a:spcBef>
              <a:buFont typeface="Arial" panose="020B0604020202020204" pitchFamily="34" charset="0"/>
              <a:buChar char="•"/>
            </a:pPr>
            <a:r>
              <a:rPr lang="en-US" sz="1600" kern="0" dirty="0">
                <a:latin typeface="Calibri" panose="020F0502020204030204" pitchFamily="34" charset="0"/>
                <a:ea typeface="Calibri" panose="020F0502020204030204" pitchFamily="34" charset="0"/>
                <a:cs typeface="Calibri" panose="020F0502020204030204" pitchFamily="34" charset="0"/>
              </a:rPr>
              <a:t>Not meaningfully exposed to U.S. tariffs</a:t>
            </a:r>
          </a:p>
          <a:p>
            <a:pPr>
              <a:lnSpc>
                <a:spcPct val="100000"/>
              </a:lnSpc>
              <a:spcBef>
                <a:spcPts val="1800"/>
              </a:spcBef>
            </a:pPr>
            <a:r>
              <a:rPr lang="en-US" b="1" kern="0" dirty="0">
                <a:solidFill>
                  <a:srgbClr val="0068A6"/>
                </a:solidFill>
                <a:latin typeface="Calibri" panose="020F0502020204030204" pitchFamily="34" charset="0"/>
                <a:ea typeface="Calibri" panose="020F0502020204030204" pitchFamily="34" charset="0"/>
                <a:cs typeface="Calibri" panose="020F0502020204030204" pitchFamily="34" charset="0"/>
              </a:rPr>
              <a:t>Middle East is poised for solid growth</a:t>
            </a:r>
          </a:p>
          <a:p>
            <a:pPr marL="360000" indent="-180000">
              <a:lnSpc>
                <a:spcPct val="100000"/>
              </a:lnSpc>
              <a:spcBef>
                <a:spcPts val="1200"/>
              </a:spcBef>
              <a:buFont typeface="Arial" panose="020B0604020202020204" pitchFamily="34" charset="0"/>
              <a:buChar char="•"/>
            </a:pPr>
            <a:r>
              <a:rPr lang="en-US" sz="1800" kern="0" dirty="0">
                <a:latin typeface="Calibri" panose="020F0502020204030204" pitchFamily="34" charset="0"/>
                <a:ea typeface="Calibri" panose="020F0502020204030204" pitchFamily="34" charset="0"/>
                <a:cs typeface="Calibri" panose="020F0502020204030204" pitchFamily="34" charset="0"/>
              </a:rPr>
              <a:t>Largest market for oilfield valves</a:t>
            </a:r>
          </a:p>
          <a:p>
            <a:pPr marL="360000" indent="-180000">
              <a:lnSpc>
                <a:spcPct val="100000"/>
              </a:lnSpc>
              <a:spcBef>
                <a:spcPts val="1200"/>
              </a:spcBef>
              <a:buFont typeface="Arial" panose="020B0604020202020204" pitchFamily="34" charset="0"/>
              <a:buChar char="•"/>
            </a:pPr>
            <a:r>
              <a:rPr lang="en-US" sz="1800" kern="0" dirty="0">
                <a:latin typeface="Calibri" panose="020F0502020204030204" pitchFamily="34" charset="0"/>
                <a:ea typeface="Calibri" panose="020F0502020204030204" pitchFamily="34" charset="0"/>
                <a:cs typeface="Calibri" panose="020F0502020204030204" pitchFamily="34" charset="0"/>
              </a:rPr>
              <a:t>JV in Saudi Arabia to strengthen our presence</a:t>
            </a:r>
          </a:p>
          <a:p>
            <a:pPr marL="540000" indent="-180000">
              <a:lnSpc>
                <a:spcPct val="100000"/>
              </a:lnSpc>
              <a:spcBef>
                <a:spcPts val="600"/>
              </a:spcBef>
              <a:buFont typeface="Arial" panose="020B0604020202020204" pitchFamily="34" charset="0"/>
              <a:buChar char="•"/>
            </a:pPr>
            <a:r>
              <a:rPr lang="en-US" sz="1600" kern="0" dirty="0">
                <a:latin typeface="Calibri" panose="020F0502020204030204" pitchFamily="34" charset="0"/>
                <a:ea typeface="Calibri" panose="020F0502020204030204" pitchFamily="34" charset="0"/>
                <a:cs typeface="Calibri" panose="020F0502020204030204" pitchFamily="34" charset="0"/>
              </a:rPr>
              <a:t>Achieved important qualification standards and awarded first significant production order</a:t>
            </a:r>
          </a:p>
        </p:txBody>
      </p:sp>
      <p:sp>
        <p:nvSpPr>
          <p:cNvPr id="5" name="Slide Number Placeholder 4">
            <a:extLst>
              <a:ext uri="{FF2B5EF4-FFF2-40B4-BE49-F238E27FC236}">
                <a16:creationId xmlns:a16="http://schemas.microsoft.com/office/drawing/2014/main" id="{394C6CC0-4120-AC4C-6275-6C07588794FF}"/>
              </a:ext>
            </a:extLst>
          </p:cNvPr>
          <p:cNvSpPr>
            <a:spLocks noGrp="1"/>
          </p:cNvSpPr>
          <p:nvPr>
            <p:ph type="sldNum" sz="quarter" idx="12"/>
          </p:nvPr>
        </p:nvSpPr>
        <p:spPr/>
        <p:txBody>
          <a:bodyPr/>
          <a:lstStyle/>
          <a:p>
            <a:fld id="{103DDDE4-7A87-1F49-9041-0D2451D302B4}" type="slidenum">
              <a:rPr lang="en-US" smtClean="0"/>
              <a:pPr/>
              <a:t>6</a:t>
            </a:fld>
            <a:endParaRPr lang="en-US" dirty="0"/>
          </a:p>
        </p:txBody>
      </p:sp>
      <p:pic>
        <p:nvPicPr>
          <p:cNvPr id="9" name="Picture Placeholder 6">
            <a:extLst>
              <a:ext uri="{FF2B5EF4-FFF2-40B4-BE49-F238E27FC236}">
                <a16:creationId xmlns:a16="http://schemas.microsoft.com/office/drawing/2014/main" id="{AE8DA25A-04E5-A84E-602C-C9057FF44AE5}"/>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l="24012" r="24012"/>
          <a:stretch>
            <a:fillRect/>
          </a:stretch>
        </p:blipFill>
        <p:spPr>
          <a:xfrm>
            <a:off x="838200" y="457200"/>
            <a:ext cx="3932238" cy="5681663"/>
          </a:xfrm>
        </p:spPr>
      </p:pic>
    </p:spTree>
    <p:extLst>
      <p:ext uri="{BB962C8B-B14F-4D97-AF65-F5344CB8AC3E}">
        <p14:creationId xmlns:p14="http://schemas.microsoft.com/office/powerpoint/2010/main" val="3442792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F41EB-BF76-FB51-3D6F-07C73E9758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40CF51-EBF0-F024-EF25-ADA79C91138E}"/>
              </a:ext>
            </a:extLst>
          </p:cNvPr>
          <p:cNvSpPr>
            <a:spLocks noGrp="1"/>
          </p:cNvSpPr>
          <p:nvPr>
            <p:ph type="title"/>
          </p:nvPr>
        </p:nvSpPr>
        <p:spPr>
          <a:xfrm>
            <a:off x="5191761" y="457200"/>
            <a:ext cx="6160454" cy="629920"/>
          </a:xfrm>
        </p:spPr>
        <p:txBody>
          <a:bodyPr>
            <a:normAutofit/>
          </a:bodyPr>
          <a:lstStyle/>
          <a:p>
            <a:r>
              <a:rPr lang="en-US" dirty="0">
                <a:latin typeface="Calibri" panose="020F0502020204030204" pitchFamily="34" charset="0"/>
                <a:ea typeface="Calibri" panose="020F0502020204030204" pitchFamily="34" charset="0"/>
                <a:cs typeface="Calibri" panose="020F0502020204030204" pitchFamily="34" charset="0"/>
              </a:rPr>
              <a:t>Growth Opportunities </a:t>
            </a:r>
            <a:r>
              <a:rPr lang="en-US" sz="1600" dirty="0">
                <a:latin typeface="Calibri" panose="020F0502020204030204" pitchFamily="34" charset="0"/>
                <a:ea typeface="Calibri" panose="020F0502020204030204" pitchFamily="34" charset="0"/>
                <a:cs typeface="Calibri" panose="020F0502020204030204" pitchFamily="34" charset="0"/>
              </a:rPr>
              <a:t>(continued)</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D7ED2BE5-CEB5-93DF-5DF5-BD0418F6DDC1}"/>
              </a:ext>
            </a:extLst>
          </p:cNvPr>
          <p:cNvSpPr>
            <a:spLocks noGrp="1"/>
          </p:cNvSpPr>
          <p:nvPr>
            <p:ph type="body" sz="half" idx="2"/>
          </p:nvPr>
        </p:nvSpPr>
        <p:spPr>
          <a:xfrm>
            <a:off x="5191760" y="1381760"/>
            <a:ext cx="6289039" cy="4757783"/>
          </a:xfrm>
        </p:spPr>
        <p:txBody>
          <a:bodyPr>
            <a:normAutofit/>
          </a:bodyPr>
          <a:lstStyle/>
          <a:p>
            <a:pPr>
              <a:lnSpc>
                <a:spcPct val="100000"/>
              </a:lnSpc>
              <a:spcBef>
                <a:spcPts val="0"/>
              </a:spcBef>
            </a:pPr>
            <a:r>
              <a:rPr lang="en-US" b="1" kern="0" dirty="0">
                <a:solidFill>
                  <a:srgbClr val="0068A6"/>
                </a:solidFill>
                <a:latin typeface="Calibri" panose="020F0502020204030204" pitchFamily="34" charset="0"/>
                <a:ea typeface="Calibri" panose="020F0502020204030204" pitchFamily="34" charset="0"/>
                <a:cs typeface="Calibri" panose="020F0502020204030204" pitchFamily="34" charset="0"/>
              </a:rPr>
              <a:t>Leveraging MRO opportunities </a:t>
            </a:r>
          </a:p>
          <a:p>
            <a:pPr marL="360000" indent="-180000">
              <a:lnSpc>
                <a:spcPct val="100000"/>
              </a:lnSpc>
              <a:spcBef>
                <a:spcPts val="600"/>
              </a:spcBef>
              <a:buFont typeface="Arial" panose="020B0604020202020204" pitchFamily="34" charset="0"/>
              <a:buChar char="•"/>
            </a:pPr>
            <a:r>
              <a:rPr lang="en-US" sz="1800" kern="0" dirty="0">
                <a:latin typeface="Calibri" panose="020F0502020204030204" pitchFamily="34" charset="0"/>
                <a:ea typeface="Calibri" panose="020F0502020204030204" pitchFamily="34" charset="0"/>
                <a:cs typeface="Calibri" panose="020F0502020204030204" pitchFamily="34" charset="0"/>
              </a:rPr>
              <a:t>Vast installed base across several industrial markets</a:t>
            </a:r>
          </a:p>
          <a:p>
            <a:pPr marL="540000" lvl="1" indent="-180000">
              <a:lnSpc>
                <a:spcPct val="100000"/>
              </a:lnSpc>
              <a:spcBef>
                <a:spcPts val="600"/>
              </a:spcBef>
              <a:buFont typeface="Arial" panose="020B0604020202020204" pitchFamily="34" charset="0"/>
              <a:buChar char="•"/>
            </a:pPr>
            <a:r>
              <a:rPr lang="en-US" sz="1600" kern="0" dirty="0">
                <a:latin typeface="Calibri" panose="020F0502020204030204" pitchFamily="34" charset="0"/>
                <a:ea typeface="Calibri" panose="020F0502020204030204" pitchFamily="34" charset="0"/>
                <a:cs typeface="Calibri" panose="020F0502020204030204" pitchFamily="34" charset="0"/>
              </a:rPr>
              <a:t>Steady flow of orders quickly converted into sales</a:t>
            </a:r>
          </a:p>
          <a:p>
            <a:pPr marL="360000" indent="-180000">
              <a:lnSpc>
                <a:spcPct val="100000"/>
              </a:lnSpc>
              <a:spcBef>
                <a:spcPts val="1200"/>
              </a:spcBef>
              <a:buFont typeface="Arial" panose="020B0604020202020204" pitchFamily="34" charset="0"/>
              <a:buChar char="•"/>
            </a:pPr>
            <a:r>
              <a:rPr lang="en-US" sz="1800" kern="0" dirty="0">
                <a:latin typeface="Calibri" panose="020F0502020204030204" pitchFamily="34" charset="0"/>
                <a:ea typeface="Calibri" panose="020F0502020204030204" pitchFamily="34" charset="0"/>
                <a:cs typeface="Calibri" panose="020F0502020204030204" pitchFamily="34" charset="0"/>
              </a:rPr>
              <a:t>90% penetration rate at oil refineries in North America</a:t>
            </a:r>
          </a:p>
          <a:p>
            <a:pPr marL="540000" lvl="1" indent="-180000">
              <a:lnSpc>
                <a:spcPct val="100000"/>
              </a:lnSpc>
              <a:spcBef>
                <a:spcPts val="600"/>
              </a:spcBef>
              <a:buFont typeface="Arial" panose="020B0604020202020204" pitchFamily="34" charset="0"/>
              <a:buChar char="•"/>
            </a:pPr>
            <a:r>
              <a:rPr lang="en-US" sz="1600" kern="0" dirty="0">
                <a:latin typeface="Calibri" panose="020F0502020204030204" pitchFamily="34" charset="0"/>
                <a:ea typeface="Calibri" panose="020F0502020204030204" pitchFamily="34" charset="0"/>
                <a:cs typeface="Calibri" panose="020F0502020204030204" pitchFamily="34" charset="0"/>
              </a:rPr>
              <a:t>Significant repeat business reflected in our bookings</a:t>
            </a:r>
          </a:p>
          <a:p>
            <a:pPr>
              <a:lnSpc>
                <a:spcPct val="100000"/>
              </a:lnSpc>
              <a:spcBef>
                <a:spcPts val="1800"/>
              </a:spcBef>
            </a:pPr>
            <a:r>
              <a:rPr lang="en-US" b="1" kern="0" dirty="0">
                <a:solidFill>
                  <a:srgbClr val="0068A6"/>
                </a:solidFill>
                <a:latin typeface="Calibri" panose="020F0502020204030204" pitchFamily="34" charset="0"/>
                <a:ea typeface="Calibri" panose="020F0502020204030204" pitchFamily="34" charset="0"/>
                <a:cs typeface="Calibri" panose="020F0502020204030204" pitchFamily="34" charset="0"/>
              </a:rPr>
              <a:t>We remain bullish about the nuclear market</a:t>
            </a:r>
          </a:p>
          <a:p>
            <a:pPr marL="360000" indent="-180000">
              <a:lnSpc>
                <a:spcPct val="100000"/>
              </a:lnSpc>
              <a:spcBef>
                <a:spcPts val="1200"/>
              </a:spcBef>
              <a:buFont typeface="Arial" panose="020B0604020202020204" pitchFamily="34" charset="0"/>
              <a:buChar char="•"/>
            </a:pPr>
            <a:r>
              <a:rPr lang="en-US" sz="1800" kern="0" dirty="0">
                <a:latin typeface="Calibri" panose="020F0502020204030204" pitchFamily="34" charset="0"/>
                <a:ea typeface="Calibri" panose="020F0502020204030204" pitchFamily="34" charset="0"/>
                <a:cs typeface="Calibri" panose="020F0502020204030204" pitchFamily="34" charset="0"/>
              </a:rPr>
              <a:t>Work diligently with key players both for standard and small modular reactors (SMRs)</a:t>
            </a:r>
          </a:p>
          <a:p>
            <a:pPr marL="360000" indent="-180000">
              <a:lnSpc>
                <a:spcPct val="100000"/>
              </a:lnSpc>
              <a:spcBef>
                <a:spcPts val="1200"/>
              </a:spcBef>
              <a:buFont typeface="Arial" panose="020B0604020202020204" pitchFamily="34" charset="0"/>
              <a:buChar char="•"/>
            </a:pPr>
            <a:r>
              <a:rPr lang="en-US" sz="1800" kern="0" dirty="0">
                <a:latin typeface="Calibri" panose="020F0502020204030204" pitchFamily="34" charset="0"/>
                <a:ea typeface="Calibri" panose="020F0502020204030204" pitchFamily="34" charset="0"/>
                <a:cs typeface="Calibri" panose="020F0502020204030204" pitchFamily="34" charset="0"/>
              </a:rPr>
              <a:t>Revenue recognition cycle is longer term</a:t>
            </a:r>
          </a:p>
          <a:p>
            <a:pPr marL="540000" lvl="1" indent="-180000">
              <a:lnSpc>
                <a:spcPct val="100000"/>
              </a:lnSpc>
              <a:spcBef>
                <a:spcPts val="600"/>
              </a:spcBef>
              <a:buFont typeface="Arial" panose="020B0604020202020204" pitchFamily="34" charset="0"/>
              <a:buChar char="•"/>
            </a:pPr>
            <a:r>
              <a:rPr lang="en-US" sz="1600" kern="0" dirty="0">
                <a:latin typeface="Calibri" panose="020F0502020204030204" pitchFamily="34" charset="0"/>
                <a:ea typeface="Calibri" panose="020F0502020204030204" pitchFamily="34" charset="0"/>
                <a:cs typeface="Calibri" panose="020F0502020204030204" pitchFamily="34" charset="0"/>
              </a:rPr>
              <a:t>Expect announcements about expanded agreements in near future</a:t>
            </a:r>
          </a:p>
          <a:p>
            <a:pPr marL="360000" indent="-180000">
              <a:lnSpc>
                <a:spcPct val="100000"/>
              </a:lnSpc>
              <a:spcBef>
                <a:spcPts val="1200"/>
              </a:spcBef>
              <a:buFont typeface="Arial" panose="020B0604020202020204" pitchFamily="34" charset="0"/>
              <a:buChar char="•"/>
            </a:pPr>
            <a:r>
              <a:rPr lang="en-US" sz="1800" kern="0" dirty="0">
                <a:latin typeface="Calibri" panose="020F0502020204030204" pitchFamily="34" charset="0"/>
                <a:ea typeface="Calibri" panose="020F0502020204030204" pitchFamily="34" charset="0"/>
                <a:cs typeface="Calibri" panose="020F0502020204030204" pitchFamily="34" charset="0"/>
              </a:rPr>
              <a:t>Nuclear is increasingly relied upon as a viable alternative to fossil fuels</a:t>
            </a:r>
          </a:p>
        </p:txBody>
      </p:sp>
      <p:sp>
        <p:nvSpPr>
          <p:cNvPr id="5" name="Slide Number Placeholder 4">
            <a:extLst>
              <a:ext uri="{FF2B5EF4-FFF2-40B4-BE49-F238E27FC236}">
                <a16:creationId xmlns:a16="http://schemas.microsoft.com/office/drawing/2014/main" id="{E1F05EA2-1ACF-C570-49E3-BFCD2BA9B7C3}"/>
              </a:ext>
            </a:extLst>
          </p:cNvPr>
          <p:cNvSpPr>
            <a:spLocks noGrp="1"/>
          </p:cNvSpPr>
          <p:nvPr>
            <p:ph type="sldNum" sz="quarter" idx="12"/>
          </p:nvPr>
        </p:nvSpPr>
        <p:spPr/>
        <p:txBody>
          <a:bodyPr/>
          <a:lstStyle/>
          <a:p>
            <a:fld id="{103DDDE4-7A87-1F49-9041-0D2451D302B4}" type="slidenum">
              <a:rPr lang="en-US" smtClean="0"/>
              <a:pPr/>
              <a:t>7</a:t>
            </a:fld>
            <a:endParaRPr lang="en-US" dirty="0"/>
          </a:p>
        </p:txBody>
      </p:sp>
      <p:pic>
        <p:nvPicPr>
          <p:cNvPr id="7" name="Picture Placeholder 6">
            <a:extLst>
              <a:ext uri="{FF2B5EF4-FFF2-40B4-BE49-F238E27FC236}">
                <a16:creationId xmlns:a16="http://schemas.microsoft.com/office/drawing/2014/main" id="{E3CE2417-8B41-0882-798A-0AB4577D9185}"/>
              </a:ext>
            </a:extLst>
          </p:cNvPr>
          <p:cNvPicPr>
            <a:picLocks noChangeAspect="1"/>
          </p:cNvPicPr>
          <p:nvPr/>
        </p:nvPicPr>
        <p:blipFill>
          <a:blip r:embed="rId2" cstate="screen">
            <a:extLst>
              <a:ext uri="{28A0092B-C50C-407E-A947-70E740481C1C}">
                <a14:useLocalDpi xmlns:a14="http://schemas.microsoft.com/office/drawing/2010/main"/>
              </a:ext>
            </a:extLst>
          </a:blip>
          <a:srcRect l="33237" r="33237"/>
          <a:stretch>
            <a:fillRect/>
          </a:stretch>
        </p:blipFill>
        <p:spPr>
          <a:xfrm>
            <a:off x="839785" y="457200"/>
            <a:ext cx="3932238" cy="5681663"/>
          </a:xfrm>
          <a:prstGeom prst="rect">
            <a:avLst/>
          </a:prstGeom>
          <a:solidFill>
            <a:schemeClr val="bg1">
              <a:lumMod val="95000"/>
            </a:schemeClr>
          </a:solidFill>
        </p:spPr>
      </p:pic>
      <p:pic>
        <p:nvPicPr>
          <p:cNvPr id="8" name="Picture Placeholder 6">
            <a:extLst>
              <a:ext uri="{FF2B5EF4-FFF2-40B4-BE49-F238E27FC236}">
                <a16:creationId xmlns:a16="http://schemas.microsoft.com/office/drawing/2014/main" id="{3130F4A1-4F15-4636-5EF4-E166621E4578}"/>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l="33237" r="33237"/>
          <a:stretch>
            <a:fillRect/>
          </a:stretch>
        </p:blipFill>
        <p:spPr>
          <a:xfrm>
            <a:off x="838200" y="457200"/>
            <a:ext cx="3932238" cy="5681663"/>
          </a:xfrm>
        </p:spPr>
      </p:pic>
    </p:spTree>
    <p:extLst>
      <p:ext uri="{BB962C8B-B14F-4D97-AF65-F5344CB8AC3E}">
        <p14:creationId xmlns:p14="http://schemas.microsoft.com/office/powerpoint/2010/main" val="3600425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FA376-6CEF-6F0A-0888-326232D58EEF}"/>
              </a:ext>
            </a:extLst>
          </p:cNvPr>
          <p:cNvSpPr>
            <a:spLocks noGrp="1"/>
          </p:cNvSpPr>
          <p:nvPr>
            <p:ph type="title"/>
          </p:nvPr>
        </p:nvSpPr>
        <p:spPr/>
        <p:txBody>
          <a:bodyPr/>
          <a:lstStyle/>
          <a:p>
            <a:r>
              <a:rPr lang="en-US" dirty="0"/>
              <a:t>Rishi Sharma</a:t>
            </a:r>
          </a:p>
        </p:txBody>
      </p:sp>
      <p:pic>
        <p:nvPicPr>
          <p:cNvPr id="7" name="Picture Placeholder 6" descr="A person in a suit&#10;&#10;AI-generated content may be incorrect.">
            <a:extLst>
              <a:ext uri="{FF2B5EF4-FFF2-40B4-BE49-F238E27FC236}">
                <a16:creationId xmlns:a16="http://schemas.microsoft.com/office/drawing/2014/main" id="{B8216FEB-3CE4-27FC-FEDA-B92150B1FC16}"/>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l="12384" t="-241" r="707" b="31694"/>
          <a:stretch>
            <a:fillRect/>
          </a:stretch>
        </p:blipFill>
        <p:spPr>
          <a:xfrm>
            <a:off x="838201" y="1275080"/>
            <a:ext cx="3642360" cy="4307840"/>
          </a:xfrm>
        </p:spPr>
      </p:pic>
      <p:sp>
        <p:nvSpPr>
          <p:cNvPr id="4" name="Slide Number Placeholder 3">
            <a:extLst>
              <a:ext uri="{FF2B5EF4-FFF2-40B4-BE49-F238E27FC236}">
                <a16:creationId xmlns:a16="http://schemas.microsoft.com/office/drawing/2014/main" id="{C40303EE-94F6-CD9E-55E1-AEA64108179F}"/>
              </a:ext>
            </a:extLst>
          </p:cNvPr>
          <p:cNvSpPr>
            <a:spLocks noGrp="1"/>
          </p:cNvSpPr>
          <p:nvPr>
            <p:ph type="sldNum" sz="quarter" idx="12"/>
          </p:nvPr>
        </p:nvSpPr>
        <p:spPr/>
        <p:txBody>
          <a:bodyPr/>
          <a:lstStyle/>
          <a:p>
            <a:fld id="{103DDDE4-7A87-1F49-9041-0D2451D302B4}" type="slidenum">
              <a:rPr lang="en-US" smtClean="0"/>
              <a:pPr/>
              <a:t>8</a:t>
            </a:fld>
            <a:endParaRPr lang="en-US" dirty="0"/>
          </a:p>
        </p:txBody>
      </p:sp>
      <p:sp>
        <p:nvSpPr>
          <p:cNvPr id="5" name="Subtitle 4">
            <a:extLst>
              <a:ext uri="{FF2B5EF4-FFF2-40B4-BE49-F238E27FC236}">
                <a16:creationId xmlns:a16="http://schemas.microsoft.com/office/drawing/2014/main" id="{5790B702-6DFC-1DCB-3A0A-284CB236FF0E}"/>
              </a:ext>
            </a:extLst>
          </p:cNvPr>
          <p:cNvSpPr>
            <a:spLocks noGrp="1"/>
          </p:cNvSpPr>
          <p:nvPr>
            <p:ph type="subTitle" idx="13"/>
          </p:nvPr>
        </p:nvSpPr>
        <p:spPr/>
        <p:txBody>
          <a:bodyPr/>
          <a:lstStyle/>
          <a:p>
            <a:r>
              <a:rPr lang="en-US" dirty="0"/>
              <a:t>Chief Financial and Administrative Officer</a:t>
            </a:r>
          </a:p>
        </p:txBody>
      </p:sp>
    </p:spTree>
    <p:extLst>
      <p:ext uri="{BB962C8B-B14F-4D97-AF65-F5344CB8AC3E}">
        <p14:creationId xmlns:p14="http://schemas.microsoft.com/office/powerpoint/2010/main" val="1098369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62612-805E-760E-D0D2-FFE775E707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7A0436-FC2B-458E-CDD4-64A7FA5DC414}"/>
              </a:ext>
            </a:extLst>
          </p:cNvPr>
          <p:cNvSpPr>
            <a:spLocks noGrp="1"/>
          </p:cNvSpPr>
          <p:nvPr>
            <p:ph type="title"/>
          </p:nvPr>
        </p:nvSpPr>
        <p:spPr>
          <a:xfrm>
            <a:off x="643865" y="457200"/>
            <a:ext cx="5005095" cy="589280"/>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First-Quarter Results</a:t>
            </a:r>
          </a:p>
        </p:txBody>
      </p:sp>
      <p:sp>
        <p:nvSpPr>
          <p:cNvPr id="4" name="Slide Number Placeholder 3">
            <a:extLst>
              <a:ext uri="{FF2B5EF4-FFF2-40B4-BE49-F238E27FC236}">
                <a16:creationId xmlns:a16="http://schemas.microsoft.com/office/drawing/2014/main" id="{56570F4D-DC20-F27E-AD6C-293521172D83}"/>
              </a:ext>
            </a:extLst>
          </p:cNvPr>
          <p:cNvSpPr>
            <a:spLocks noGrp="1"/>
          </p:cNvSpPr>
          <p:nvPr>
            <p:ph type="sldNum" sz="quarter" idx="12"/>
          </p:nvPr>
        </p:nvSpPr>
        <p:spPr/>
        <p:txBody>
          <a:bodyPr/>
          <a:lstStyle/>
          <a:p>
            <a:fld id="{103DDDE4-7A87-1F49-9041-0D2451D302B4}" type="slidenum">
              <a:rPr lang="en-US" smtClean="0"/>
              <a:pPr/>
              <a:t>9</a:t>
            </a:fld>
            <a:endParaRPr lang="en-US" dirty="0"/>
          </a:p>
        </p:txBody>
      </p:sp>
      <p:sp>
        <p:nvSpPr>
          <p:cNvPr id="8" name="TextBox 7">
            <a:extLst>
              <a:ext uri="{FF2B5EF4-FFF2-40B4-BE49-F238E27FC236}">
                <a16:creationId xmlns:a16="http://schemas.microsoft.com/office/drawing/2014/main" id="{B5BC2BB9-A416-E97C-F3E1-7FE91C3FC8F6}"/>
              </a:ext>
            </a:extLst>
          </p:cNvPr>
          <p:cNvSpPr txBox="1"/>
          <p:nvPr/>
        </p:nvSpPr>
        <p:spPr>
          <a:xfrm>
            <a:off x="643865" y="1140534"/>
            <a:ext cx="802003" cy="400110"/>
          </a:xfrm>
          <a:prstGeom prst="rect">
            <a:avLst/>
          </a:prstGeom>
          <a:noFill/>
        </p:spPr>
        <p:txBody>
          <a:bodyPr wrap="square" rtlCol="0">
            <a:spAutoFit/>
          </a:bodyPr>
          <a:lstStyle/>
          <a:p>
            <a:r>
              <a:rPr lang="en-CA" sz="2000" b="1" dirty="0">
                <a:solidFill>
                  <a:srgbClr val="0068A6"/>
                </a:solidFill>
              </a:rPr>
              <a:t>Sales</a:t>
            </a:r>
            <a:endParaRPr lang="en-CA" sz="2000" dirty="0">
              <a:solidFill>
                <a:srgbClr val="0068A6"/>
              </a:solidFill>
            </a:endParaRPr>
          </a:p>
        </p:txBody>
      </p:sp>
      <p:sp>
        <p:nvSpPr>
          <p:cNvPr id="9" name="Arrow: Up 8">
            <a:extLst>
              <a:ext uri="{FF2B5EF4-FFF2-40B4-BE49-F238E27FC236}">
                <a16:creationId xmlns:a16="http://schemas.microsoft.com/office/drawing/2014/main" id="{AD69202E-1DA9-BF37-EDF1-ED19B5E771C7}"/>
              </a:ext>
            </a:extLst>
          </p:cNvPr>
          <p:cNvSpPr/>
          <p:nvPr/>
        </p:nvSpPr>
        <p:spPr>
          <a:xfrm>
            <a:off x="1799570" y="1561831"/>
            <a:ext cx="276225" cy="238125"/>
          </a:xfrm>
          <a:prstGeom prst="up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solidFill>
                <a:schemeClr val="accent6">
                  <a:lumMod val="50000"/>
                </a:schemeClr>
              </a:solidFill>
            </a:endParaRPr>
          </a:p>
        </p:txBody>
      </p:sp>
      <p:sp>
        <p:nvSpPr>
          <p:cNvPr id="10" name="TextBox 9">
            <a:extLst>
              <a:ext uri="{FF2B5EF4-FFF2-40B4-BE49-F238E27FC236}">
                <a16:creationId xmlns:a16="http://schemas.microsoft.com/office/drawing/2014/main" id="{1A59F3FB-8341-DE46-516F-75664B5AE91E}"/>
              </a:ext>
            </a:extLst>
          </p:cNvPr>
          <p:cNvSpPr txBox="1"/>
          <p:nvPr/>
        </p:nvSpPr>
        <p:spPr>
          <a:xfrm>
            <a:off x="643865" y="1550064"/>
            <a:ext cx="915635" cy="369332"/>
          </a:xfrm>
          <a:prstGeom prst="rect">
            <a:avLst/>
          </a:prstGeom>
          <a:noFill/>
        </p:spPr>
        <p:txBody>
          <a:bodyPr wrap="none" rtlCol="0">
            <a:spAutoFit/>
          </a:bodyPr>
          <a:lstStyle/>
          <a:p>
            <a:r>
              <a:rPr lang="en-CA" b="1" dirty="0"/>
              <a:t>$72.2M</a:t>
            </a:r>
          </a:p>
        </p:txBody>
      </p:sp>
      <p:sp>
        <p:nvSpPr>
          <p:cNvPr id="11" name="TextBox 10">
            <a:extLst>
              <a:ext uri="{FF2B5EF4-FFF2-40B4-BE49-F238E27FC236}">
                <a16:creationId xmlns:a16="http://schemas.microsoft.com/office/drawing/2014/main" id="{81C1BE4B-A1E4-D6E6-4788-7AFE15D3D709}"/>
              </a:ext>
            </a:extLst>
          </p:cNvPr>
          <p:cNvSpPr txBox="1"/>
          <p:nvPr/>
        </p:nvSpPr>
        <p:spPr>
          <a:xfrm>
            <a:off x="2075795" y="1550064"/>
            <a:ext cx="2068130" cy="369332"/>
          </a:xfrm>
          <a:prstGeom prst="rect">
            <a:avLst/>
          </a:prstGeom>
          <a:noFill/>
        </p:spPr>
        <p:txBody>
          <a:bodyPr wrap="none" rtlCol="0">
            <a:spAutoFit/>
          </a:bodyPr>
          <a:lstStyle/>
          <a:p>
            <a:r>
              <a:rPr lang="en-CA" b="1" dirty="0"/>
              <a:t>14.1% vs. prior year</a:t>
            </a:r>
            <a:endParaRPr lang="en-CA" i="1" dirty="0"/>
          </a:p>
        </p:txBody>
      </p:sp>
      <p:sp>
        <p:nvSpPr>
          <p:cNvPr id="12" name="TextBox 11">
            <a:extLst>
              <a:ext uri="{FF2B5EF4-FFF2-40B4-BE49-F238E27FC236}">
                <a16:creationId xmlns:a16="http://schemas.microsoft.com/office/drawing/2014/main" id="{007F2CB2-E3CA-FB60-A75C-FD963952F113}"/>
              </a:ext>
            </a:extLst>
          </p:cNvPr>
          <p:cNvSpPr txBox="1"/>
          <p:nvPr/>
        </p:nvSpPr>
        <p:spPr>
          <a:xfrm>
            <a:off x="406400" y="2042013"/>
            <a:ext cx="5689600" cy="2354491"/>
          </a:xfrm>
          <a:prstGeom prst="rect">
            <a:avLst/>
          </a:prstGeom>
          <a:noFill/>
        </p:spPr>
        <p:txBody>
          <a:bodyPr wrap="square">
            <a:spAutoFit/>
          </a:bodyPr>
          <a:lstStyle/>
          <a:p>
            <a:pPr marL="360000" lvl="1" indent="-180000">
              <a:lnSpc>
                <a:spcPct val="100000"/>
              </a:lnSpc>
              <a:spcBef>
                <a:spcPts val="1200"/>
              </a:spcBef>
              <a:buFont typeface="Arial" panose="020B0604020202020204" pitchFamily="34" charset="0"/>
              <a:buChar char="•"/>
            </a:pPr>
            <a:r>
              <a:rPr lang="en-CA" dirty="0">
                <a:latin typeface="+mn-lt"/>
                <a:cs typeface="Calibri" panose="020F0502020204030204" pitchFamily="34" charset="0"/>
              </a:rPr>
              <a:t>Higher shipments from Italian, Chinese, Indian and German</a:t>
            </a:r>
            <a:r>
              <a:rPr lang="en-CA" dirty="0">
                <a:cs typeface="Calibri" panose="020F0502020204030204" pitchFamily="34" charset="0"/>
              </a:rPr>
              <a:t> </a:t>
            </a:r>
            <a:r>
              <a:rPr lang="en-CA" dirty="0">
                <a:latin typeface="+mn-lt"/>
                <a:cs typeface="Calibri" panose="020F0502020204030204" pitchFamily="34" charset="0"/>
              </a:rPr>
              <a:t>operations</a:t>
            </a:r>
          </a:p>
          <a:p>
            <a:pPr marL="360000" lvl="1" indent="-180000">
              <a:lnSpc>
                <a:spcPct val="100000"/>
              </a:lnSpc>
              <a:spcBef>
                <a:spcPts val="1200"/>
              </a:spcBef>
              <a:buFont typeface="Arial" panose="020B0604020202020204" pitchFamily="34" charset="0"/>
              <a:buChar char="•"/>
            </a:pPr>
            <a:r>
              <a:rPr lang="en-CA" dirty="0">
                <a:cs typeface="Calibri" panose="020F0502020204030204" pitchFamily="34" charset="0"/>
              </a:rPr>
              <a:t>P</a:t>
            </a:r>
            <a:r>
              <a:rPr lang="en-CA" dirty="0">
                <a:latin typeface="+mn-lt"/>
                <a:cs typeface="Calibri" panose="020F0502020204030204" pitchFamily="34" charset="0"/>
              </a:rPr>
              <a:t>artially offset by lower sales in other international markets</a:t>
            </a:r>
          </a:p>
          <a:p>
            <a:pPr marL="360000" lvl="1" indent="-180000">
              <a:lnSpc>
                <a:spcPct val="100000"/>
              </a:lnSpc>
              <a:spcBef>
                <a:spcPts val="1200"/>
              </a:spcBef>
              <a:buFont typeface="Arial" panose="020B0604020202020204" pitchFamily="34" charset="0"/>
              <a:buChar char="•"/>
            </a:pPr>
            <a:r>
              <a:rPr lang="en-CA" dirty="0">
                <a:latin typeface="+mn-lt"/>
                <a:cs typeface="Calibri" panose="020F0502020204030204" pitchFamily="34" charset="0"/>
              </a:rPr>
              <a:t>Stable sales from North American operations</a:t>
            </a:r>
          </a:p>
          <a:p>
            <a:pPr marL="540000" lvl="2" indent="-180000">
              <a:spcBef>
                <a:spcPts val="600"/>
              </a:spcBef>
              <a:buFont typeface="Arial" panose="020B0604020202020204" pitchFamily="34" charset="0"/>
              <a:buChar char="•"/>
            </a:pPr>
            <a:r>
              <a:rPr lang="en-CA" sz="1600" dirty="0">
                <a:cs typeface="Calibri" panose="020F0502020204030204" pitchFamily="34" charset="0"/>
              </a:rPr>
              <a:t>Lower shipments to the defense industry offset by strong MRO activity</a:t>
            </a:r>
            <a:endParaRPr lang="en-CA" sz="1600" dirty="0">
              <a:latin typeface="+mn-lt"/>
              <a:cs typeface="Calibri" panose="020F0502020204030204" pitchFamily="34" charset="0"/>
            </a:endParaRPr>
          </a:p>
        </p:txBody>
      </p:sp>
      <p:graphicFrame>
        <p:nvGraphicFramePr>
          <p:cNvPr id="22" name="Chart 21">
            <a:extLst>
              <a:ext uri="{FF2B5EF4-FFF2-40B4-BE49-F238E27FC236}">
                <a16:creationId xmlns:a16="http://schemas.microsoft.com/office/drawing/2014/main" id="{06AA35C8-82F7-B1FE-F903-3BB0D55D38A6}"/>
              </a:ext>
            </a:extLst>
          </p:cNvPr>
          <p:cNvGraphicFramePr/>
          <p:nvPr>
            <p:extLst>
              <p:ext uri="{D42A27DB-BD31-4B8C-83A1-F6EECF244321}">
                <p14:modId xmlns:p14="http://schemas.microsoft.com/office/powerpoint/2010/main" val="3083046783"/>
              </p:ext>
            </p:extLst>
          </p:nvPr>
        </p:nvGraphicFramePr>
        <p:xfrm>
          <a:off x="6902008" y="457200"/>
          <a:ext cx="4251961" cy="25822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Chart 22">
            <a:extLst>
              <a:ext uri="{FF2B5EF4-FFF2-40B4-BE49-F238E27FC236}">
                <a16:creationId xmlns:a16="http://schemas.microsoft.com/office/drawing/2014/main" id="{BEF4DBE7-2820-3AEB-ECE0-86C9D86CAD61}"/>
              </a:ext>
            </a:extLst>
          </p:cNvPr>
          <p:cNvGraphicFramePr/>
          <p:nvPr>
            <p:extLst>
              <p:ext uri="{D42A27DB-BD31-4B8C-83A1-F6EECF244321}">
                <p14:modId xmlns:p14="http://schemas.microsoft.com/office/powerpoint/2010/main" val="2495221774"/>
              </p:ext>
            </p:extLst>
          </p:nvPr>
        </p:nvGraphicFramePr>
        <p:xfrm>
          <a:off x="6244272" y="3673229"/>
          <a:ext cx="4031615" cy="23755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Chart 23">
            <a:extLst>
              <a:ext uri="{FF2B5EF4-FFF2-40B4-BE49-F238E27FC236}">
                <a16:creationId xmlns:a16="http://schemas.microsoft.com/office/drawing/2014/main" id="{28561599-CF39-C4BA-7666-4BE9D0CD6EDF}"/>
              </a:ext>
            </a:extLst>
          </p:cNvPr>
          <p:cNvGraphicFramePr/>
          <p:nvPr>
            <p:extLst>
              <p:ext uri="{D42A27DB-BD31-4B8C-83A1-F6EECF244321}">
                <p14:modId xmlns:p14="http://schemas.microsoft.com/office/powerpoint/2010/main" val="3333477501"/>
              </p:ext>
            </p:extLst>
          </p:nvPr>
        </p:nvGraphicFramePr>
        <p:xfrm>
          <a:off x="9748273" y="3673229"/>
          <a:ext cx="2411730" cy="237553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819934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1D6608C62567243B9AF2088BE0FA8E5" ma:contentTypeVersion="19" ma:contentTypeDescription="Create a new document." ma:contentTypeScope="" ma:versionID="f8ac428184438c44980b2fe93675234a">
  <xsd:schema xmlns:xsd="http://www.w3.org/2001/XMLSchema" xmlns:xs="http://www.w3.org/2001/XMLSchema" xmlns:p="http://schemas.microsoft.com/office/2006/metadata/properties" xmlns:ns2="9c0c91df-72ab-4e5d-9510-35333971baea" xmlns:ns3="ea52639a-c8bb-4354-b317-c0f94d6bbf5b" targetNamespace="http://schemas.microsoft.com/office/2006/metadata/properties" ma:root="true" ma:fieldsID="8ea2a85815f3dbfefefb38629823c5ff" ns2:_="" ns3:_="">
    <xsd:import namespace="9c0c91df-72ab-4e5d-9510-35333971baea"/>
    <xsd:import namespace="ea52639a-c8bb-4354-b317-c0f94d6bbf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0c91df-72ab-4e5d-9510-35333971bae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5456a1d-9ae8-4572-ac51-d7248bebb415}" ma:internalName="TaxCatchAll" ma:showField="CatchAllData" ma:web="9c0c91df-72ab-4e5d-9510-35333971bae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a52639a-c8bb-4354-b317-c0f94d6bbf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23d7033-1feb-492a-8dd5-c059e79a28f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a52639a-c8bb-4354-b317-c0f94d6bbf5b">
      <Terms xmlns="http://schemas.microsoft.com/office/infopath/2007/PartnerControls"/>
    </lcf76f155ced4ddcb4097134ff3c332f>
    <TaxCatchAll xmlns="9c0c91df-72ab-4e5d-9510-35333971baea" xsi:nil="true"/>
  </documentManagement>
</p:properties>
</file>

<file path=customXml/itemProps1.xml><?xml version="1.0" encoding="utf-8"?>
<ds:datastoreItem xmlns:ds="http://schemas.openxmlformats.org/officeDocument/2006/customXml" ds:itemID="{64CA4D87-FEEE-4D99-996C-166CEF2ED22D}">
  <ds:schemaRefs>
    <ds:schemaRef ds:uri="http://schemas.microsoft.com/sharepoint/v3/contenttype/forms"/>
  </ds:schemaRefs>
</ds:datastoreItem>
</file>

<file path=customXml/itemProps2.xml><?xml version="1.0" encoding="utf-8"?>
<ds:datastoreItem xmlns:ds="http://schemas.openxmlformats.org/officeDocument/2006/customXml" ds:itemID="{8ACDBCF4-DA7D-4AC3-9FED-BD88D70853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0c91df-72ab-4e5d-9510-35333971baea"/>
    <ds:schemaRef ds:uri="ea52639a-c8bb-4354-b317-c0f94d6bbf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A78CAE4-76CF-4894-81A6-F226D736D1EF}">
  <ds:schemaRefs>
    <ds:schemaRef ds:uri="http://purl.org/dc/terms/"/>
    <ds:schemaRef ds:uri="9c0c91df-72ab-4e5d-9510-35333971baea"/>
    <ds:schemaRef ds:uri="http://purl.org/dc/dcmitype/"/>
    <ds:schemaRef ds:uri="http://schemas.microsoft.com/office/infopath/2007/PartnerControls"/>
    <ds:schemaRef ds:uri="ea52639a-c8bb-4354-b317-c0f94d6bbf5b"/>
    <ds:schemaRef ds:uri="http://schemas.microsoft.com/office/2006/documentManagement/types"/>
    <ds:schemaRef ds:uri="http://schemas.microsoft.com/office/2006/metadata/properties"/>
    <ds:schemaRef ds:uri="http://schemas.openxmlformats.org/package/2006/metadata/core-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0</TotalTime>
  <Words>1574</Words>
  <Application>Microsoft Office PowerPoint</Application>
  <PresentationFormat>Widescreen</PresentationFormat>
  <Paragraphs>151</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Aptos</vt:lpstr>
      <vt:lpstr>Aptos Display</vt:lpstr>
      <vt:lpstr>Arial</vt:lpstr>
      <vt:lpstr>Calibri</vt:lpstr>
      <vt:lpstr>Times New Roman</vt:lpstr>
      <vt:lpstr>Office Theme</vt:lpstr>
      <vt:lpstr>Q1-FY2026 Investor Presentation</vt:lpstr>
      <vt:lpstr>Disclaimer</vt:lpstr>
      <vt:lpstr>James A. Mannebach</vt:lpstr>
      <vt:lpstr>General Overview of the First Quarter</vt:lpstr>
      <vt:lpstr>Backlog1 and Bookings1</vt:lpstr>
      <vt:lpstr>Growth Opportunities</vt:lpstr>
      <vt:lpstr>Growth Opportunities (continued)</vt:lpstr>
      <vt:lpstr>Rishi Sharma</vt:lpstr>
      <vt:lpstr>First-Quarter Results</vt:lpstr>
      <vt:lpstr>First-Quarter Results</vt:lpstr>
      <vt:lpstr>First-Quarter Results</vt:lpstr>
      <vt:lpstr>PowerPoint Presentation</vt:lpstr>
      <vt:lpstr>Appendix</vt:lpstr>
      <vt:lpstr>Non-IFRS and Supplementary Financial Measures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Steeve Ha</dc:creator>
  <cp:lastModifiedBy>Jean-François Lacerte</cp:lastModifiedBy>
  <cp:revision>29</cp:revision>
  <cp:lastPrinted>2025-07-10T19:44:57Z</cp:lastPrinted>
  <dcterms:created xsi:type="dcterms:W3CDTF">2023-12-21T12:42:06Z</dcterms:created>
  <dcterms:modified xsi:type="dcterms:W3CDTF">2025-07-10T19:59:42Z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0x010100C1D6608C62567243B9AF2088BE0FA8E5</vt:lpwstr>
  </property>
  <property fmtid="{D5CDD505-2E9C-101B-9397-08002B2CF9AE}" pid="3" name="MediaServiceImageTags">
    <vt:lpwstr/>
  </property>
</Properties>
</file>