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1" r:id="rId5"/>
    <p:sldId id="328" r:id="rId6"/>
    <p:sldId id="276" r:id="rId7"/>
    <p:sldId id="278" r:id="rId8"/>
    <p:sldId id="275" r:id="rId9"/>
    <p:sldId id="334" r:id="rId10"/>
    <p:sldId id="335" r:id="rId11"/>
    <p:sldId id="279" r:id="rId12"/>
    <p:sldId id="326" r:id="rId13"/>
    <p:sldId id="333" r:id="rId14"/>
    <p:sldId id="332" r:id="rId15"/>
    <p:sldId id="271" r:id="rId16"/>
    <p:sldId id="260" r:id="rId17"/>
    <p:sldId id="317" r:id="rId18"/>
    <p:sldId id="261" r:id="rId19"/>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ley Chenny" initials="SC" lastIdx="1" clrIdx="0">
    <p:extLst>
      <p:ext uri="{19B8F6BF-5375-455C-9EA6-DF929625EA0E}">
        <p15:presenceInfo xmlns:p15="http://schemas.microsoft.com/office/powerpoint/2012/main" userId="S::shirley.chenny@hec.ca::615be09c-9b73-45c6-863f-ba32579e5e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56"/>
    <a:srgbClr val="0068A6"/>
    <a:srgbClr val="DAE3F3"/>
    <a:srgbClr val="C8C9D5"/>
    <a:srgbClr val="FFC50D"/>
    <a:srgbClr val="EAEFF1"/>
    <a:srgbClr val="B4C7E7"/>
    <a:srgbClr val="00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E:\Maison%20Brison\Velan\2025\Q1\Financial%20Statements.xls"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E:\Maison%20Brison\Velan\2025\Q1\Financial%20Statements.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Maison%20Brison\Velan\2025\Q1\Financial%20Statement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Maison%20Brison\Velan\2025\Q1\Financial%20Statements.xls"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fr-CA" sz="1200"/>
              <a:t>Carnet de commandes (en millions)</a:t>
            </a:r>
          </a:p>
        </c:rich>
      </c:tx>
      <c:overlay val="0"/>
      <c:spPr>
        <a:noFill/>
        <a:ln w="25400">
          <a:noFill/>
        </a:ln>
      </c:spPr>
    </c:title>
    <c:autoTitleDeleted val="0"/>
    <c:plotArea>
      <c:layout>
        <c:manualLayout>
          <c:layoutTarget val="inner"/>
          <c:xMode val="edge"/>
          <c:yMode val="edge"/>
          <c:x val="9.237372008340855E-2"/>
          <c:y val="0.11733557577147519"/>
          <c:w val="0.86484191399152033"/>
          <c:h val="0.69951870549674111"/>
        </c:manualLayout>
      </c:layout>
      <c:barChart>
        <c:barDir val="col"/>
        <c:grouping val="clustered"/>
        <c:varyColors val="0"/>
        <c:ser>
          <c:idx val="0"/>
          <c:order val="0"/>
          <c:tx>
            <c:strRef>
              <c:f>Graphs!$B$3</c:f>
              <c:strCache>
                <c:ptCount val="1"/>
                <c:pt idx="0">
                  <c:v>Carnet de commandes</c:v>
                </c:pt>
              </c:strCache>
            </c:strRef>
          </c:tx>
          <c:spPr>
            <a:solidFill>
              <a:srgbClr val="1B6099"/>
            </a:solidFill>
            <a:ln>
              <a:solidFill>
                <a:schemeClr val="tx1"/>
              </a:solidFill>
            </a:ln>
            <a:effectLst/>
          </c:spPr>
          <c:invertIfNegative val="0"/>
          <c:dLbls>
            <c:dLbl>
              <c:idx val="0"/>
              <c:tx>
                <c:rich>
                  <a:bodyPr/>
                  <a:lstStyle/>
                  <a:p>
                    <a:pPr>
                      <a:defRPr sz="900" b="1" i="0" u="none" strike="noStrike" baseline="0">
                        <a:solidFill>
                          <a:srgbClr val="333333"/>
                        </a:solidFill>
                        <a:latin typeface="Calibri"/>
                        <a:ea typeface="Calibri"/>
                        <a:cs typeface="Calibri"/>
                      </a:defRPr>
                    </a:pPr>
                    <a:r>
                      <a:rPr lang="en-US"/>
                      <a:t>270 $</a:t>
                    </a:r>
                  </a:p>
                </c:rich>
              </c:tx>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AA6-4F43-AC84-63FC9EF0E7A5}"/>
                </c:ext>
              </c:extLst>
            </c:dLbl>
            <c:dLbl>
              <c:idx val="1"/>
              <c:delete val="1"/>
              <c:extLst>
                <c:ext xmlns:c15="http://schemas.microsoft.com/office/drawing/2012/chart" uri="{CE6537A1-D6FC-4f65-9D91-7224C49458BB}"/>
                <c:ext xmlns:c16="http://schemas.microsoft.com/office/drawing/2014/chart" uri="{C3380CC4-5D6E-409C-BE32-E72D297353CC}">
                  <c16:uniqueId val="{00000001-0AA6-4F43-AC84-63FC9EF0E7A5}"/>
                </c:ext>
              </c:extLst>
            </c:dLbl>
            <c:dLbl>
              <c:idx val="2"/>
              <c:delete val="1"/>
              <c:extLst>
                <c:ext xmlns:c15="http://schemas.microsoft.com/office/drawing/2012/chart" uri="{CE6537A1-D6FC-4f65-9D91-7224C49458BB}"/>
                <c:ext xmlns:c16="http://schemas.microsoft.com/office/drawing/2014/chart" uri="{C3380CC4-5D6E-409C-BE32-E72D297353CC}">
                  <c16:uniqueId val="{00000002-0AA6-4F43-AC84-63FC9EF0E7A5}"/>
                </c:ext>
              </c:extLst>
            </c:dLbl>
            <c:dLbl>
              <c:idx val="3"/>
              <c:delete val="1"/>
              <c:extLst>
                <c:ext xmlns:c15="http://schemas.microsoft.com/office/drawing/2012/chart" uri="{CE6537A1-D6FC-4f65-9D91-7224C49458BB}"/>
                <c:ext xmlns:c16="http://schemas.microsoft.com/office/drawing/2014/chart" uri="{C3380CC4-5D6E-409C-BE32-E72D297353CC}">
                  <c16:uniqueId val="{00000003-0AA6-4F43-AC84-63FC9EF0E7A5}"/>
                </c:ext>
              </c:extLst>
            </c:dLbl>
            <c:dLbl>
              <c:idx val="4"/>
              <c:tx>
                <c:rich>
                  <a:bodyPr/>
                  <a:lstStyle/>
                  <a:p>
                    <a:pPr>
                      <a:defRPr sz="900" b="1" i="0" u="none" strike="noStrike" baseline="0">
                        <a:solidFill>
                          <a:srgbClr val="333333"/>
                        </a:solidFill>
                        <a:latin typeface="Calibri"/>
                        <a:ea typeface="Calibri"/>
                        <a:cs typeface="Calibri"/>
                      </a:defRPr>
                    </a:pPr>
                    <a:r>
                      <a:rPr lang="en-US"/>
                      <a:t>306 $</a:t>
                    </a:r>
                  </a:p>
                </c:rich>
              </c:tx>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AA6-4F43-AC84-63FC9EF0E7A5}"/>
                </c:ext>
              </c:extLst>
            </c:dLbl>
            <c:dLbl>
              <c:idx val="5"/>
              <c:delete val="1"/>
              <c:extLst>
                <c:ext xmlns:c15="http://schemas.microsoft.com/office/drawing/2012/chart" uri="{CE6537A1-D6FC-4f65-9D91-7224C49458BB}"/>
                <c:ext xmlns:c16="http://schemas.microsoft.com/office/drawing/2014/chart" uri="{C3380CC4-5D6E-409C-BE32-E72D297353CC}">
                  <c16:uniqueId val="{00000005-0AA6-4F43-AC84-63FC9EF0E7A5}"/>
                </c:ext>
              </c:extLst>
            </c:dLbl>
            <c:dLbl>
              <c:idx val="6"/>
              <c:delete val="1"/>
              <c:extLst>
                <c:ext xmlns:c15="http://schemas.microsoft.com/office/drawing/2012/chart" uri="{CE6537A1-D6FC-4f65-9D91-7224C49458BB}"/>
                <c:ext xmlns:c16="http://schemas.microsoft.com/office/drawing/2014/chart" uri="{C3380CC4-5D6E-409C-BE32-E72D297353CC}">
                  <c16:uniqueId val="{00000006-0AA6-4F43-AC84-63FC9EF0E7A5}"/>
                </c:ext>
              </c:extLst>
            </c:dLbl>
            <c:dLbl>
              <c:idx val="7"/>
              <c:delete val="1"/>
              <c:extLst>
                <c:ext xmlns:c15="http://schemas.microsoft.com/office/drawing/2012/chart" uri="{CE6537A1-D6FC-4f65-9D91-7224C49458BB}"/>
                <c:ext xmlns:c16="http://schemas.microsoft.com/office/drawing/2014/chart" uri="{C3380CC4-5D6E-409C-BE32-E72D297353CC}">
                  <c16:uniqueId val="{00000007-0AA6-4F43-AC84-63FC9EF0E7A5}"/>
                </c:ext>
              </c:extLst>
            </c:dLbl>
            <c:dLbl>
              <c:idx val="8"/>
              <c:tx>
                <c:rich>
                  <a:bodyPr/>
                  <a:lstStyle/>
                  <a:p>
                    <a:pPr>
                      <a:defRPr sz="900" b="1" i="0" u="none" strike="noStrike" baseline="0">
                        <a:solidFill>
                          <a:srgbClr val="333333"/>
                        </a:solidFill>
                        <a:latin typeface="Calibri"/>
                        <a:ea typeface="Calibri"/>
                        <a:cs typeface="Calibri"/>
                      </a:defRPr>
                    </a:pPr>
                    <a:r>
                      <a:rPr lang="en-US"/>
                      <a:t>286 $</a:t>
                    </a:r>
                  </a:p>
                </c:rich>
              </c:tx>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AA6-4F43-AC84-63FC9EF0E7A5}"/>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Graphs!$E$7:$E$15</c:f>
              <c:strCache>
                <c:ptCount val="9"/>
                <c:pt idx="0">
                  <c:v>T1-24</c:v>
                </c:pt>
                <c:pt idx="1">
                  <c:v>T2-24</c:v>
                </c:pt>
                <c:pt idx="2">
                  <c:v>T3-24</c:v>
                </c:pt>
                <c:pt idx="3">
                  <c:v>T4-24</c:v>
                </c:pt>
                <c:pt idx="4">
                  <c:v>T1-25</c:v>
                </c:pt>
                <c:pt idx="5">
                  <c:v>T2-25</c:v>
                </c:pt>
                <c:pt idx="6">
                  <c:v>T3-25</c:v>
                </c:pt>
                <c:pt idx="7">
                  <c:v>T4-25</c:v>
                </c:pt>
                <c:pt idx="8">
                  <c:v>T1-26</c:v>
                </c:pt>
              </c:strCache>
            </c:strRef>
          </c:cat>
          <c:val>
            <c:numRef>
              <c:f>Graphs!$B$7:$B$15</c:f>
              <c:numCache>
                <c:formatCode>\$#,##0_);"($"#,##0\)</c:formatCode>
                <c:ptCount val="9"/>
                <c:pt idx="0">
                  <c:v>270.38799999999998</c:v>
                </c:pt>
                <c:pt idx="1">
                  <c:v>257.01799999999997</c:v>
                </c:pt>
                <c:pt idx="2">
                  <c:v>256</c:v>
                </c:pt>
                <c:pt idx="3">
                  <c:v>283.64699999999999</c:v>
                </c:pt>
                <c:pt idx="4">
                  <c:v>305.601</c:v>
                </c:pt>
                <c:pt idx="5">
                  <c:v>313.95999999999998</c:v>
                </c:pt>
                <c:pt idx="6">
                  <c:v>299</c:v>
                </c:pt>
                <c:pt idx="7">
                  <c:v>274.87700000000001</c:v>
                </c:pt>
                <c:pt idx="8">
                  <c:v>286.08800000000002</c:v>
                </c:pt>
              </c:numCache>
            </c:numRef>
          </c:val>
          <c:extLst>
            <c:ext xmlns:c16="http://schemas.microsoft.com/office/drawing/2014/chart" uri="{C3380CC4-5D6E-409C-BE32-E72D297353CC}">
              <c16:uniqueId val="{00000009-0AA6-4F43-AC84-63FC9EF0E7A5}"/>
            </c:ext>
          </c:extLst>
        </c:ser>
        <c:ser>
          <c:idx val="1"/>
          <c:order val="1"/>
          <c:tx>
            <c:strRef>
              <c:f>Graphs!$C$3</c:f>
              <c:strCache>
                <c:ptCount val="1"/>
                <c:pt idx="0">
                  <c:v>&lt; 12 mois</c:v>
                </c:pt>
              </c:strCache>
            </c:strRef>
          </c:tx>
          <c:spPr>
            <a:solidFill>
              <a:srgbClr val="FFC50D"/>
            </a:solidFill>
            <a:ln>
              <a:solidFill>
                <a:schemeClr val="tx1"/>
              </a:solidFill>
            </a:ln>
            <a:effectLst/>
          </c:spPr>
          <c:invertIfNegative val="0"/>
          <c:dLbls>
            <c:dLbl>
              <c:idx val="0"/>
              <c:layout>
                <c:manualLayout>
                  <c:x val="2.2392893196042804E-2"/>
                  <c:y val="-7.3430585669544933E-3"/>
                </c:manualLayout>
              </c:layout>
              <c:tx>
                <c:rich>
                  <a:bodyPr/>
                  <a:lstStyle/>
                  <a:p>
                    <a:pPr>
                      <a:defRPr sz="900" b="1" i="0" u="none" strike="noStrike" baseline="0">
                        <a:solidFill>
                          <a:srgbClr val="333333"/>
                        </a:solidFill>
                        <a:latin typeface="Calibri"/>
                        <a:ea typeface="Calibri"/>
                        <a:cs typeface="Calibri"/>
                      </a:defRPr>
                    </a:pPr>
                    <a:r>
                      <a:rPr lang="en-US"/>
                      <a:t>226 $</a:t>
                    </a:r>
                  </a:p>
                </c:rich>
              </c:tx>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AA6-4F43-AC84-63FC9EF0E7A5}"/>
                </c:ext>
              </c:extLst>
            </c:dLbl>
            <c:dLbl>
              <c:idx val="1"/>
              <c:delete val="1"/>
              <c:extLst>
                <c:ext xmlns:c15="http://schemas.microsoft.com/office/drawing/2012/chart" uri="{CE6537A1-D6FC-4f65-9D91-7224C49458BB}"/>
                <c:ext xmlns:c16="http://schemas.microsoft.com/office/drawing/2014/chart" uri="{C3380CC4-5D6E-409C-BE32-E72D297353CC}">
                  <c16:uniqueId val="{0000000B-0AA6-4F43-AC84-63FC9EF0E7A5}"/>
                </c:ext>
              </c:extLst>
            </c:dLbl>
            <c:dLbl>
              <c:idx val="2"/>
              <c:delete val="1"/>
              <c:extLst>
                <c:ext xmlns:c15="http://schemas.microsoft.com/office/drawing/2012/chart" uri="{CE6537A1-D6FC-4f65-9D91-7224C49458BB}"/>
                <c:ext xmlns:c16="http://schemas.microsoft.com/office/drawing/2014/chart" uri="{C3380CC4-5D6E-409C-BE32-E72D297353CC}">
                  <c16:uniqueId val="{0000000C-0AA6-4F43-AC84-63FC9EF0E7A5}"/>
                </c:ext>
              </c:extLst>
            </c:dLbl>
            <c:dLbl>
              <c:idx val="3"/>
              <c:delete val="1"/>
              <c:extLst>
                <c:ext xmlns:c15="http://schemas.microsoft.com/office/drawing/2012/chart" uri="{CE6537A1-D6FC-4f65-9D91-7224C49458BB}"/>
                <c:ext xmlns:c16="http://schemas.microsoft.com/office/drawing/2014/chart" uri="{C3380CC4-5D6E-409C-BE32-E72D297353CC}">
                  <c16:uniqueId val="{0000000D-0AA6-4F43-AC84-63FC9EF0E7A5}"/>
                </c:ext>
              </c:extLst>
            </c:dLbl>
            <c:dLbl>
              <c:idx val="4"/>
              <c:layout>
                <c:manualLayout>
                  <c:x val="1.9193857965451054E-2"/>
                  <c:y val="-9.0950432014552073E-3"/>
                </c:manualLayout>
              </c:layout>
              <c:tx>
                <c:rich>
                  <a:bodyPr/>
                  <a:lstStyle/>
                  <a:p>
                    <a:pPr>
                      <a:defRPr sz="900" b="1" i="0" u="none" strike="noStrike" baseline="0">
                        <a:solidFill>
                          <a:srgbClr val="333333"/>
                        </a:solidFill>
                        <a:latin typeface="Calibri"/>
                        <a:ea typeface="Calibri"/>
                        <a:cs typeface="Calibri"/>
                      </a:defRPr>
                    </a:pPr>
                    <a:r>
                      <a:rPr lang="en-US"/>
                      <a:t>277 $</a:t>
                    </a:r>
                  </a:p>
                </c:rich>
              </c:tx>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AA6-4F43-AC84-63FC9EF0E7A5}"/>
                </c:ext>
              </c:extLst>
            </c:dLbl>
            <c:dLbl>
              <c:idx val="5"/>
              <c:delete val="1"/>
              <c:extLst>
                <c:ext xmlns:c15="http://schemas.microsoft.com/office/drawing/2012/chart" uri="{CE6537A1-D6FC-4f65-9D91-7224C49458BB}"/>
                <c:ext xmlns:c16="http://schemas.microsoft.com/office/drawing/2014/chart" uri="{C3380CC4-5D6E-409C-BE32-E72D297353CC}">
                  <c16:uniqueId val="{0000000F-0AA6-4F43-AC84-63FC9EF0E7A5}"/>
                </c:ext>
              </c:extLst>
            </c:dLbl>
            <c:dLbl>
              <c:idx val="6"/>
              <c:delete val="1"/>
              <c:extLst>
                <c:ext xmlns:c15="http://schemas.microsoft.com/office/drawing/2012/chart" uri="{CE6537A1-D6FC-4f65-9D91-7224C49458BB}"/>
                <c:ext xmlns:c16="http://schemas.microsoft.com/office/drawing/2014/chart" uri="{C3380CC4-5D6E-409C-BE32-E72D297353CC}">
                  <c16:uniqueId val="{00000010-0AA6-4F43-AC84-63FC9EF0E7A5}"/>
                </c:ext>
              </c:extLst>
            </c:dLbl>
            <c:dLbl>
              <c:idx val="7"/>
              <c:delete val="1"/>
              <c:extLst>
                <c:ext xmlns:c15="http://schemas.microsoft.com/office/drawing/2012/chart" uri="{CE6537A1-D6FC-4f65-9D91-7224C49458BB}"/>
                <c:ext xmlns:c16="http://schemas.microsoft.com/office/drawing/2014/chart" uri="{C3380CC4-5D6E-409C-BE32-E72D297353CC}">
                  <c16:uniqueId val="{00000011-0AA6-4F43-AC84-63FC9EF0E7A5}"/>
                </c:ext>
              </c:extLst>
            </c:dLbl>
            <c:dLbl>
              <c:idx val="8"/>
              <c:layout>
                <c:manualLayout>
                  <c:x val="2.2392834293026232E-2"/>
                  <c:y val="-1.3642564802182853E-2"/>
                </c:manualLayout>
              </c:layout>
              <c:tx>
                <c:rich>
                  <a:bodyPr/>
                  <a:lstStyle/>
                  <a:p>
                    <a:pPr>
                      <a:defRPr sz="900" b="1" i="0" u="none" strike="noStrike" baseline="0">
                        <a:solidFill>
                          <a:srgbClr val="333333"/>
                        </a:solidFill>
                        <a:latin typeface="Calibri"/>
                        <a:ea typeface="Calibri"/>
                        <a:cs typeface="Calibri"/>
                      </a:defRPr>
                    </a:pPr>
                    <a:r>
                      <a:rPr lang="en-US"/>
                      <a:t>241 $</a:t>
                    </a:r>
                  </a:p>
                </c:rich>
              </c:tx>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AA6-4F43-AC84-63FC9EF0E7A5}"/>
                </c:ext>
              </c:extLst>
            </c:dLbl>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Graphs!$E$7:$E$15</c:f>
              <c:strCache>
                <c:ptCount val="9"/>
                <c:pt idx="0">
                  <c:v>T1-24</c:v>
                </c:pt>
                <c:pt idx="1">
                  <c:v>T2-24</c:v>
                </c:pt>
                <c:pt idx="2">
                  <c:v>T3-24</c:v>
                </c:pt>
                <c:pt idx="3">
                  <c:v>T4-24</c:v>
                </c:pt>
                <c:pt idx="4">
                  <c:v>T1-25</c:v>
                </c:pt>
                <c:pt idx="5">
                  <c:v>T2-25</c:v>
                </c:pt>
                <c:pt idx="6">
                  <c:v>T3-25</c:v>
                </c:pt>
                <c:pt idx="7">
                  <c:v>T4-25</c:v>
                </c:pt>
                <c:pt idx="8">
                  <c:v>T1-26</c:v>
                </c:pt>
              </c:strCache>
            </c:strRef>
          </c:cat>
          <c:val>
            <c:numRef>
              <c:f>Graphs!$C$7:$C$15</c:f>
              <c:numCache>
                <c:formatCode>\$#,##0_);"($"#,##0\)</c:formatCode>
                <c:ptCount val="9"/>
                <c:pt idx="0">
                  <c:v>226.404</c:v>
                </c:pt>
                <c:pt idx="1">
                  <c:v>232.21199999999999</c:v>
                </c:pt>
                <c:pt idx="2">
                  <c:v>232.95500000000001</c:v>
                </c:pt>
                <c:pt idx="3">
                  <c:v>259.66199999999998</c:v>
                </c:pt>
                <c:pt idx="4">
                  <c:v>276.64600000000002</c:v>
                </c:pt>
                <c:pt idx="5">
                  <c:v>286.517</c:v>
                </c:pt>
                <c:pt idx="6">
                  <c:v>249</c:v>
                </c:pt>
                <c:pt idx="7">
                  <c:v>225.66200000000001</c:v>
                </c:pt>
                <c:pt idx="8">
                  <c:v>241.32599999999999</c:v>
                </c:pt>
              </c:numCache>
            </c:numRef>
          </c:val>
          <c:extLst>
            <c:ext xmlns:c16="http://schemas.microsoft.com/office/drawing/2014/chart" uri="{C3380CC4-5D6E-409C-BE32-E72D297353CC}">
              <c16:uniqueId val="{00000013-0AA6-4F43-AC84-63FC9EF0E7A5}"/>
            </c:ext>
          </c:extLst>
        </c:ser>
        <c:dLbls>
          <c:showLegendKey val="0"/>
          <c:showVal val="0"/>
          <c:showCatName val="0"/>
          <c:showSerName val="0"/>
          <c:showPercent val="0"/>
          <c:showBubbleSize val="0"/>
        </c:dLbls>
        <c:gapWidth val="150"/>
        <c:axId val="494820848"/>
        <c:axId val="1"/>
      </c:barChart>
      <c:catAx>
        <c:axId val="4948208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10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9525">
              <a:solidFill>
                <a:srgbClr val="D9D9D9"/>
              </a:solidFill>
            </a:ln>
          </c:spPr>
        </c:majorGridlines>
        <c:numFmt formatCode="#,##0\ [$$-C0C]" sourceLinked="0"/>
        <c:majorTickMark val="none"/>
        <c:minorTickMark val="none"/>
        <c:tickLblPos val="nextTo"/>
        <c:spPr>
          <a:ln w="6350">
            <a:noFill/>
          </a:ln>
        </c:spPr>
        <c:txPr>
          <a:bodyPr rot="0" vert="horz"/>
          <a:lstStyle/>
          <a:p>
            <a:pPr>
              <a:defRPr sz="1000" b="0" i="0" u="none" strike="noStrike" baseline="0">
                <a:solidFill>
                  <a:srgbClr val="333333"/>
                </a:solidFill>
                <a:latin typeface="Calibri"/>
                <a:ea typeface="Calibri"/>
                <a:cs typeface="Calibri"/>
              </a:defRPr>
            </a:pPr>
            <a:endParaRPr lang="fr-FR"/>
          </a:p>
        </c:txPr>
        <c:crossAx val="494820848"/>
        <c:crosses val="autoZero"/>
        <c:crossBetween val="between"/>
      </c:valAx>
      <c:spPr>
        <a:noFill/>
        <a:ln w="25400">
          <a:noFill/>
        </a:ln>
      </c:spPr>
    </c:plotArea>
    <c:legend>
      <c:legendPos val="r"/>
      <c:layout>
        <c:manualLayout>
          <c:xMode val="edge"/>
          <c:yMode val="edge"/>
          <c:x val="0.30509428604197536"/>
          <c:y val="0.90582831744785819"/>
          <c:w val="0.35902509418070844"/>
          <c:h val="7.0050723215967697E-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3D4856"/>
                </a:solidFill>
                <a:latin typeface="Aptos" panose="020B0004020202020204" pitchFamily="34" charset="0"/>
                <a:ea typeface="+mn-ea"/>
                <a:cs typeface="+mn-cs"/>
              </a:defRPr>
            </a:pPr>
            <a:r>
              <a:rPr lang="fr-CA" sz="1200" b="1">
                <a:solidFill>
                  <a:srgbClr val="3D4856"/>
                </a:solidFill>
                <a:latin typeface="Aptos" panose="020B0004020202020204" pitchFamily="34" charset="0"/>
              </a:rPr>
              <a:t>Flux de trésorerie liés aux activités</a:t>
            </a:r>
          </a:p>
          <a:p>
            <a:pPr>
              <a:defRPr sz="1200">
                <a:solidFill>
                  <a:srgbClr val="3D4856"/>
                </a:solidFill>
                <a:latin typeface="Aptos" panose="020B0004020202020204" pitchFamily="34" charset="0"/>
              </a:defRPr>
            </a:pPr>
            <a:r>
              <a:rPr lang="fr-CA" sz="1200" b="1">
                <a:solidFill>
                  <a:srgbClr val="3D4856"/>
                </a:solidFill>
                <a:latin typeface="Aptos" panose="020B0004020202020204" pitchFamily="34" charset="0"/>
              </a:rPr>
              <a:t>d’exploitation</a:t>
            </a:r>
            <a:r>
              <a:rPr lang="en-CA" sz="1200" b="1" baseline="30000">
                <a:solidFill>
                  <a:srgbClr val="3D4856"/>
                </a:solidFill>
                <a:latin typeface="Aptos" panose="020B0004020202020204" pitchFamily="34" charset="0"/>
              </a:rPr>
              <a:t>1</a:t>
            </a:r>
            <a:r>
              <a:rPr lang="en-CA" sz="1200">
                <a:solidFill>
                  <a:srgbClr val="3D4856"/>
                </a:solidFill>
                <a:latin typeface="Aptos" panose="020B0004020202020204" pitchFamily="34" charset="0"/>
              </a:rPr>
              <a:t> </a:t>
            </a:r>
          </a:p>
          <a:p>
            <a:pPr>
              <a:defRPr sz="1200">
                <a:solidFill>
                  <a:srgbClr val="3D4856"/>
                </a:solidFill>
                <a:latin typeface="Aptos" panose="020B0004020202020204" pitchFamily="34" charset="0"/>
              </a:defRPr>
            </a:pPr>
            <a:r>
              <a:rPr lang="en-CA" sz="1200">
                <a:solidFill>
                  <a:srgbClr val="3D4856"/>
                </a:solidFill>
                <a:latin typeface="Aptos" panose="020B0004020202020204" pitchFamily="34" charset="0"/>
              </a:rPr>
              <a:t>(M$ US)</a:t>
            </a:r>
          </a:p>
        </c:rich>
      </c:tx>
      <c:layout>
        <c:manualLayout>
          <c:xMode val="edge"/>
          <c:yMode val="edge"/>
          <c:x val="0.23590793120133721"/>
          <c:y val="1.967256792070251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2CF5-47F0-AEB2-67D0C49D52B2}"/>
              </c:ext>
            </c:extLst>
          </c:dPt>
          <c:dLbls>
            <c:dLbl>
              <c:idx val="0"/>
              <c:layout>
                <c:manualLayout>
                  <c:x val="0"/>
                  <c:y val="1.0245901639344262E-2"/>
                </c:manualLayout>
              </c:layout>
              <c:tx>
                <c:rich>
                  <a:bodyPr/>
                  <a:lstStyle/>
                  <a:p>
                    <a:r>
                      <a:rPr lang="en-US"/>
                      <a:t>12,0 $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F5-47F0-AEB2-67D0C49D52B2}"/>
                </c:ext>
              </c:extLst>
            </c:dLbl>
            <c:dLbl>
              <c:idx val="1"/>
              <c:layout>
                <c:manualLayout>
                  <c:x val="-1.0951682936596532E-16"/>
                  <c:y val="0"/>
                </c:manualLayout>
              </c:layout>
              <c:tx>
                <c:rich>
                  <a:bodyPr/>
                  <a:lstStyle/>
                  <a:p>
                    <a:r>
                      <a:rPr lang="en-US"/>
                      <a:t>(15,5 $)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F5-47F0-AEB2-67D0C49D52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T1-E25</c:v>
                </c:pt>
                <c:pt idx="1">
                  <c:v>T1-E26</c:v>
                </c:pt>
              </c:strCache>
            </c:strRef>
          </c:cat>
          <c:val>
            <c:numRef>
              <c:f>Sheet1!$B$2:$B$3</c:f>
              <c:numCache>
                <c:formatCode>General</c:formatCode>
                <c:ptCount val="2"/>
                <c:pt idx="0">
                  <c:v>12.045</c:v>
                </c:pt>
                <c:pt idx="1">
                  <c:v>-15.457000000000001</c:v>
                </c:pt>
              </c:numCache>
            </c:numRef>
          </c:val>
          <c:extLst>
            <c:ext xmlns:c16="http://schemas.microsoft.com/office/drawing/2014/chart" uri="{C3380CC4-5D6E-409C-BE32-E72D297353CC}">
              <c16:uniqueId val="{00000003-2CF5-47F0-AEB2-67D0C49D52B2}"/>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low"/>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20"/>
          <c:min val="-20"/>
        </c:scaling>
        <c:delete val="1"/>
        <c:axPos val="l"/>
        <c:numFmt formatCode="General" sourceLinked="1"/>
        <c:majorTickMark val="out"/>
        <c:minorTickMark val="none"/>
        <c:tickLblPos val="nextTo"/>
        <c:crossAx val="199942825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CA" sz="1200" b="1" i="0" u="none" strike="noStrike" baseline="0">
                <a:solidFill>
                  <a:srgbClr val="333333"/>
                </a:solidFill>
                <a:latin typeface="Calibri"/>
                <a:ea typeface="Calibri"/>
                <a:cs typeface="Calibri"/>
              </a:rPr>
              <a:t>Nouvelles commandes et chiffre d'affaires</a:t>
            </a:r>
          </a:p>
          <a:p>
            <a:pPr>
              <a:defRPr sz="1000" b="0" i="0" u="none" strike="noStrike" baseline="0">
                <a:solidFill>
                  <a:srgbClr val="000000"/>
                </a:solidFill>
                <a:latin typeface="Calibri"/>
                <a:ea typeface="Calibri"/>
                <a:cs typeface="Calibri"/>
              </a:defRPr>
            </a:pPr>
            <a:r>
              <a:rPr lang="fr-CA" sz="1200" b="1" i="0" u="none" strike="noStrike" baseline="0">
                <a:solidFill>
                  <a:srgbClr val="333333"/>
                </a:solidFill>
                <a:latin typeface="Calibri"/>
                <a:ea typeface="Calibri"/>
                <a:cs typeface="Calibri"/>
              </a:rPr>
              <a:t>(12 derniers mois, en millions)</a:t>
            </a:r>
          </a:p>
        </c:rich>
      </c:tx>
      <c:overlay val="0"/>
      <c:spPr>
        <a:noFill/>
        <a:ln w="25400">
          <a:noFill/>
        </a:ln>
      </c:spPr>
    </c:title>
    <c:autoTitleDeleted val="0"/>
    <c:plotArea>
      <c:layout>
        <c:manualLayout>
          <c:layoutTarget val="inner"/>
          <c:xMode val="edge"/>
          <c:yMode val="edge"/>
          <c:x val="0.1113862156119374"/>
          <c:y val="0.17327861377108983"/>
          <c:w val="0.77481991834354036"/>
          <c:h val="0.5683429357915627"/>
        </c:manualLayout>
      </c:layout>
      <c:barChart>
        <c:barDir val="col"/>
        <c:grouping val="clustered"/>
        <c:varyColors val="0"/>
        <c:ser>
          <c:idx val="1"/>
          <c:order val="0"/>
          <c:tx>
            <c:strRef>
              <c:f>Graphs!$F$3</c:f>
              <c:strCache>
                <c:ptCount val="1"/>
                <c:pt idx="0">
                  <c:v>Nouvelles commandes</c:v>
                </c:pt>
              </c:strCache>
            </c:strRef>
          </c:tx>
          <c:spPr>
            <a:solidFill>
              <a:srgbClr val="1B6099"/>
            </a:solidFill>
            <a:ln>
              <a:solidFill>
                <a:schemeClr val="tx1"/>
              </a:solidFill>
            </a:ln>
            <a:effectLst/>
          </c:spPr>
          <c:invertIfNegative val="0"/>
          <c:cat>
            <c:strRef>
              <c:f>Graphs!$E$7:$E$15</c:f>
              <c:strCache>
                <c:ptCount val="9"/>
                <c:pt idx="0">
                  <c:v>T1-24</c:v>
                </c:pt>
                <c:pt idx="1">
                  <c:v>T2-24</c:v>
                </c:pt>
                <c:pt idx="2">
                  <c:v>T3-24</c:v>
                </c:pt>
                <c:pt idx="3">
                  <c:v>T4-24</c:v>
                </c:pt>
                <c:pt idx="4">
                  <c:v>T1-25</c:v>
                </c:pt>
                <c:pt idx="5">
                  <c:v>T2-25</c:v>
                </c:pt>
                <c:pt idx="6">
                  <c:v>T3-25</c:v>
                </c:pt>
                <c:pt idx="7">
                  <c:v>T4-25</c:v>
                </c:pt>
                <c:pt idx="8">
                  <c:v>T1-26</c:v>
                </c:pt>
              </c:strCache>
            </c:strRef>
          </c:cat>
          <c:val>
            <c:numRef>
              <c:f>Graphs!$G$7:$G$15</c:f>
              <c:numCache>
                <c:formatCode>\$#,##0_);"($"#,##0\)</c:formatCode>
                <c:ptCount val="9"/>
                <c:pt idx="0">
                  <c:v>254.01335800000001</c:v>
                </c:pt>
                <c:pt idx="1">
                  <c:v>251.245093</c:v>
                </c:pt>
                <c:pt idx="2">
                  <c:v>230.73387399999999</c:v>
                </c:pt>
                <c:pt idx="3">
                  <c:v>288.681104</c:v>
                </c:pt>
                <c:pt idx="4">
                  <c:v>304.50111700000002</c:v>
                </c:pt>
                <c:pt idx="5">
                  <c:v>343.11</c:v>
                </c:pt>
                <c:pt idx="6">
                  <c:v>342.13</c:v>
                </c:pt>
                <c:pt idx="7">
                  <c:v>292.505</c:v>
                </c:pt>
                <c:pt idx="8">
                  <c:v>287.77</c:v>
                </c:pt>
              </c:numCache>
            </c:numRef>
          </c:val>
          <c:extLst>
            <c:ext xmlns:c16="http://schemas.microsoft.com/office/drawing/2014/chart" uri="{C3380CC4-5D6E-409C-BE32-E72D297353CC}">
              <c16:uniqueId val="{00000000-A835-4B17-A2A3-7E68A457212C}"/>
            </c:ext>
          </c:extLst>
        </c:ser>
        <c:ser>
          <c:idx val="0"/>
          <c:order val="1"/>
          <c:tx>
            <c:strRef>
              <c:f>Graphs!$H$3</c:f>
              <c:strCache>
                <c:ptCount val="1"/>
                <c:pt idx="0">
                  <c:v>Chiffre d'affaires</c:v>
                </c:pt>
              </c:strCache>
            </c:strRef>
          </c:tx>
          <c:spPr>
            <a:solidFill>
              <a:srgbClr val="FFC50D"/>
            </a:solidFill>
            <a:ln>
              <a:solidFill>
                <a:schemeClr val="tx1"/>
              </a:solidFill>
            </a:ln>
            <a:effectLst/>
          </c:spPr>
          <c:invertIfNegative val="0"/>
          <c:cat>
            <c:strRef>
              <c:f>Graphs!$E$7:$E$15</c:f>
              <c:strCache>
                <c:ptCount val="9"/>
                <c:pt idx="0">
                  <c:v>T1-24</c:v>
                </c:pt>
                <c:pt idx="1">
                  <c:v>T2-24</c:v>
                </c:pt>
                <c:pt idx="2">
                  <c:v>T3-24</c:v>
                </c:pt>
                <c:pt idx="3">
                  <c:v>T4-24</c:v>
                </c:pt>
                <c:pt idx="4">
                  <c:v>T1-25</c:v>
                </c:pt>
                <c:pt idx="5">
                  <c:v>T2-25</c:v>
                </c:pt>
                <c:pt idx="6">
                  <c:v>T3-25</c:v>
                </c:pt>
                <c:pt idx="7">
                  <c:v>T4-25</c:v>
                </c:pt>
                <c:pt idx="8">
                  <c:v>T1-26</c:v>
                </c:pt>
              </c:strCache>
            </c:strRef>
          </c:cat>
          <c:val>
            <c:numRef>
              <c:f>Graphs!$I$7:$I$15</c:f>
              <c:numCache>
                <c:formatCode>\$#,##0_);"($"#,##0\)</c:formatCode>
                <c:ptCount val="9"/>
                <c:pt idx="0">
                  <c:v>273.83541300000002</c:v>
                </c:pt>
                <c:pt idx="1">
                  <c:v>268.35491500000001</c:v>
                </c:pt>
                <c:pt idx="2">
                  <c:v>256.54050799999999</c:v>
                </c:pt>
                <c:pt idx="3">
                  <c:v>258.65199999999999</c:v>
                </c:pt>
                <c:pt idx="4">
                  <c:v>267.78300000000002</c:v>
                </c:pt>
                <c:pt idx="5">
                  <c:v>282.28300000000002</c:v>
                </c:pt>
                <c:pt idx="6">
                  <c:v>292.84500000000003</c:v>
                </c:pt>
                <c:pt idx="7">
                  <c:v>295.19599999999997</c:v>
                </c:pt>
                <c:pt idx="8">
                  <c:v>306.52699999999999</c:v>
                </c:pt>
              </c:numCache>
            </c:numRef>
          </c:val>
          <c:extLst>
            <c:ext xmlns:c16="http://schemas.microsoft.com/office/drawing/2014/chart" uri="{C3380CC4-5D6E-409C-BE32-E72D297353CC}">
              <c16:uniqueId val="{00000001-A835-4B17-A2A3-7E68A457212C}"/>
            </c:ext>
          </c:extLst>
        </c:ser>
        <c:dLbls>
          <c:showLegendKey val="0"/>
          <c:showVal val="0"/>
          <c:showCatName val="0"/>
          <c:showSerName val="0"/>
          <c:showPercent val="0"/>
          <c:showBubbleSize val="0"/>
        </c:dLbls>
        <c:gapWidth val="219"/>
        <c:axId val="494823728"/>
        <c:axId val="1"/>
      </c:barChart>
      <c:lineChart>
        <c:grouping val="standard"/>
        <c:varyColors val="0"/>
        <c:ser>
          <c:idx val="2"/>
          <c:order val="2"/>
          <c:tx>
            <c:strRef>
              <c:f>Graphs!$J$3</c:f>
              <c:strCache>
                <c:ptCount val="1"/>
                <c:pt idx="0">
                  <c:v>Commandes/chiffres d'affaires (axe de droite)</c:v>
                </c:pt>
              </c:strCache>
            </c:strRef>
          </c:tx>
          <c:spPr>
            <a:ln w="28575" cap="rnd">
              <a:solidFill>
                <a:srgbClr val="3D4856"/>
              </a:solidFill>
              <a:round/>
            </a:ln>
            <a:effectLst/>
          </c:spPr>
          <c:marker>
            <c:symbol val="none"/>
          </c:marker>
          <c:cat>
            <c:numRef>
              <c:f>Graphs!$D$5:$D$13</c:f>
              <c:numCache>
                <c:formatCode>0.0%</c:formatCode>
                <c:ptCount val="9"/>
                <c:pt idx="0">
                  <c:v>0.8416096565063218</c:v>
                </c:pt>
                <c:pt idx="1">
                  <c:v>0.84477728983688838</c:v>
                </c:pt>
                <c:pt idx="2">
                  <c:v>0.83733005902628821</c:v>
                </c:pt>
                <c:pt idx="3">
                  <c:v>0.90348535900209326</c:v>
                </c:pt>
                <c:pt idx="4">
                  <c:v>0.90998046875000005</c:v>
                </c:pt>
                <c:pt idx="5">
                  <c:v>0.91544067097483839</c:v>
                </c:pt>
                <c:pt idx="6">
                  <c:v>0.90525227338915781</c:v>
                </c:pt>
                <c:pt idx="7">
                  <c:v>0.91259077589501847</c:v>
                </c:pt>
                <c:pt idx="8">
                  <c:v>0.83277591973244147</c:v>
                </c:pt>
              </c:numCache>
            </c:numRef>
          </c:cat>
          <c:val>
            <c:numRef>
              <c:f>Graphs!$K$7:$K$15</c:f>
              <c:numCache>
                <c:formatCode>_(* #,##0.00_);_(* \(#,##0.00\);_(* \-??_);_(@_)</c:formatCode>
                <c:ptCount val="9"/>
                <c:pt idx="0">
                  <c:v>0.92761325212528301</c:v>
                </c:pt>
                <c:pt idx="1">
                  <c:v>0.93624181617839941</c:v>
                </c:pt>
                <c:pt idx="2">
                  <c:v>0.89940522765317044</c:v>
                </c:pt>
                <c:pt idx="3">
                  <c:v>1.116098479810711</c:v>
                </c:pt>
                <c:pt idx="4">
                  <c:v>1.1371189246516769</c:v>
                </c:pt>
                <c:pt idx="5">
                  <c:v>1.2154823351034245</c:v>
                </c:pt>
                <c:pt idx="6">
                  <c:v>1.1682972220799397</c:v>
                </c:pt>
                <c:pt idx="7">
                  <c:v>0.99088402281873744</c:v>
                </c:pt>
                <c:pt idx="8">
                  <c:v>0.93880800060027336</c:v>
                </c:pt>
              </c:numCache>
            </c:numRef>
          </c:val>
          <c:smooth val="0"/>
          <c:extLst>
            <c:ext xmlns:c16="http://schemas.microsoft.com/office/drawing/2014/chart" uri="{C3380CC4-5D6E-409C-BE32-E72D297353CC}">
              <c16:uniqueId val="{00000002-A835-4B17-A2A3-7E68A457212C}"/>
            </c:ext>
          </c:extLst>
        </c:ser>
        <c:dLbls>
          <c:showLegendKey val="0"/>
          <c:showVal val="0"/>
          <c:showCatName val="0"/>
          <c:showSerName val="0"/>
          <c:showPercent val="0"/>
          <c:showBubbleSize val="0"/>
        </c:dLbls>
        <c:marker val="1"/>
        <c:smooth val="0"/>
        <c:axId val="3"/>
        <c:axId val="4"/>
      </c:lineChart>
      <c:catAx>
        <c:axId val="4948237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10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max val="350"/>
        </c:scaling>
        <c:delete val="0"/>
        <c:axPos val="l"/>
        <c:majorGridlines>
          <c:spPr>
            <a:ln>
              <a:solidFill>
                <a:srgbClr val="D9D9D9"/>
              </a:solidFill>
            </a:ln>
          </c:spPr>
        </c:majorGridlines>
        <c:numFmt formatCode="#,##0\ [$$-C0C]" sourceLinked="0"/>
        <c:majorTickMark val="none"/>
        <c:minorTickMark val="none"/>
        <c:tickLblPos val="nextTo"/>
        <c:spPr>
          <a:ln w="6350">
            <a:noFill/>
          </a:ln>
        </c:spPr>
        <c:txPr>
          <a:bodyPr rot="0" vert="horz"/>
          <a:lstStyle/>
          <a:p>
            <a:pPr>
              <a:defRPr sz="1000" b="0" i="0" u="none" strike="noStrike" baseline="0">
                <a:solidFill>
                  <a:srgbClr val="333333"/>
                </a:solidFill>
                <a:latin typeface="Calibri"/>
                <a:ea typeface="Calibri"/>
                <a:cs typeface="Calibri"/>
              </a:defRPr>
            </a:pPr>
            <a:endParaRPr lang="fr-FR"/>
          </a:p>
        </c:txPr>
        <c:crossAx val="494823728"/>
        <c:crosses val="autoZero"/>
        <c:crossBetween val="between"/>
        <c:majorUnit val="50"/>
      </c:valAx>
      <c:catAx>
        <c:axId val="3"/>
        <c:scaling>
          <c:orientation val="minMax"/>
        </c:scaling>
        <c:delete val="1"/>
        <c:axPos val="b"/>
        <c:numFmt formatCode="0.0%" sourceLinked="1"/>
        <c:majorTickMark val="out"/>
        <c:minorTickMark val="none"/>
        <c:tickLblPos val="nextTo"/>
        <c:crossAx val="4"/>
        <c:crosses val="autoZero"/>
        <c:auto val="1"/>
        <c:lblAlgn val="ctr"/>
        <c:lblOffset val="100"/>
        <c:noMultiLvlLbl val="0"/>
      </c:catAx>
      <c:valAx>
        <c:axId val="4"/>
        <c:scaling>
          <c:orientation val="minMax"/>
          <c:max val="1.4"/>
        </c:scaling>
        <c:delete val="0"/>
        <c:axPos val="r"/>
        <c:numFmt formatCode="#,##0.00" sourceLinked="0"/>
        <c:majorTickMark val="out"/>
        <c:minorTickMark val="none"/>
        <c:tickLblPos val="nextTo"/>
        <c:spPr>
          <a:ln w="6350">
            <a:noFill/>
          </a:ln>
        </c:spPr>
        <c:txPr>
          <a:bodyPr rot="0" vert="horz"/>
          <a:lstStyle/>
          <a:p>
            <a:pPr>
              <a:defRPr sz="1000" b="0" i="0" u="none" strike="noStrike" baseline="0">
                <a:solidFill>
                  <a:srgbClr val="333333"/>
                </a:solidFill>
                <a:latin typeface="Calibri"/>
                <a:ea typeface="Calibri"/>
                <a:cs typeface="Calibri"/>
              </a:defRPr>
            </a:pPr>
            <a:endParaRPr lang="fr-FR"/>
          </a:p>
        </c:txPr>
        <c:crossAx val="3"/>
        <c:crosses val="max"/>
        <c:crossBetween val="between"/>
        <c:majorUnit val="0.2"/>
      </c:valAx>
      <c:spPr>
        <a:noFill/>
        <a:ln w="25400">
          <a:noFill/>
        </a:ln>
      </c:spPr>
    </c:plotArea>
    <c:legend>
      <c:legendPos val="r"/>
      <c:legendEntry>
        <c:idx val="0"/>
        <c:txPr>
          <a:bodyPr/>
          <a:lstStyle/>
          <a:p>
            <a:pPr>
              <a:defRPr sz="735" b="0" i="0" u="none" strike="noStrike" baseline="0">
                <a:solidFill>
                  <a:srgbClr val="333333"/>
                </a:solidFill>
                <a:latin typeface="Calibri"/>
                <a:ea typeface="Calibri"/>
                <a:cs typeface="Calibri"/>
              </a:defRPr>
            </a:pPr>
            <a:endParaRPr lang="en-US"/>
          </a:p>
        </c:txPr>
      </c:legendEntry>
      <c:legendEntry>
        <c:idx val="1"/>
        <c:txPr>
          <a:bodyPr/>
          <a:lstStyle/>
          <a:p>
            <a:pPr>
              <a:defRPr sz="735" b="0" i="0" u="none" strike="noStrike" baseline="0">
                <a:solidFill>
                  <a:srgbClr val="333333"/>
                </a:solidFill>
                <a:latin typeface="Calibri"/>
                <a:ea typeface="Calibri"/>
                <a:cs typeface="Calibri"/>
              </a:defRPr>
            </a:pPr>
            <a:endParaRPr lang="en-US"/>
          </a:p>
        </c:txPr>
      </c:legendEntry>
      <c:legendEntry>
        <c:idx val="2"/>
        <c:txPr>
          <a:bodyPr/>
          <a:lstStyle/>
          <a:p>
            <a:pPr>
              <a:defRPr sz="735" b="0" i="0" u="none" strike="noStrike" baseline="0">
                <a:solidFill>
                  <a:srgbClr val="333333"/>
                </a:solidFill>
                <a:latin typeface="Calibri"/>
                <a:ea typeface="Calibri"/>
                <a:cs typeface="Calibri"/>
              </a:defRPr>
            </a:pPr>
            <a:endParaRPr lang="en-US"/>
          </a:p>
        </c:txPr>
      </c:legendEntry>
      <c:layout>
        <c:manualLayout>
          <c:xMode val="edge"/>
          <c:yMode val="edge"/>
          <c:x val="2.7915488416562655E-2"/>
          <c:y val="0.81886879897286369"/>
          <c:w val="0.95733704393270758"/>
          <c:h val="0.16425686823054494"/>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a:solidFill>
                  <a:srgbClr val="3D4856"/>
                </a:solidFill>
                <a:latin typeface="Aptos" panose="020B0004020202020204" pitchFamily="34" charset="0"/>
              </a:rPr>
              <a:t>Chiffre d’affaires</a:t>
            </a:r>
            <a:r>
              <a:rPr lang="en-CA" sz="160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a:solidFill>
                  <a:srgbClr val="3D4856"/>
                </a:solidFill>
                <a:latin typeface="Aptos" panose="020B0004020202020204" pitchFamily="34" charset="0"/>
              </a:rPr>
              <a:t>(M$ US)</a:t>
            </a:r>
          </a:p>
        </c:rich>
      </c:tx>
      <c:layout>
        <c:manualLayout>
          <c:xMode val="edge"/>
          <c:yMode val="edge"/>
          <c:x val="0.2900762730420152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5CEA-4650-81CA-65E7B7542F4A}"/>
              </c:ext>
            </c:extLst>
          </c:dPt>
          <c:dLbls>
            <c:dLbl>
              <c:idx val="0"/>
              <c:layout>
                <c:manualLayout>
                  <c:x val="0"/>
                  <c:y val="1.0245901639344262E-2"/>
                </c:manualLayout>
              </c:layout>
              <c:tx>
                <c:rich>
                  <a:bodyPr/>
                  <a:lstStyle/>
                  <a:p>
                    <a:r>
                      <a:rPr lang="en-US"/>
                      <a:t>60,9 $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EA-4650-81CA-65E7B7542F4A}"/>
                </c:ext>
              </c:extLst>
            </c:dLbl>
            <c:dLbl>
              <c:idx val="1"/>
              <c:layout>
                <c:manualLayout>
                  <c:x val="-1.0951682936596532E-16"/>
                  <c:y val="0"/>
                </c:manualLayout>
              </c:layout>
              <c:tx>
                <c:rich>
                  <a:bodyPr/>
                  <a:lstStyle/>
                  <a:p>
                    <a:r>
                      <a:rPr lang="en-US"/>
                      <a:t>72,2 $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EA-4650-81CA-65E7B7542F4A}"/>
                </c:ext>
              </c:extLst>
            </c:dLbl>
            <c:numFmt formatCode="#,##0.00\ [$$-C0C]"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T1-E25</c:v>
                </c:pt>
                <c:pt idx="1">
                  <c:v>T1-E26</c:v>
                </c:pt>
              </c:strCache>
            </c:strRef>
          </c:cat>
          <c:val>
            <c:numRef>
              <c:f>Sheet1!$B$2:$B$3</c:f>
              <c:numCache>
                <c:formatCode>General</c:formatCode>
                <c:ptCount val="2"/>
                <c:pt idx="0">
                  <c:v>60.898000000000003</c:v>
                </c:pt>
                <c:pt idx="1">
                  <c:v>72.228999999999999</c:v>
                </c:pt>
              </c:numCache>
            </c:numRef>
          </c:val>
          <c:extLst>
            <c:ext xmlns:c16="http://schemas.microsoft.com/office/drawing/2014/chart" uri="{C3380CC4-5D6E-409C-BE32-E72D297353CC}">
              <c16:uniqueId val="{00000003-5CEA-4650-81CA-65E7B7542F4A}"/>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80"/>
          <c:min val="0"/>
        </c:scaling>
        <c:delete val="1"/>
        <c:axPos val="l"/>
        <c:numFmt formatCode="General" sourceLinked="1"/>
        <c:majorTickMark val="out"/>
        <c:minorTickMark val="none"/>
        <c:tickLblPos val="nextTo"/>
        <c:crossAx val="199942825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200" b="1"/>
              <a:t>T1 2025</a:t>
            </a:r>
          </a:p>
        </c:rich>
      </c:tx>
      <c:layout>
        <c:manualLayout>
          <c:xMode val="edge"/>
          <c:yMode val="edge"/>
          <c:x val="0.19048150332999905"/>
          <c:y val="8.051140846657971E-7"/>
        </c:manualLayout>
      </c:layout>
      <c:overlay val="0"/>
      <c:spPr>
        <a:noFill/>
        <a:ln w="25400">
          <a:noFill/>
        </a:ln>
      </c:spPr>
    </c:title>
    <c:autoTitleDeleted val="0"/>
    <c:plotArea>
      <c:layout>
        <c:manualLayout>
          <c:layoutTarget val="inner"/>
          <c:xMode val="edge"/>
          <c:yMode val="edge"/>
          <c:x val="0.12223960604273"/>
          <c:y val="0.18615748031496063"/>
          <c:w val="0.70772723314798924"/>
          <c:h val="0.67740625793751585"/>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fr-CA"/>
              <a:t>T1-E26</a:t>
            </a:r>
          </a:p>
        </c:rich>
      </c:tx>
      <c:layout>
        <c:manualLayout>
          <c:xMode val="edge"/>
          <c:yMode val="edge"/>
          <c:x val="0.42033026022500958"/>
          <c:y val="5.0504964053406367E-3"/>
        </c:manualLayout>
      </c:layout>
      <c:overlay val="0"/>
      <c:spPr>
        <a:noFill/>
        <a:ln w="25400">
          <a:noFill/>
        </a:ln>
      </c:spPr>
    </c:title>
    <c:autoTitleDeleted val="0"/>
    <c:plotArea>
      <c:layout>
        <c:manualLayout>
          <c:layoutTarget val="inner"/>
          <c:xMode val="edge"/>
          <c:yMode val="edge"/>
          <c:x val="0.13848075599156665"/>
          <c:y val="0.19840500706642436"/>
          <c:w val="0.44849363154759037"/>
          <c:h val="0.67481041792852825"/>
        </c:manualLayout>
      </c:layout>
      <c:doughnutChart>
        <c:varyColors val="1"/>
        <c:ser>
          <c:idx val="0"/>
          <c:order val="0"/>
          <c:dPt>
            <c:idx val="0"/>
            <c:bubble3D val="0"/>
            <c:spPr>
              <a:solidFill>
                <a:srgbClr val="1B6099"/>
              </a:solidFill>
              <a:ln w="19050">
                <a:solidFill>
                  <a:schemeClr val="lt1"/>
                </a:solidFill>
              </a:ln>
              <a:effectLst/>
            </c:spPr>
            <c:extLst>
              <c:ext xmlns:c16="http://schemas.microsoft.com/office/drawing/2014/chart" uri="{C3380CC4-5D6E-409C-BE32-E72D297353CC}">
                <c16:uniqueId val="{00000001-B7EC-4F80-8F43-9BC913A9D457}"/>
              </c:ext>
            </c:extLst>
          </c:dPt>
          <c:dPt>
            <c:idx val="1"/>
            <c:bubble3D val="0"/>
            <c:spPr>
              <a:solidFill>
                <a:srgbClr val="FFC50D"/>
              </a:solidFill>
              <a:ln w="19050">
                <a:solidFill>
                  <a:schemeClr val="lt1"/>
                </a:solidFill>
              </a:ln>
              <a:effectLst/>
            </c:spPr>
            <c:extLst>
              <c:ext xmlns:c16="http://schemas.microsoft.com/office/drawing/2014/chart" uri="{C3380CC4-5D6E-409C-BE32-E72D297353CC}">
                <c16:uniqueId val="{00000003-B7EC-4F80-8F43-9BC913A9D457}"/>
              </c:ext>
            </c:extLst>
          </c:dPt>
          <c:dPt>
            <c:idx val="2"/>
            <c:bubble3D val="0"/>
            <c:spPr>
              <a:solidFill>
                <a:srgbClr val="8FAADC"/>
              </a:solidFill>
              <a:ln w="19050">
                <a:solidFill>
                  <a:schemeClr val="lt1"/>
                </a:solidFill>
              </a:ln>
              <a:effectLst/>
            </c:spPr>
            <c:extLst>
              <c:ext xmlns:c16="http://schemas.microsoft.com/office/drawing/2014/chart" uri="{C3380CC4-5D6E-409C-BE32-E72D297353CC}">
                <c16:uniqueId val="{00000005-B7EC-4F80-8F43-9BC913A9D457}"/>
              </c:ext>
            </c:extLst>
          </c:dPt>
          <c:dPt>
            <c:idx val="3"/>
            <c:bubble3D val="0"/>
            <c:spPr>
              <a:solidFill>
                <a:srgbClr val="C55A11"/>
              </a:solidFill>
              <a:ln w="19050">
                <a:solidFill>
                  <a:schemeClr val="lt1"/>
                </a:solidFill>
              </a:ln>
              <a:effectLst/>
            </c:spPr>
            <c:extLst>
              <c:ext xmlns:c16="http://schemas.microsoft.com/office/drawing/2014/chart" uri="{C3380CC4-5D6E-409C-BE32-E72D297353CC}">
                <c16:uniqueId val="{00000007-B7EC-4F80-8F43-9BC913A9D457}"/>
              </c:ext>
            </c:extLst>
          </c:dPt>
          <c:dPt>
            <c:idx val="4"/>
            <c:bubble3D val="0"/>
            <c:spPr>
              <a:solidFill>
                <a:srgbClr val="44546A"/>
              </a:solidFill>
              <a:ln w="19050">
                <a:solidFill>
                  <a:schemeClr val="lt1"/>
                </a:solidFill>
              </a:ln>
              <a:effectLst/>
            </c:spPr>
            <c:extLst>
              <c:ext xmlns:c16="http://schemas.microsoft.com/office/drawing/2014/chart" uri="{C3380CC4-5D6E-409C-BE32-E72D297353CC}">
                <c16:uniqueId val="{00000009-B7EC-4F80-8F43-9BC913A9D457}"/>
              </c:ext>
            </c:extLst>
          </c:dPt>
          <c:dLbls>
            <c:dLbl>
              <c:idx val="0"/>
              <c:layout>
                <c:manualLayout>
                  <c:x val="1.728410997805602E-2"/>
                  <c:y val="0.30674782959822328"/>
                </c:manualLayout>
              </c:layout>
              <c:tx>
                <c:rich>
                  <a:bodyPr/>
                  <a:lstStyle/>
                  <a:p>
                    <a:pPr>
                      <a:defRPr sz="1000" b="0" i="0" u="none" strike="noStrike" baseline="0">
                        <a:solidFill>
                          <a:srgbClr val="333333"/>
                        </a:solidFill>
                        <a:latin typeface="Calibri"/>
                        <a:ea typeface="Calibri"/>
                        <a:cs typeface="Calibri"/>
                      </a:defRPr>
                    </a:pPr>
                    <a:r>
                      <a:rPr lang="en-US"/>
                      <a:t>49,1 %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EC-4F80-8F43-9BC913A9D457}"/>
                </c:ext>
              </c:extLst>
            </c:dLbl>
            <c:dLbl>
              <c:idx val="1"/>
              <c:layout>
                <c:manualLayout>
                  <c:x val="-0.10521442495126705"/>
                  <c:y val="4.0901771336553851E-2"/>
                </c:manualLayout>
              </c:layout>
              <c:tx>
                <c:rich>
                  <a:bodyPr/>
                  <a:lstStyle/>
                  <a:p>
                    <a:pPr>
                      <a:defRPr sz="1000" b="0" i="0" u="none" strike="noStrike" baseline="0">
                        <a:solidFill>
                          <a:srgbClr val="333333"/>
                        </a:solidFill>
                        <a:latin typeface="Calibri"/>
                        <a:ea typeface="Calibri"/>
                        <a:cs typeface="Calibri"/>
                      </a:defRPr>
                    </a:pPr>
                    <a:r>
                      <a:rPr lang="en-US"/>
                      <a:t>3,7 %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7EC-4F80-8F43-9BC913A9D457}"/>
                </c:ext>
              </c:extLst>
            </c:dLbl>
            <c:dLbl>
              <c:idx val="2"/>
              <c:layout>
                <c:manualLayout>
                  <c:x val="-8.3552631578947364E-2"/>
                  <c:y val="-5.6239935587761677E-2"/>
                </c:manualLayout>
              </c:layout>
              <c:tx>
                <c:rich>
                  <a:bodyPr/>
                  <a:lstStyle/>
                  <a:p>
                    <a:pPr>
                      <a:defRPr sz="1000" b="0" i="0" u="none" strike="noStrike" baseline="0">
                        <a:solidFill>
                          <a:srgbClr val="333333"/>
                        </a:solidFill>
                        <a:latin typeface="Calibri"/>
                        <a:ea typeface="Calibri"/>
                        <a:cs typeface="Calibri"/>
                      </a:defRPr>
                    </a:pPr>
                    <a:r>
                      <a:rPr lang="en-US"/>
                      <a:t>40,5 %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7EC-4F80-8F43-9BC913A9D457}"/>
                </c:ext>
              </c:extLst>
            </c:dLbl>
            <c:dLbl>
              <c:idx val="3"/>
              <c:layout>
                <c:manualLayout>
                  <c:x val="-7.4582816718462341E-2"/>
                  <c:y val="-8.1803351504138908E-2"/>
                </c:manualLayout>
              </c:layout>
              <c:tx>
                <c:rich>
                  <a:bodyPr/>
                  <a:lstStyle/>
                  <a:p>
                    <a:pPr>
                      <a:defRPr sz="1000" b="0" i="0" u="none" strike="noStrike" baseline="0">
                        <a:solidFill>
                          <a:srgbClr val="333333"/>
                        </a:solidFill>
                        <a:latin typeface="Calibri"/>
                        <a:ea typeface="Calibri"/>
                        <a:cs typeface="Calibri"/>
                      </a:defRPr>
                    </a:pPr>
                    <a:r>
                      <a:rPr lang="en-US"/>
                      <a:t>5,0 %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7EC-4F80-8F43-9BC913A9D457}"/>
                </c:ext>
              </c:extLst>
            </c:dLbl>
            <c:dLbl>
              <c:idx val="4"/>
              <c:layout>
                <c:manualLayout>
                  <c:x val="-5.6732612976089091E-17"/>
                  <c:y val="-9.2028985507246391E-2"/>
                </c:manualLayout>
              </c:layout>
              <c:tx>
                <c:rich>
                  <a:bodyPr/>
                  <a:lstStyle/>
                  <a:p>
                    <a:pPr>
                      <a:defRPr sz="1000" b="0" i="0" u="none" strike="noStrike" baseline="0">
                        <a:solidFill>
                          <a:srgbClr val="333333"/>
                        </a:solidFill>
                        <a:latin typeface="Calibri"/>
                        <a:ea typeface="Calibri"/>
                        <a:cs typeface="Calibri"/>
                      </a:defRPr>
                    </a:pPr>
                    <a:r>
                      <a:rPr lang="en-US"/>
                      <a:t>1,7 %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7EC-4F80-8F43-9BC913A9D457}"/>
                </c:ext>
              </c:extLst>
            </c:dLbl>
            <c:spPr>
              <a:noFill/>
              <a:ln w="25400">
                <a:noFill/>
              </a:ln>
            </c:spPr>
            <c:txPr>
              <a:bodyPr wrap="square" lIns="38100" tIns="19050" rIns="38100" bIns="19050" anchor="ctr">
                <a:spAutoFit/>
              </a:bodyPr>
              <a:lstStyle/>
              <a:p>
                <a:pPr>
                  <a:defRPr sz="1000" b="0" i="0" u="none" strike="noStrike" baseline="0">
                    <a:solidFill>
                      <a:srgbClr val="333333"/>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Graphs!$S$42:$S$46</c:f>
              <c:strCache>
                <c:ptCount val="5"/>
                <c:pt idx="0">
                  <c:v>Amérique du nord</c:v>
                </c:pt>
                <c:pt idx="1">
                  <c:v>Europe</c:v>
                </c:pt>
                <c:pt idx="2">
                  <c:v>Asie Pacifique</c:v>
                </c:pt>
                <c:pt idx="3">
                  <c:v>Afrique et Moyen orient</c:v>
                </c:pt>
                <c:pt idx="4">
                  <c:v>Amérique du sud et centrale</c:v>
                </c:pt>
              </c:strCache>
            </c:strRef>
          </c:cat>
          <c:val>
            <c:numRef>
              <c:f>Graphs!$E$42:$E$46</c:f>
              <c:numCache>
                <c:formatCode>0.0%</c:formatCode>
                <c:ptCount val="5"/>
                <c:pt idx="0">
                  <c:v>0.49129850890916393</c:v>
                </c:pt>
                <c:pt idx="1">
                  <c:v>3.7408797020587296E-2</c:v>
                </c:pt>
                <c:pt idx="2">
                  <c:v>0.40454665023743924</c:v>
                </c:pt>
                <c:pt idx="3">
                  <c:v>4.985532126985006E-2</c:v>
                </c:pt>
                <c:pt idx="4">
                  <c:v>1.6890722562959475E-2</c:v>
                </c:pt>
              </c:numCache>
            </c:numRef>
          </c:val>
          <c:extLst>
            <c:ext xmlns:c16="http://schemas.microsoft.com/office/drawing/2014/chart" uri="{C3380CC4-5D6E-409C-BE32-E72D297353CC}">
              <c16:uniqueId val="{0000000A-B7EC-4F80-8F43-9BC913A9D457}"/>
            </c:ext>
          </c:extLst>
        </c:ser>
        <c:dLbls>
          <c:showLegendKey val="0"/>
          <c:showVal val="0"/>
          <c:showCatName val="0"/>
          <c:showSerName val="0"/>
          <c:showPercent val="0"/>
          <c:showBubbleSize val="0"/>
          <c:showLeaderLines val="0"/>
        </c:dLbls>
        <c:firstSliceAng val="0"/>
        <c:holeSize val="75"/>
      </c:doughnutChart>
      <c:spPr>
        <a:noFill/>
        <a:ln w="25400">
          <a:noFill/>
        </a:ln>
      </c:spPr>
    </c:plotArea>
    <c:legend>
      <c:legendPos val="r"/>
      <c:layout>
        <c:manualLayout>
          <c:xMode val="edge"/>
          <c:yMode val="edge"/>
          <c:x val="0.64897166625960756"/>
          <c:y val="0.1323122949793859"/>
          <c:w val="0.31148509091800541"/>
          <c:h val="0.78771977413325012"/>
        </c:manualLayout>
      </c:layout>
      <c:overlay val="0"/>
      <c:spPr>
        <a:noFill/>
        <a:ln w="25400">
          <a:noFill/>
        </a:ln>
      </c:spPr>
      <c:txPr>
        <a:bodyPr/>
        <a:lstStyle/>
        <a:p>
          <a:pPr>
            <a:defRPr sz="92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fr-CA"/>
              <a:t>T1-E25</a:t>
            </a:r>
          </a:p>
        </c:rich>
      </c:tx>
      <c:layout>
        <c:manualLayout>
          <c:xMode val="edge"/>
          <c:yMode val="edge"/>
          <c:x val="0.23934167380271099"/>
          <c:y val="1.0225551074408382E-2"/>
        </c:manualLayout>
      </c:layout>
      <c:overlay val="0"/>
      <c:spPr>
        <a:noFill/>
        <a:ln w="25400">
          <a:noFill/>
        </a:ln>
      </c:spPr>
    </c:title>
    <c:autoTitleDeleted val="0"/>
    <c:plotArea>
      <c:layout>
        <c:manualLayout>
          <c:layoutTarget val="inner"/>
          <c:xMode val="edge"/>
          <c:yMode val="edge"/>
          <c:x val="0.14395515901421413"/>
          <c:y val="0.21368953832504722"/>
          <c:w val="0.70617310865457783"/>
          <c:h val="0.66501578023605945"/>
        </c:manualLayout>
      </c:layout>
      <c:doughnutChart>
        <c:varyColors val="1"/>
        <c:ser>
          <c:idx val="1"/>
          <c:order val="0"/>
          <c:dPt>
            <c:idx val="0"/>
            <c:bubble3D val="0"/>
            <c:spPr>
              <a:solidFill>
                <a:srgbClr val="1B6099"/>
              </a:solidFill>
              <a:ln w="19050">
                <a:solidFill>
                  <a:schemeClr val="lt1"/>
                </a:solidFill>
              </a:ln>
              <a:effectLst/>
            </c:spPr>
            <c:extLst>
              <c:ext xmlns:c16="http://schemas.microsoft.com/office/drawing/2014/chart" uri="{C3380CC4-5D6E-409C-BE32-E72D297353CC}">
                <c16:uniqueId val="{00000001-52CD-4D28-B1B3-E788FFF6EF04}"/>
              </c:ext>
            </c:extLst>
          </c:dPt>
          <c:dPt>
            <c:idx val="1"/>
            <c:bubble3D val="0"/>
            <c:spPr>
              <a:solidFill>
                <a:srgbClr val="FFC50D"/>
              </a:solidFill>
              <a:ln w="19050">
                <a:solidFill>
                  <a:schemeClr val="lt1"/>
                </a:solidFill>
              </a:ln>
              <a:effectLst/>
            </c:spPr>
            <c:extLst>
              <c:ext xmlns:c16="http://schemas.microsoft.com/office/drawing/2014/chart" uri="{C3380CC4-5D6E-409C-BE32-E72D297353CC}">
                <c16:uniqueId val="{00000003-52CD-4D28-B1B3-E788FFF6EF04}"/>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52CD-4D28-B1B3-E788FFF6EF04}"/>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52CD-4D28-B1B3-E788FFF6EF04}"/>
              </c:ext>
            </c:extLst>
          </c:dPt>
          <c:dPt>
            <c:idx val="4"/>
            <c:bubble3D val="0"/>
            <c:spPr>
              <a:solidFill>
                <a:srgbClr val="44546A"/>
              </a:solidFill>
              <a:ln w="19050">
                <a:solidFill>
                  <a:schemeClr val="lt1"/>
                </a:solidFill>
              </a:ln>
              <a:effectLst/>
            </c:spPr>
            <c:extLst>
              <c:ext xmlns:c16="http://schemas.microsoft.com/office/drawing/2014/chart" uri="{C3380CC4-5D6E-409C-BE32-E72D297353CC}">
                <c16:uniqueId val="{00000009-52CD-4D28-B1B3-E788FFF6EF04}"/>
              </c:ext>
            </c:extLst>
          </c:dPt>
          <c:dLbls>
            <c:dLbl>
              <c:idx val="0"/>
              <c:layout>
                <c:manualLayout>
                  <c:x val="6.0089647884923374E-2"/>
                  <c:y val="0.20729352849298754"/>
                </c:manualLayout>
              </c:layout>
              <c:tx>
                <c:rich>
                  <a:bodyPr/>
                  <a:lstStyle/>
                  <a:p>
                    <a:pPr>
                      <a:defRPr sz="1000" b="0" i="0" u="none" strike="noStrike" baseline="0">
                        <a:solidFill>
                          <a:srgbClr val="000000"/>
                        </a:solidFill>
                        <a:latin typeface="Calibri"/>
                        <a:ea typeface="Calibri"/>
                        <a:cs typeface="Calibri"/>
                      </a:defRPr>
                    </a:pPr>
                    <a:r>
                      <a:rPr lang="en-US"/>
                      <a:t>61,8 %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CD-4D28-B1B3-E788FFF6EF04}"/>
                </c:ext>
              </c:extLst>
            </c:dLbl>
            <c:dLbl>
              <c:idx val="1"/>
              <c:layout>
                <c:manualLayout>
                  <c:x val="-9.2397428334487511E-2"/>
                  <c:y val="0.10415479123391784"/>
                </c:manualLayout>
              </c:layout>
              <c:tx>
                <c:rich>
                  <a:bodyPr/>
                  <a:lstStyle/>
                  <a:p>
                    <a:pPr>
                      <a:defRPr sz="1000" b="0" i="0" u="none" strike="noStrike" baseline="0">
                        <a:solidFill>
                          <a:srgbClr val="000000"/>
                        </a:solidFill>
                        <a:latin typeface="Calibri"/>
                        <a:ea typeface="Calibri"/>
                        <a:cs typeface="Calibri"/>
                      </a:defRPr>
                    </a:pPr>
                    <a:r>
                      <a:rPr lang="en-US"/>
                      <a:t>11,4 %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CD-4D28-B1B3-E788FFF6EF04}"/>
                </c:ext>
              </c:extLst>
            </c:dLbl>
            <c:dLbl>
              <c:idx val="2"/>
              <c:layout>
                <c:manualLayout>
                  <c:x val="-0.10884394743816632"/>
                  <c:y val="-7.2781508139703438E-2"/>
                </c:manualLayout>
              </c:layout>
              <c:tx>
                <c:rich>
                  <a:bodyPr/>
                  <a:lstStyle/>
                  <a:p>
                    <a:pPr>
                      <a:defRPr sz="1000" b="0" i="0" u="none" strike="noStrike" baseline="0">
                        <a:solidFill>
                          <a:srgbClr val="000000"/>
                        </a:solidFill>
                        <a:latin typeface="Calibri"/>
                        <a:ea typeface="Calibri"/>
                        <a:cs typeface="Calibri"/>
                      </a:defRPr>
                    </a:pPr>
                    <a:r>
                      <a:rPr lang="en-US"/>
                      <a:t>12,1 %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2CD-4D28-B1B3-E788FFF6EF04}"/>
                </c:ext>
              </c:extLst>
            </c:dLbl>
            <c:dLbl>
              <c:idx val="3"/>
              <c:layout>
                <c:manualLayout>
                  <c:x val="-0.10910983439773611"/>
                  <c:y val="-7.7258747564529898E-2"/>
                </c:manualLayout>
              </c:layout>
              <c:tx>
                <c:rich>
                  <a:bodyPr/>
                  <a:lstStyle/>
                  <a:p>
                    <a:pPr>
                      <a:defRPr sz="1000" b="0" i="0" u="none" strike="noStrike" baseline="0">
                        <a:solidFill>
                          <a:srgbClr val="000000"/>
                        </a:solidFill>
                        <a:latin typeface="Calibri"/>
                        <a:ea typeface="Calibri"/>
                        <a:cs typeface="Calibri"/>
                      </a:defRPr>
                    </a:pPr>
                    <a:r>
                      <a:rPr lang="en-US"/>
                      <a:t>13,1 %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2CD-4D28-B1B3-E788FFF6EF04}"/>
                </c:ext>
              </c:extLst>
            </c:dLbl>
            <c:dLbl>
              <c:idx val="4"/>
              <c:layout>
                <c:manualLayout>
                  <c:x val="1.1195037916677354E-2"/>
                  <c:y val="-0.10869563467143294"/>
                </c:manualLayout>
              </c:layout>
              <c:tx>
                <c:rich>
                  <a:bodyPr/>
                  <a:lstStyle/>
                  <a:p>
                    <a:pPr>
                      <a:defRPr sz="1000" b="0" i="0" u="none" strike="noStrike" baseline="0">
                        <a:solidFill>
                          <a:srgbClr val="000000"/>
                        </a:solidFill>
                        <a:latin typeface="Calibri"/>
                        <a:ea typeface="Calibri"/>
                        <a:cs typeface="Calibri"/>
                      </a:defRPr>
                    </a:pPr>
                    <a:r>
                      <a:rPr lang="en-US"/>
                      <a:t>1,7 %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2CD-4D28-B1B3-E788FFF6EF04}"/>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Graphs!$G$42:$G$46</c:f>
              <c:strCache>
                <c:ptCount val="5"/>
                <c:pt idx="0">
                  <c:v>North America</c:v>
                </c:pt>
                <c:pt idx="1">
                  <c:v>Europe</c:v>
                </c:pt>
                <c:pt idx="2">
                  <c:v>Asia Pacific</c:v>
                </c:pt>
                <c:pt idx="3">
                  <c:v>Africa &amp; Middle East</c:v>
                </c:pt>
                <c:pt idx="4">
                  <c:v>South &amp; Central America</c:v>
                </c:pt>
              </c:strCache>
            </c:strRef>
          </c:cat>
          <c:val>
            <c:numRef>
              <c:f>Graphs!$J$42:$J$46</c:f>
              <c:numCache>
                <c:formatCode>0.0%</c:formatCode>
                <c:ptCount val="5"/>
                <c:pt idx="0">
                  <c:v>0.61775427764458601</c:v>
                </c:pt>
                <c:pt idx="1">
                  <c:v>0.11358336891195113</c:v>
                </c:pt>
                <c:pt idx="2">
                  <c:v>0.12052940983283524</c:v>
                </c:pt>
                <c:pt idx="3">
                  <c:v>0.13100594436598903</c:v>
                </c:pt>
                <c:pt idx="4">
                  <c:v>1.7126999244638577E-2</c:v>
                </c:pt>
              </c:numCache>
            </c:numRef>
          </c:val>
          <c:extLst>
            <c:ext xmlns:c16="http://schemas.microsoft.com/office/drawing/2014/chart" uri="{C3380CC4-5D6E-409C-BE32-E72D297353CC}">
              <c16:uniqueId val="{0000000A-52CD-4D28-B1B3-E788FFF6EF04}"/>
            </c:ext>
          </c:extLst>
        </c:ser>
        <c:dLbls>
          <c:showLegendKey val="0"/>
          <c:showVal val="0"/>
          <c:showCatName val="0"/>
          <c:showSerName val="0"/>
          <c:showPercent val="0"/>
          <c:showBubbleSize val="0"/>
          <c:showLeaderLines val="0"/>
        </c:dLbls>
        <c:firstSliceAng val="0"/>
        <c:holeSize val="75"/>
      </c:doughnutChart>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a:solidFill>
                  <a:srgbClr val="3D4856"/>
                </a:solidFill>
                <a:latin typeface="Aptos" panose="020B0004020202020204" pitchFamily="34" charset="0"/>
              </a:rPr>
              <a:t>Marge brute </a:t>
            </a:r>
            <a:br>
              <a:rPr lang="en-CA" sz="1600" b="1">
                <a:solidFill>
                  <a:srgbClr val="3D4856"/>
                </a:solidFill>
                <a:latin typeface="Aptos" panose="020B0004020202020204" pitchFamily="34" charset="0"/>
              </a:rPr>
            </a:br>
            <a:r>
              <a:rPr lang="en-CA" sz="1200" b="0">
                <a:solidFill>
                  <a:srgbClr val="3D4856"/>
                </a:solidFill>
                <a:latin typeface="Aptos" panose="020B0004020202020204" pitchFamily="34" charset="0"/>
              </a:rPr>
              <a:t>(M$ 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Profit</c:v>
                </c:pt>
              </c:strCache>
            </c:strRef>
          </c:tx>
          <c:spPr>
            <a:solidFill>
              <a:schemeClr val="accent1"/>
            </a:solidFill>
            <a:ln w="9525">
              <a:solidFill>
                <a:schemeClr val="tx1">
                  <a:lumMod val="95000"/>
                  <a:lumOff val="5000"/>
                </a:schemeClr>
              </a:solidFill>
            </a:ln>
            <a:effectLst/>
          </c:spPr>
          <c:invertIfNegative val="0"/>
          <c:dPt>
            <c:idx val="0"/>
            <c:invertIfNegative val="0"/>
            <c:bubble3D val="0"/>
            <c:spPr>
              <a:solidFill>
                <a:srgbClr val="0068A6"/>
              </a:solidFill>
              <a:ln w="9525">
                <a:solidFill>
                  <a:schemeClr val="tx1">
                    <a:lumMod val="95000"/>
                    <a:lumOff val="5000"/>
                  </a:schemeClr>
                </a:solidFill>
              </a:ln>
              <a:effectLst/>
            </c:spPr>
            <c:extLst>
              <c:ext xmlns:c16="http://schemas.microsoft.com/office/drawing/2014/chart" uri="{C3380CC4-5D6E-409C-BE32-E72D297353CC}">
                <c16:uniqueId val="{00000001-CDCC-4282-BD23-DAA2DAA61E46}"/>
              </c:ext>
            </c:extLst>
          </c:dPt>
          <c:dPt>
            <c:idx val="1"/>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3-CDCC-4282-BD23-DAA2DAA61E46}"/>
              </c:ext>
            </c:extLst>
          </c:dPt>
          <c:dLbls>
            <c:dLbl>
              <c:idx val="0"/>
              <c:layout>
                <c:manualLayout>
                  <c:x val="0"/>
                  <c:y val="9.9133750553724448E-3"/>
                </c:manualLayout>
              </c:layout>
              <c:tx>
                <c:rich>
                  <a:bodyPr/>
                  <a:lstStyle/>
                  <a:p>
                    <a:r>
                      <a:rPr lang="en-US"/>
                      <a:t>23,8 $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CC-4282-BD23-DAA2DAA61E46}"/>
                </c:ext>
              </c:extLst>
            </c:dLbl>
            <c:dLbl>
              <c:idx val="1"/>
              <c:tx>
                <c:rich>
                  <a:bodyPr/>
                  <a:lstStyle/>
                  <a:p>
                    <a:r>
                      <a:rPr lang="en-US"/>
                      <a:t>15,1 $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CC-4282-BD23-DAA2DAA61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T1-E26</c:v>
                </c:pt>
                <c:pt idx="1">
                  <c:v>T1-E25</c:v>
                </c:pt>
              </c:strCache>
            </c:strRef>
          </c:cat>
          <c:val>
            <c:numRef>
              <c:f>Sheet1!$B$2:$B$3</c:f>
              <c:numCache>
                <c:formatCode>General</c:formatCode>
                <c:ptCount val="2"/>
                <c:pt idx="0">
                  <c:v>20.626000000000001</c:v>
                </c:pt>
                <c:pt idx="1">
                  <c:v>16.827999999999999</c:v>
                </c:pt>
              </c:numCache>
            </c:numRef>
          </c:val>
          <c:extLst>
            <c:ext xmlns:c16="http://schemas.microsoft.com/office/drawing/2014/chart" uri="{C3380CC4-5D6E-409C-BE32-E72D297353CC}">
              <c16:uniqueId val="{00000004-CDCC-4282-BD23-DAA2DAA61E46}"/>
            </c:ext>
          </c:extLst>
        </c:ser>
        <c:dLbls>
          <c:showLegendKey val="0"/>
          <c:showVal val="0"/>
          <c:showCatName val="0"/>
          <c:showSerName val="0"/>
          <c:showPercent val="0"/>
          <c:showBubbleSize val="0"/>
        </c:dLbls>
        <c:gapWidth val="219"/>
        <c:axId val="1999428255"/>
        <c:axId val="3626815"/>
      </c:barChart>
      <c:catAx>
        <c:axId val="1999428255"/>
        <c:scaling>
          <c:orientation val="maxMin"/>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25"/>
          <c:min val="0"/>
        </c:scaling>
        <c:delete val="1"/>
        <c:axPos val="r"/>
        <c:majorGridlines>
          <c:spPr>
            <a:ln w="6350" cap="flat" cmpd="sng" algn="ctr">
              <a:noFill/>
              <a:round/>
            </a:ln>
            <a:effectLst/>
          </c:spPr>
        </c:majorGridlines>
        <c:numFmt formatCode="General" sourceLinked="1"/>
        <c:majorTickMark val="out"/>
        <c:minorTickMark val="none"/>
        <c:tickLblPos val="nextTo"/>
        <c:crossAx val="1999428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sz="1600" b="1" noProof="0">
                <a:latin typeface="Aptos" panose="020B0004020202020204" pitchFamily="34" charset="0"/>
              </a:rPr>
              <a:t>BAIIA ajusté</a:t>
            </a:r>
            <a:r>
              <a:rPr lang="fr-CA" sz="1600" b="1" baseline="30000" noProof="0">
                <a:latin typeface="Aptos" panose="020B0004020202020204" pitchFamily="34" charset="0"/>
              </a:rPr>
              <a:t>1</a:t>
            </a:r>
            <a:r>
              <a:rPr lang="fr-CA" sz="1600" b="1" noProof="0">
                <a:latin typeface="Aptos" panose="020B0004020202020204" pitchFamily="34" charset="0"/>
              </a:rPr>
              <a:t> et résultat net ajusté</a:t>
            </a:r>
            <a:r>
              <a:rPr lang="fr-CA" sz="1600" b="1" baseline="30000" noProof="0">
                <a:latin typeface="Aptos" panose="020B0004020202020204" pitchFamily="34" charset="0"/>
              </a:rPr>
              <a:t>1</a:t>
            </a:r>
          </a:p>
          <a:p>
            <a:pPr>
              <a:defRPr/>
            </a:pPr>
            <a:r>
              <a:rPr lang="fr-CA" sz="1200" noProof="0">
                <a:latin typeface="Aptos" panose="020B0004020202020204" pitchFamily="34" charset="0"/>
              </a:rPr>
              <a:t>(M$ US)</a:t>
            </a:r>
          </a:p>
        </c:rich>
      </c:tx>
      <c:layout>
        <c:manualLayout>
          <c:xMode val="edge"/>
          <c:yMode val="edge"/>
          <c:x val="0.1520374353642337"/>
          <c:y val="4.288164665523156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754116787064323E-2"/>
          <c:y val="0.17210937183452413"/>
          <c:w val="0.93824356965042621"/>
          <c:h val="0.59340770654097041"/>
        </c:manualLayout>
      </c:layout>
      <c:barChart>
        <c:barDir val="col"/>
        <c:grouping val="clustered"/>
        <c:varyColors val="0"/>
        <c:ser>
          <c:idx val="0"/>
          <c:order val="0"/>
          <c:tx>
            <c:strRef>
              <c:f>Sheet1!$B$1</c:f>
              <c:strCache>
                <c:ptCount val="1"/>
                <c:pt idx="0">
                  <c:v>BAIIA ajusté</c:v>
                </c:pt>
              </c:strCache>
            </c:strRef>
          </c:tx>
          <c:spPr>
            <a:solidFill>
              <a:srgbClr val="0067A6"/>
            </a:solidFill>
            <a:ln w="9525">
              <a:solidFill>
                <a:schemeClr val="tx1">
                  <a:lumMod val="95000"/>
                  <a:lumOff val="5000"/>
                </a:schemeClr>
              </a:solidFill>
            </a:ln>
            <a:effectLst/>
          </c:spPr>
          <c:invertIfNegative val="0"/>
          <c:dPt>
            <c:idx val="0"/>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1-7E1D-4942-B25B-C57ED58BC641}"/>
              </c:ext>
            </c:extLst>
          </c:dPt>
          <c:dPt>
            <c:idx val="1"/>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3-7E1D-4942-B25B-C57ED58BC641}"/>
              </c:ext>
            </c:extLst>
          </c:dPt>
          <c:dLbls>
            <c:dLbl>
              <c:idx val="0"/>
              <c:tx>
                <c:rich>
                  <a:bodyPr/>
                  <a:lstStyle/>
                  <a:p>
                    <a:r>
                      <a:rPr lang="en-US" sz="1400"/>
                      <a:t>2,8 $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1D-4942-B25B-C57ED58BC641}"/>
                </c:ext>
              </c:extLst>
            </c:dLbl>
            <c:dLbl>
              <c:idx val="1"/>
              <c:tx>
                <c:rich>
                  <a:bodyPr/>
                  <a:lstStyle/>
                  <a:p>
                    <a:r>
                      <a:rPr lang="en-US" sz="1400"/>
                      <a:t>4,0 $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T1-E25</c:v>
                </c:pt>
                <c:pt idx="1">
                  <c:v>T1-E26</c:v>
                </c:pt>
              </c:strCache>
            </c:strRef>
          </c:cat>
          <c:val>
            <c:numRef>
              <c:f>Sheet1!$B$2:$B$3</c:f>
              <c:numCache>
                <c:formatCode>0.0</c:formatCode>
                <c:ptCount val="2"/>
                <c:pt idx="0">
                  <c:v>2.8460000000000001</c:v>
                </c:pt>
                <c:pt idx="1">
                  <c:v>3.976</c:v>
                </c:pt>
              </c:numCache>
            </c:numRef>
          </c:val>
          <c:extLst>
            <c:ext xmlns:c16="http://schemas.microsoft.com/office/drawing/2014/chart" uri="{C3380CC4-5D6E-409C-BE32-E72D297353CC}">
              <c16:uniqueId val="{00000004-7E1D-4942-B25B-C57ED58BC641}"/>
            </c:ext>
          </c:extLst>
        </c:ser>
        <c:ser>
          <c:idx val="1"/>
          <c:order val="1"/>
          <c:tx>
            <c:strRef>
              <c:f>Sheet1!$C$1</c:f>
              <c:strCache>
                <c:ptCount val="1"/>
                <c:pt idx="0">
                  <c:v>Résultat net ajusté</c:v>
                </c:pt>
              </c:strCache>
            </c:strRef>
          </c:tx>
          <c:spPr>
            <a:solidFill>
              <a:srgbClr val="DAE3F3"/>
            </a:solidFill>
            <a:ln w="9525">
              <a:solidFill>
                <a:schemeClr val="tx1">
                  <a:lumMod val="95000"/>
                  <a:lumOff val="5000"/>
                </a:schemeClr>
              </a:solidFill>
            </a:ln>
            <a:effectLst/>
          </c:spPr>
          <c:invertIfNegative val="0"/>
          <c:dLbls>
            <c:dLbl>
              <c:idx val="0"/>
              <c:tx>
                <c:rich>
                  <a:bodyPr/>
                  <a:lstStyle/>
                  <a:p>
                    <a:r>
                      <a:rPr lang="en-US"/>
                      <a:t>0,2 $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1D-4942-B25B-C57ED58BC641}"/>
                </c:ext>
              </c:extLst>
            </c:dLbl>
            <c:dLbl>
              <c:idx val="1"/>
              <c:tx>
                <c:rich>
                  <a:bodyPr/>
                  <a:lstStyle/>
                  <a:p>
                    <a:r>
                      <a:rPr lang="en-US"/>
                      <a:t>0,1 $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T1-E25</c:v>
                </c:pt>
                <c:pt idx="1">
                  <c:v>T1-E26</c:v>
                </c:pt>
              </c:strCache>
            </c:strRef>
          </c:cat>
          <c:val>
            <c:numRef>
              <c:f>Sheet1!$C$2:$C$3</c:f>
              <c:numCache>
                <c:formatCode>0.0</c:formatCode>
                <c:ptCount val="2"/>
                <c:pt idx="0">
                  <c:v>0.24199999999999999</c:v>
                </c:pt>
                <c:pt idx="1">
                  <c:v>0.09</c:v>
                </c:pt>
              </c:numCache>
            </c:numRef>
          </c:val>
          <c:extLst>
            <c:ext xmlns:c16="http://schemas.microsoft.com/office/drawing/2014/chart" uri="{C3380CC4-5D6E-409C-BE32-E72D297353CC}">
              <c16:uniqueId val="{00000007-7E1D-4942-B25B-C57ED58BC641}"/>
            </c:ext>
          </c:extLst>
        </c:ser>
        <c:dLbls>
          <c:dLblPos val="outEnd"/>
          <c:showLegendKey val="0"/>
          <c:showVal val="1"/>
          <c:showCatName val="0"/>
          <c:showSerName val="0"/>
          <c:showPercent val="0"/>
          <c:showBubbleSize val="0"/>
        </c:dLbls>
        <c:gapWidth val="219"/>
        <c:overlap val="-27"/>
        <c:axId val="1615443567"/>
        <c:axId val="1615236479"/>
      </c:barChart>
      <c:catAx>
        <c:axId val="1615443567"/>
        <c:scaling>
          <c:orientation val="minMax"/>
        </c:scaling>
        <c:delete val="0"/>
        <c:axPos val="b"/>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615236479"/>
        <c:crosses val="autoZero"/>
        <c:auto val="1"/>
        <c:lblAlgn val="ctr"/>
        <c:lblOffset val="100"/>
        <c:noMultiLvlLbl val="0"/>
      </c:catAx>
      <c:valAx>
        <c:axId val="1615236479"/>
        <c:scaling>
          <c:orientation val="minMax"/>
          <c:max val="5"/>
          <c:min val="0"/>
        </c:scaling>
        <c:delete val="1"/>
        <c:axPos val="l"/>
        <c:numFmt formatCode="0.0" sourceLinked="1"/>
        <c:majorTickMark val="out"/>
        <c:minorTickMark val="none"/>
        <c:tickLblPos val="nextTo"/>
        <c:crossAx val="1615443567"/>
        <c:crosses val="autoZero"/>
        <c:crossBetween val="between"/>
        <c:majorUnit val="1"/>
      </c:valAx>
      <c:spPr>
        <a:noFill/>
        <a:ln>
          <a:noFill/>
        </a:ln>
        <a:effectLst/>
      </c:spPr>
    </c:plotArea>
    <c:legend>
      <c:legendPos val="b"/>
      <c:layout>
        <c:manualLayout>
          <c:xMode val="edge"/>
          <c:yMode val="edge"/>
          <c:x val="0.15098855641783518"/>
          <c:y val="0.89509460974325039"/>
          <c:w val="0.69802265879965586"/>
          <c:h val="8.77527315946570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r>
              <a:rPr lang="en-CA" sz="1600" b="1">
                <a:solidFill>
                  <a:srgbClr val="3D4856"/>
                </a:solidFill>
                <a:latin typeface="Aptos" panose="020B0004020202020204" pitchFamily="34" charset="0"/>
              </a:rPr>
              <a:t>Situation financière</a:t>
            </a:r>
            <a:r>
              <a:rPr lang="en-CA" sz="1600" b="1" baseline="0">
                <a:solidFill>
                  <a:srgbClr val="3D4856"/>
                </a:solidFill>
                <a:latin typeface="Aptos" panose="020B0004020202020204" pitchFamily="34" charset="0"/>
              </a:rPr>
              <a:t> au 31 </a:t>
            </a:r>
            <a:r>
              <a:rPr lang="en-CA" sz="1600" b="1" baseline="0" err="1">
                <a:solidFill>
                  <a:srgbClr val="3D4856"/>
                </a:solidFill>
                <a:latin typeface="Aptos" panose="020B0004020202020204" pitchFamily="34" charset="0"/>
              </a:rPr>
              <a:t>mai</a:t>
            </a:r>
            <a:r>
              <a:rPr lang="en-CA" sz="1600" b="1" baseline="0">
                <a:solidFill>
                  <a:srgbClr val="3D4856"/>
                </a:solidFill>
                <a:latin typeface="Aptos" panose="020B0004020202020204" pitchFamily="34" charset="0"/>
              </a:rPr>
              <a:t> 2025</a:t>
            </a:r>
            <a:r>
              <a:rPr lang="en-CA" sz="1600" b="1">
                <a:solidFill>
                  <a:srgbClr val="3D4856"/>
                </a:solidFill>
                <a:latin typeface="Aptos" panose="020B0004020202020204" pitchFamily="34" charset="0"/>
              </a:rPr>
              <a:t> </a:t>
            </a:r>
          </a:p>
          <a:p>
            <a:pPr>
              <a:defRPr>
                <a:solidFill>
                  <a:srgbClr val="3D4856"/>
                </a:solidFill>
                <a:latin typeface="Aptos" panose="020B0004020202020204" pitchFamily="34" charset="0"/>
              </a:defRPr>
            </a:pPr>
            <a:r>
              <a:rPr lang="en-CA" sz="1200" b="0">
                <a:solidFill>
                  <a:srgbClr val="3D4856"/>
                </a:solidFill>
                <a:latin typeface="Aptos" panose="020B0004020202020204" pitchFamily="34" charset="0"/>
              </a:rPr>
              <a:t>(M$ US)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9.0899743495258645E-2"/>
          <c:y val="0.18649246566485791"/>
          <c:w val="0.88745660381360025"/>
          <c:h val="0.59112790246601998"/>
        </c:manualLayout>
      </c:layout>
      <c:barChart>
        <c:barDir val="col"/>
        <c:grouping val="clustered"/>
        <c:varyColors val="0"/>
        <c:ser>
          <c:idx val="3"/>
          <c:order val="0"/>
          <c:tx>
            <c:strRef>
              <c:f>Sheet1!$B$1</c:f>
              <c:strCache>
                <c:ptCount val="1"/>
                <c:pt idx="0">
                  <c:v>Trésorerie et équivalents de trésorerie</c:v>
                </c:pt>
              </c:strCache>
            </c:strRef>
          </c:tx>
          <c:spPr>
            <a:solidFill>
              <a:srgbClr val="0067A6"/>
            </a:solidFill>
            <a:ln w="9525">
              <a:solidFill>
                <a:schemeClr val="tx1">
                  <a:lumMod val="95000"/>
                  <a:lumOff val="5000"/>
                </a:schemeClr>
              </a:solidFill>
            </a:ln>
            <a:effectLst/>
          </c:spPr>
          <c:invertIfNegative val="0"/>
          <c:dLbls>
            <c:dLbl>
              <c:idx val="0"/>
              <c:tx>
                <c:rich>
                  <a:bodyPr/>
                  <a:lstStyle/>
                  <a:p>
                    <a:r>
                      <a:rPr lang="en-US"/>
                      <a:t>59,1 $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5F-4F2F-89BE-0EA7A32EA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59.101999999999997</c:v>
                </c:pt>
              </c:numCache>
            </c:numRef>
          </c:val>
          <c:extLst>
            <c:ext xmlns:c16="http://schemas.microsoft.com/office/drawing/2014/chart" uri="{C3380CC4-5D6E-409C-BE32-E72D297353CC}">
              <c16:uniqueId val="{00000001-655F-4F2F-89BE-0EA7A32EAE67}"/>
            </c:ext>
          </c:extLst>
        </c:ser>
        <c:ser>
          <c:idx val="0"/>
          <c:order val="1"/>
          <c:tx>
            <c:strRef>
              <c:f>Sheet1!$C$1</c:f>
              <c:strCache>
                <c:ptCount val="1"/>
                <c:pt idx="0">
                  <c:v>Dette à long terme</c:v>
                </c:pt>
              </c:strCache>
            </c:strRef>
          </c:tx>
          <c:spPr>
            <a:solidFill>
              <a:srgbClr val="DAE3F3"/>
            </a:solidFill>
            <a:ln w="9525">
              <a:solidFill>
                <a:schemeClr val="tx1">
                  <a:lumMod val="95000"/>
                  <a:lumOff val="5000"/>
                </a:schemeClr>
              </a:solidFill>
            </a:ln>
            <a:effectLst/>
          </c:spPr>
          <c:invertIfNegative val="0"/>
          <c:dLbls>
            <c:dLbl>
              <c:idx val="0"/>
              <c:tx>
                <c:rich>
                  <a:bodyPr/>
                  <a:lstStyle/>
                  <a:p>
                    <a:r>
                      <a:rPr lang="en-US"/>
                      <a:t>16,4 $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5F-4F2F-89BE-0EA7A32EA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General</c:formatCode>
                <c:ptCount val="1"/>
                <c:pt idx="0">
                  <c:v>59.101999999999997</c:v>
                </c:pt>
              </c:numCache>
            </c:numRef>
          </c:cat>
          <c:val>
            <c:numRef>
              <c:f>Sheet1!$C$2</c:f>
              <c:numCache>
                <c:formatCode>General</c:formatCode>
                <c:ptCount val="1"/>
                <c:pt idx="0">
                  <c:v>16.396000000000001</c:v>
                </c:pt>
              </c:numCache>
            </c:numRef>
          </c:val>
          <c:extLst>
            <c:ext xmlns:c16="http://schemas.microsoft.com/office/drawing/2014/chart" uri="{C3380CC4-5D6E-409C-BE32-E72D297353CC}">
              <c16:uniqueId val="{00000003-655F-4F2F-89BE-0EA7A32EAE67}"/>
            </c:ext>
          </c:extLst>
        </c:ser>
        <c:ser>
          <c:idx val="1"/>
          <c:order val="2"/>
          <c:tx>
            <c:strRef>
              <c:f>Sheet1!$D$1</c:f>
              <c:strCache>
                <c:ptCount val="1"/>
                <c:pt idx="0">
                  <c:v>Emprunt bancaire</c:v>
                </c:pt>
              </c:strCache>
            </c:strRef>
          </c:tx>
          <c:spPr>
            <a:solidFill>
              <a:srgbClr val="FFC50D"/>
            </a:solidFill>
            <a:ln w="9525">
              <a:solidFill>
                <a:schemeClr val="tx1">
                  <a:lumMod val="95000"/>
                  <a:lumOff val="5000"/>
                </a:schemeClr>
              </a:solidFill>
            </a:ln>
            <a:effectLst/>
          </c:spPr>
          <c:invertIfNegative val="0"/>
          <c:dLbls>
            <c:dLbl>
              <c:idx val="0"/>
              <c:tx>
                <c:rich>
                  <a:bodyPr/>
                  <a:lstStyle/>
                  <a:p>
                    <a:r>
                      <a:rPr lang="en-US"/>
                      <a:t>3,3 $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55F-4F2F-89BE-0EA7A32EA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General</c:formatCode>
                <c:ptCount val="1"/>
                <c:pt idx="0">
                  <c:v>59.101999999999997</c:v>
                </c:pt>
              </c:numCache>
            </c:numRef>
          </c:cat>
          <c:val>
            <c:numRef>
              <c:f>Sheet1!$D$2</c:f>
              <c:numCache>
                <c:formatCode>General</c:formatCode>
                <c:ptCount val="1"/>
                <c:pt idx="0">
                  <c:v>3.3180000000000001</c:v>
                </c:pt>
              </c:numCache>
            </c:numRef>
          </c:val>
          <c:extLst>
            <c:ext xmlns:c16="http://schemas.microsoft.com/office/drawing/2014/chart" uri="{C3380CC4-5D6E-409C-BE32-E72D297353CC}">
              <c16:uniqueId val="{00000005-655F-4F2F-89BE-0EA7A32EAE67}"/>
            </c:ext>
          </c:extLst>
        </c:ser>
        <c:dLbls>
          <c:dLblPos val="outEnd"/>
          <c:showLegendKey val="0"/>
          <c:showVal val="1"/>
          <c:showCatName val="0"/>
          <c:showSerName val="0"/>
          <c:showPercent val="0"/>
          <c:showBubbleSize val="0"/>
        </c:dLbls>
        <c:gapWidth val="300"/>
        <c:overlap val="-27"/>
        <c:axId val="5706991"/>
        <c:axId val="1615718607"/>
        <c:extLst>
          <c:ext xmlns:c15="http://schemas.microsoft.com/office/drawing/2012/chart" uri="{02D57815-91ED-43cb-92C2-25804820EDAC}">
            <c15:filteredBarSeries>
              <c15:ser>
                <c:idx val="2"/>
                <c:order val="3"/>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Sheet1!$B$2</c15:sqref>
                        </c15:formulaRef>
                      </c:ext>
                    </c:extLst>
                    <c:numCache>
                      <c:formatCode>General</c:formatCode>
                      <c:ptCount val="1"/>
                      <c:pt idx="0">
                        <c:v>59.101999999999997</c:v>
                      </c:pt>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6-655F-4F2F-89BE-0EA7A32EAE67}"/>
                  </c:ext>
                </c:extLst>
              </c15:ser>
            </c15:filteredBarSeries>
          </c:ext>
        </c:extLst>
      </c:barChart>
      <c:catAx>
        <c:axId val="5706991"/>
        <c:scaling>
          <c:orientation val="minMax"/>
        </c:scaling>
        <c:delete val="0"/>
        <c:axPos val="b"/>
        <c:numFmt formatCode="General" sourceLinked="1"/>
        <c:majorTickMark val="out"/>
        <c:minorTickMark val="none"/>
        <c:tickLblPos val="none"/>
        <c:spPr>
          <a:noFill/>
          <a:ln w="6350" cap="flat" cmpd="sng" algn="ctr">
            <a:solidFill>
              <a:srgbClr val="3D4856"/>
            </a:solidFill>
            <a:round/>
          </a:ln>
          <a:effectLst/>
        </c:spPr>
        <c:txPr>
          <a:bodyPr rot="-60000000" spcFirstLastPara="1" vertOverflow="ellipsis" vert="horz" wrap="square" anchor="ctr" anchorCtr="1"/>
          <a:lstStyle/>
          <a:p>
            <a:pPr>
              <a:defRPr sz="1200" b="1" i="0" u="none" strike="noStrike" kern="1200" baseline="0">
                <a:solidFill>
                  <a:srgbClr val="3D4856"/>
                </a:solidFill>
                <a:latin typeface="+mn-lt"/>
                <a:ea typeface="+mn-ea"/>
                <a:cs typeface="+mn-cs"/>
              </a:defRPr>
            </a:pPr>
            <a:endParaRPr lang="en-US"/>
          </a:p>
        </c:txPr>
        <c:crossAx val="1615718607"/>
        <c:crosses val="autoZero"/>
        <c:auto val="1"/>
        <c:lblAlgn val="ctr"/>
        <c:lblOffset val="100"/>
        <c:noMultiLvlLbl val="0"/>
      </c:catAx>
      <c:valAx>
        <c:axId val="1615718607"/>
        <c:scaling>
          <c:orientation val="minMax"/>
          <c:max val="75"/>
        </c:scaling>
        <c:delete val="1"/>
        <c:axPos val="l"/>
        <c:minorGridlines>
          <c:spPr>
            <a:ln w="9525" cap="flat" cmpd="sng" algn="ctr">
              <a:noFill/>
              <a:round/>
            </a:ln>
            <a:effectLst/>
          </c:spPr>
        </c:minorGridlines>
        <c:numFmt formatCode="General" sourceLinked="1"/>
        <c:majorTickMark val="out"/>
        <c:minorTickMark val="none"/>
        <c:tickLblPos val="nextTo"/>
        <c:crossAx val="5706991"/>
        <c:crosses val="autoZero"/>
        <c:crossBetween val="between"/>
        <c:majorUnit val="15"/>
      </c:valAx>
      <c:spPr>
        <a:noFill/>
        <a:ln>
          <a:noFill/>
        </a:ln>
        <a:effectLst/>
      </c:spPr>
    </c:plotArea>
    <c:legend>
      <c:legendPos val="b"/>
      <c:layout>
        <c:manualLayout>
          <c:xMode val="edge"/>
          <c:yMode val="edge"/>
          <c:x val="5.8923354440002136E-3"/>
          <c:y val="0.86616078206204483"/>
          <c:w val="0.97987551161974973"/>
          <c:h val="8.723058998356522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D4856"/>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0.23714</cdr:x>
      <cdr:y>0.43053</cdr:y>
    </cdr:from>
    <cdr:to>
      <cdr:x>0.48901</cdr:x>
      <cdr:y>0.60126</cdr:y>
    </cdr:to>
    <cdr:sp macro="" textlink="">
      <cdr:nvSpPr>
        <cdr:cNvPr id="2" name="TextBox 1"/>
        <cdr:cNvSpPr txBox="1"/>
      </cdr:nvSpPr>
      <cdr:spPr>
        <a:xfrm xmlns:a="http://schemas.openxmlformats.org/drawingml/2006/main">
          <a:off x="829350" y="1053204"/>
          <a:ext cx="1041532" cy="472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100" b="1" kern="1200"/>
            <a:t>72,2 M$</a:t>
          </a:r>
        </a:p>
        <a:p xmlns:a="http://schemas.openxmlformats.org/drawingml/2006/main">
          <a:pPr algn="ctr"/>
          <a:r>
            <a:rPr lang="en-CA" sz="1100" b="1" kern="1200"/>
            <a:t>Chiffre d'affaires</a:t>
          </a:r>
        </a:p>
      </cdr:txBody>
    </cdr:sp>
  </cdr:relSizeAnchor>
</c:userShapes>
</file>

<file path=ppt/drawings/drawing2.xml><?xml version="1.0" encoding="utf-8"?>
<c:userShapes xmlns:c="http://schemas.openxmlformats.org/drawingml/2006/chart">
  <cdr:relSizeAnchor xmlns:cdr="http://schemas.openxmlformats.org/drawingml/2006/chartDrawing">
    <cdr:from>
      <cdr:x>0.29576</cdr:x>
      <cdr:y>0.42792</cdr:y>
    </cdr:from>
    <cdr:to>
      <cdr:x>0.69351</cdr:x>
      <cdr:y>0.60017</cdr:y>
    </cdr:to>
    <cdr:sp macro="" textlink="">
      <cdr:nvSpPr>
        <cdr:cNvPr id="2" name="TextBox 1"/>
        <cdr:cNvSpPr txBox="1"/>
      </cdr:nvSpPr>
      <cdr:spPr>
        <a:xfrm xmlns:a="http://schemas.openxmlformats.org/drawingml/2006/main">
          <a:off x="653135" y="1039884"/>
          <a:ext cx="1039117" cy="4743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100" b="1" kern="1200"/>
            <a:t>60,9 M$</a:t>
          </a:r>
        </a:p>
        <a:p xmlns:a="http://schemas.openxmlformats.org/drawingml/2006/main">
          <a:pPr algn="ctr"/>
          <a:r>
            <a:rPr lang="en-CA" sz="1100" b="1" kern="1200"/>
            <a:t>Chiffre d'affaires</a:t>
          </a:r>
        </a:p>
      </cdr:txBody>
    </cdr:sp>
  </cdr:relSizeAnchor>
</c:userShapes>
</file>

<file path=ppt/drawings/drawing3.xml><?xml version="1.0" encoding="utf-8"?>
<c:userShapes xmlns:c="http://schemas.openxmlformats.org/drawingml/2006/chart">
  <cdr:relSizeAnchor xmlns:cdr="http://schemas.openxmlformats.org/drawingml/2006/chartDrawing">
    <cdr:from>
      <cdr:x>0.65593</cdr:x>
      <cdr:y>0.49245</cdr:y>
    </cdr:from>
    <cdr:to>
      <cdr:x>0.82162</cdr:x>
      <cdr:y>0.71726</cdr:y>
    </cdr:to>
    <cdr:grpSp>
      <cdr:nvGrpSpPr>
        <cdr:cNvPr id="3" name="Group 2">
          <a:extLst xmlns:a="http://schemas.openxmlformats.org/drawingml/2006/main">
            <a:ext uri="{FF2B5EF4-FFF2-40B4-BE49-F238E27FC236}">
              <a16:creationId xmlns:a16="http://schemas.microsoft.com/office/drawing/2014/main" id="{9BD8BC5E-8159-08F8-7FDD-4CAC8A90E581}"/>
            </a:ext>
          </a:extLst>
        </cdr:cNvPr>
        <cdr:cNvGrpSpPr/>
      </cdr:nvGrpSpPr>
      <cdr:grpSpPr>
        <a:xfrm xmlns:a="http://schemas.openxmlformats.org/drawingml/2006/main">
          <a:off x="2872291" y="1305614"/>
          <a:ext cx="725550" cy="596030"/>
          <a:chOff x="2416770" y="1296223"/>
          <a:chExt cx="725560" cy="576000"/>
        </a:xfrm>
      </cdr:grpSpPr>
      <cdr:sp macro="" textlink="">
        <cdr:nvSpPr>
          <cdr:cNvPr id="4" name="Oval 3">
            <a:extLst xmlns:a="http://schemas.openxmlformats.org/drawingml/2006/main">
              <a:ext uri="{FF2B5EF4-FFF2-40B4-BE49-F238E27FC236}">
                <a16:creationId xmlns:a16="http://schemas.microsoft.com/office/drawing/2014/main" id="{509D4ACF-E682-49C8-2E7E-AB8C2A404A12}"/>
              </a:ext>
            </a:extLst>
          </cdr:cNvPr>
          <cdr:cNvSpPr/>
        </cdr:nvSpPr>
        <cdr:spPr>
          <a:xfrm xmlns:a="http://schemas.openxmlformats.org/drawingml/2006/main">
            <a:off x="2481390" y="1296223"/>
            <a:ext cx="576000" cy="576000"/>
          </a:xfrm>
          <a:prstGeom xmlns:a="http://schemas.openxmlformats.org/drawingml/2006/main" prst="ellipse">
            <a:avLst/>
          </a:prstGeom>
          <a:solidFill xmlns:a="http://schemas.openxmlformats.org/drawingml/2006/main">
            <a:srgbClr val="3D4856"/>
          </a:solidFill>
          <a:ln xmlns:a="http://schemas.openxmlformats.org/drawingml/2006/main" w="28575">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sz="1400"/>
          </a:p>
        </cdr:txBody>
      </cdr:sp>
      <cdr:sp macro="" textlink="">
        <cdr:nvSpPr>
          <cdr:cNvPr id="5" name="TextBox 11">
            <a:extLst xmlns:a="http://schemas.openxmlformats.org/drawingml/2006/main">
              <a:ext uri="{FF2B5EF4-FFF2-40B4-BE49-F238E27FC236}">
                <a16:creationId xmlns:a16="http://schemas.microsoft.com/office/drawing/2014/main" id="{49F87D63-7400-8136-35A2-0C09479AF2F2}"/>
              </a:ext>
            </a:extLst>
          </cdr:cNvPr>
          <cdr:cNvSpPr txBox="1"/>
        </cdr:nvSpPr>
        <cdr:spPr>
          <a:xfrm xmlns:a="http://schemas.openxmlformats.org/drawingml/2006/main">
            <a:off x="2416770" y="1440012"/>
            <a:ext cx="725560" cy="3077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chemeClr val="bg1"/>
                </a:solidFill>
              </a:rPr>
              <a:t>28,6 %</a:t>
            </a:r>
            <a:endParaRPr lang="en-CA" sz="1400" b="1" dirty="0">
              <a:solidFill>
                <a:schemeClr val="bg1"/>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312A6-6155-092E-57E6-23FC4D8BE8E9}"/>
              </a:ext>
            </a:extLst>
          </p:cNvPr>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514B4B4-EEC1-5947-13E2-ED12A5DAA411}"/>
              </a:ext>
            </a:extLst>
          </p:cNvPr>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endParaRPr lang="en-CA"/>
          </a:p>
        </p:txBody>
      </p:sp>
      <p:sp>
        <p:nvSpPr>
          <p:cNvPr id="4" name="Footer Placeholder 3">
            <a:extLst>
              <a:ext uri="{FF2B5EF4-FFF2-40B4-BE49-F238E27FC236}">
                <a16:creationId xmlns:a16="http://schemas.microsoft.com/office/drawing/2014/main" id="{50C3C295-FCC9-A7DA-87FC-BCDAC06A36A4}"/>
              </a:ext>
            </a:extLst>
          </p:cNvPr>
          <p:cNvSpPr>
            <a:spLocks noGrp="1"/>
          </p:cNvSpPr>
          <p:nvPr>
            <p:ph type="ftr" sz="quarter" idx="2"/>
          </p:nvPr>
        </p:nvSpPr>
        <p:spPr>
          <a:xfrm>
            <a:off x="0" y="8777288"/>
            <a:ext cx="3013075"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D3523F8-3F3D-CA53-8031-1F679D5BC152}"/>
              </a:ext>
            </a:extLst>
          </p:cNvPr>
          <p:cNvSpPr>
            <a:spLocks noGrp="1"/>
          </p:cNvSpPr>
          <p:nvPr>
            <p:ph type="sldNum" sz="quarter" idx="3"/>
          </p:nvPr>
        </p:nvSpPr>
        <p:spPr>
          <a:xfrm>
            <a:off x="3940175" y="8777288"/>
            <a:ext cx="3013075" cy="463550"/>
          </a:xfrm>
          <a:prstGeom prst="rect">
            <a:avLst/>
          </a:prstGeom>
        </p:spPr>
        <p:txBody>
          <a:bodyPr vert="horz" lIns="91440" tIns="45720" rIns="91440" bIns="45720" rtlCol="0" anchor="b"/>
          <a:lstStyle>
            <a:lvl1pPr algn="r">
              <a:defRPr sz="1200"/>
            </a:lvl1pPr>
          </a:lstStyle>
          <a:p>
            <a:fld id="{61CCD483-6B58-46A9-8463-EBAD3C02BA1E}" type="slidenum">
              <a:rPr lang="en-CA" smtClean="0"/>
              <a:t>‹#›</a:t>
            </a:fld>
            <a:endParaRPr lang="en-CA"/>
          </a:p>
        </p:txBody>
      </p:sp>
    </p:spTree>
    <p:extLst>
      <p:ext uri="{BB962C8B-B14F-4D97-AF65-F5344CB8AC3E}">
        <p14:creationId xmlns:p14="http://schemas.microsoft.com/office/powerpoint/2010/main" val="172714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5953C08F-D863-2440-B72F-6BEEA99D3E49}" type="datetimeFigureOut">
              <a:rPr lang="en-US" smtClean="0"/>
              <a:t>7/10/2025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60D99AB4-D551-B547-8043-8BC1EF0B50A8}" type="slidenum">
              <a:rPr lang="en-US" smtClean="0"/>
              <a:t>‹#›</a:t>
            </a:fld>
            <a:endParaRPr lang="en-US"/>
          </a:p>
        </p:txBody>
      </p:sp>
    </p:spTree>
    <p:extLst>
      <p:ext uri="{BB962C8B-B14F-4D97-AF65-F5344CB8AC3E}">
        <p14:creationId xmlns:p14="http://schemas.microsoft.com/office/powerpoint/2010/main" val="181697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4" descr="A close-up of a machine&#10;&#10;AI-generated content may be incorrect.">
            <a:extLst>
              <a:ext uri="{FF2B5EF4-FFF2-40B4-BE49-F238E27FC236}">
                <a16:creationId xmlns:a16="http://schemas.microsoft.com/office/drawing/2014/main" id="{568B2708-75A8-8BAC-4E22-43DAB564EA35}"/>
              </a:ext>
            </a:extLst>
          </p:cNvPr>
          <p:cNvPicPr>
            <a:picLocks noChangeAspect="1"/>
          </p:cNvPicPr>
          <p:nvPr userDrawn="1"/>
        </p:nvPicPr>
        <p:blipFill>
          <a:blip r:embed="rId2"/>
          <a:stretch>
            <a:fillRect/>
          </a:stretch>
        </p:blipFill>
        <p:spPr>
          <a:xfrm>
            <a:off x="-1" y="0"/>
            <a:ext cx="12191995" cy="6857997"/>
          </a:xfrm>
          <a:prstGeom prst="rect">
            <a:avLst/>
          </a:prstGeom>
        </p:spPr>
      </p:pic>
      <p:sp>
        <p:nvSpPr>
          <p:cNvPr id="4" name="Title 1">
            <a:extLst>
              <a:ext uri="{FF2B5EF4-FFF2-40B4-BE49-F238E27FC236}">
                <a16:creationId xmlns:a16="http://schemas.microsoft.com/office/drawing/2014/main" id="{DD4D5A5C-4928-486C-3C3A-07D95B81B3B2}"/>
              </a:ext>
            </a:extLst>
          </p:cNvPr>
          <p:cNvSpPr>
            <a:spLocks noGrp="1"/>
          </p:cNvSpPr>
          <p:nvPr>
            <p:ph type="ctrTitle"/>
          </p:nvPr>
        </p:nvSpPr>
        <p:spPr>
          <a:xfrm>
            <a:off x="6822040" y="3955550"/>
            <a:ext cx="4908426" cy="1643865"/>
          </a:xfrm>
        </p:spPr>
        <p:txBody>
          <a:bodyPr anchor="b">
            <a:normAutofit/>
          </a:bodyPr>
          <a:lstStyle>
            <a:lvl1pPr algn="l">
              <a:defRPr sz="3000"/>
            </a:lvl1pPr>
          </a:lstStyle>
          <a:p>
            <a:r>
              <a:rPr lang="en-US"/>
              <a:t>Click to edit Master title style</a:t>
            </a:r>
          </a:p>
        </p:txBody>
      </p:sp>
      <p:sp>
        <p:nvSpPr>
          <p:cNvPr id="6" name="Subtitle 2">
            <a:extLst>
              <a:ext uri="{FF2B5EF4-FFF2-40B4-BE49-F238E27FC236}">
                <a16:creationId xmlns:a16="http://schemas.microsoft.com/office/drawing/2014/main" id="{B818C269-4FAE-B19C-0804-3B7944DF9FA7}"/>
              </a:ext>
            </a:extLst>
          </p:cNvPr>
          <p:cNvSpPr>
            <a:spLocks noGrp="1"/>
          </p:cNvSpPr>
          <p:nvPr>
            <p:ph type="subTitle" idx="1"/>
          </p:nvPr>
        </p:nvSpPr>
        <p:spPr>
          <a:xfrm>
            <a:off x="6801492" y="6369977"/>
            <a:ext cx="4908426" cy="488019"/>
          </a:xfrm>
        </p:spPr>
        <p:txBody>
          <a:bodyPr>
            <a:normAutofit/>
          </a:bodyPr>
          <a:lstStyle>
            <a:lvl1pPr marL="0" indent="0" algn="l">
              <a:buNone/>
              <a:defRPr sz="1900" b="1" i="0">
                <a:solidFill>
                  <a:srgbClr val="EAEF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2" descr="A close-up of a machine&#10;&#10;AI-generated content may be incorrect.">
            <a:extLst>
              <a:ext uri="{FF2B5EF4-FFF2-40B4-BE49-F238E27FC236}">
                <a16:creationId xmlns:a16="http://schemas.microsoft.com/office/drawing/2014/main" id="{E41489ED-82C3-EF2B-DD7C-623DE7800A57}"/>
              </a:ext>
            </a:extLst>
          </p:cNvPr>
          <p:cNvPicPr>
            <a:picLocks noChangeAspect="1"/>
          </p:cNvPicPr>
          <p:nvPr userDrawn="1"/>
        </p:nvPicPr>
        <p:blipFill>
          <a:blip r:embed="rId3"/>
          <a:stretch>
            <a:fillRect/>
          </a:stretch>
        </p:blipFill>
        <p:spPr>
          <a:xfrm>
            <a:off x="-1" y="0"/>
            <a:ext cx="12191993" cy="6857996"/>
          </a:xfrm>
          <a:prstGeom prst="rect">
            <a:avLst/>
          </a:prstGeom>
        </p:spPr>
      </p:pic>
    </p:spTree>
    <p:extLst>
      <p:ext uri="{BB962C8B-B14F-4D97-AF65-F5344CB8AC3E}">
        <p14:creationId xmlns:p14="http://schemas.microsoft.com/office/powerpoint/2010/main" val="21746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FB8840-6ED2-F56C-1158-F2B5882DCC06}"/>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2" name="Title 1">
            <a:extLst>
              <a:ext uri="{FF2B5EF4-FFF2-40B4-BE49-F238E27FC236}">
                <a16:creationId xmlns:a16="http://schemas.microsoft.com/office/drawing/2014/main" id="{AE98608B-DDE6-464D-B6C5-26575CEC5BFE}"/>
              </a:ext>
            </a:extLst>
          </p:cNvPr>
          <p:cNvSpPr>
            <a:spLocks noGrp="1"/>
          </p:cNvSpPr>
          <p:nvPr>
            <p:ph type="title"/>
          </p:nvPr>
        </p:nvSpPr>
        <p:spPr>
          <a:xfrm>
            <a:off x="838200" y="365125"/>
            <a:ext cx="10515600" cy="1062459"/>
          </a:xfrm>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9FD0A50-6ECC-405B-0810-5B011E7921BC}"/>
              </a:ext>
            </a:extLst>
          </p:cNvPr>
          <p:cNvSpPr>
            <a:spLocks noGrp="1"/>
          </p:cNvSpPr>
          <p:nvPr>
            <p:ph idx="1"/>
          </p:nvPr>
        </p:nvSpPr>
        <p:spPr/>
        <p:txBody>
          <a:bodyPr/>
          <a:lstStyle>
            <a:lvl1pPr>
              <a:defRPr sz="2000">
                <a:solidFill>
                  <a:srgbClr val="3D4856"/>
                </a:solidFill>
                <a:latin typeface="Arial" panose="020B0604020202020204" pitchFamily="34" charset="0"/>
                <a:cs typeface="Arial" panose="020B0604020202020204" pitchFamily="34" charset="0"/>
              </a:defRPr>
            </a:lvl1pPr>
            <a:lvl2pPr>
              <a:defRPr sz="1800">
                <a:solidFill>
                  <a:srgbClr val="3D4856"/>
                </a:solidFill>
                <a:latin typeface="Arial" panose="020B0604020202020204" pitchFamily="34" charset="0"/>
                <a:cs typeface="Arial" panose="020B0604020202020204" pitchFamily="34" charset="0"/>
              </a:defRPr>
            </a:lvl2pPr>
            <a:lvl3pPr>
              <a:defRPr sz="1600">
                <a:solidFill>
                  <a:srgbClr val="3D4856"/>
                </a:solidFill>
                <a:latin typeface="Arial" panose="020B0604020202020204" pitchFamily="34" charset="0"/>
                <a:cs typeface="Arial" panose="020B0604020202020204" pitchFamily="34" charset="0"/>
              </a:defRPr>
            </a:lvl3pPr>
            <a:lvl4pPr>
              <a:defRPr>
                <a:solidFill>
                  <a:srgbClr val="3D4856"/>
                </a:solidFill>
              </a:defRPr>
            </a:lvl4pPr>
            <a:lvl5pPr>
              <a:defRPr>
                <a:solidFill>
                  <a:srgbClr val="3D4856"/>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E3A3247B-9CAF-7FF9-33C2-8FCFEDA67CB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4" name="Picture 3" descr="A blue and black logo&#10;&#10;Description automatically generated">
            <a:extLst>
              <a:ext uri="{FF2B5EF4-FFF2-40B4-BE49-F238E27FC236}">
                <a16:creationId xmlns:a16="http://schemas.microsoft.com/office/drawing/2014/main" id="{A44CC3A1-9AEE-8CA9-87FB-0F35DDDA03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5" name="Straight Connector 4">
            <a:extLst>
              <a:ext uri="{FF2B5EF4-FFF2-40B4-BE49-F238E27FC236}">
                <a16:creationId xmlns:a16="http://schemas.microsoft.com/office/drawing/2014/main" id="{BF512A7B-1E23-915A-E554-B24261CFDE65}"/>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map of the world&#10;&#10;AI-generated content may be incorrect.">
            <a:extLst>
              <a:ext uri="{FF2B5EF4-FFF2-40B4-BE49-F238E27FC236}">
                <a16:creationId xmlns:a16="http://schemas.microsoft.com/office/drawing/2014/main" id="{910848CE-D77B-B4B8-7211-AAC4F3B792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D3F08-099C-FE11-4E96-DA558D5EEBF5}"/>
              </a:ext>
            </a:extLst>
          </p:cNvPr>
          <p:cNvSpPr>
            <a:spLocks noGrp="1"/>
          </p:cNvSpPr>
          <p:nvPr>
            <p:ph type="title"/>
          </p:nvPr>
        </p:nvSpPr>
        <p:spPr>
          <a:xfrm>
            <a:off x="838200" y="272143"/>
            <a:ext cx="10515600" cy="1418545"/>
          </a:xfrm>
        </p:spPr>
        <p:txBody>
          <a:bodyPr anchor="t">
            <a:normAutofit/>
          </a:bodyPr>
          <a:lstStyle>
            <a:lvl1pPr>
              <a:defRPr sz="2500"/>
            </a:lvl1pPr>
          </a:lstStyle>
          <a:p>
            <a:r>
              <a:rPr lang="en-US"/>
              <a:t>Click to edit Master title style</a:t>
            </a:r>
          </a:p>
        </p:txBody>
      </p:sp>
      <p:sp>
        <p:nvSpPr>
          <p:cNvPr id="6" name="Rectangle 5">
            <a:extLst>
              <a:ext uri="{FF2B5EF4-FFF2-40B4-BE49-F238E27FC236}">
                <a16:creationId xmlns:a16="http://schemas.microsoft.com/office/drawing/2014/main" id="{F3867218-A146-52B4-795E-02C7A298AF88}"/>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877E20CB-0B5F-7A6C-5FD4-6BDE37F2AC4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8" name="Picture 7" descr="A blue and black logo&#10;&#10;Description automatically generated">
            <a:extLst>
              <a:ext uri="{FF2B5EF4-FFF2-40B4-BE49-F238E27FC236}">
                <a16:creationId xmlns:a16="http://schemas.microsoft.com/office/drawing/2014/main" id="{EC7329F4-EA20-E9E7-72B6-C353753F33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Tree>
    <p:extLst>
      <p:ext uri="{BB962C8B-B14F-4D97-AF65-F5344CB8AC3E}">
        <p14:creationId xmlns:p14="http://schemas.microsoft.com/office/powerpoint/2010/main" val="241922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7FBFF4-F56A-1050-C60E-FC6AD5A39815}"/>
              </a:ext>
            </a:extLst>
          </p:cNvPr>
          <p:cNvSpPr>
            <a:spLocks noGrp="1"/>
          </p:cNvSpPr>
          <p:nvPr>
            <p:ph type="body" idx="1"/>
          </p:nvPr>
        </p:nvSpPr>
        <p:spPr>
          <a:xfrm>
            <a:off x="839788" y="1681163"/>
            <a:ext cx="5157787"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838649-4563-8B47-8E3A-3F3E05B49CF9}"/>
              </a:ext>
            </a:extLst>
          </p:cNvPr>
          <p:cNvSpPr>
            <a:spLocks noGrp="1"/>
          </p:cNvSpPr>
          <p:nvPr>
            <p:ph sz="half" idx="2"/>
          </p:nvPr>
        </p:nvSpPr>
        <p:spPr>
          <a:xfrm>
            <a:off x="839788" y="2612571"/>
            <a:ext cx="5157787"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sz="1600">
                <a:solidFill>
                  <a:srgbClr val="3D4856"/>
                </a:solidFill>
              </a:defRPr>
            </a:lvl3pPr>
            <a:lvl4pPr>
              <a:defRPr>
                <a:solidFill>
                  <a:srgbClr val="3D4856"/>
                </a:solidFill>
              </a:defRPr>
            </a:lvl4pPr>
            <a:lvl5pPr>
              <a:defRPr>
                <a:solidFill>
                  <a:srgbClr val="3D4856"/>
                </a:solidFill>
              </a:defRPr>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796E162C-1453-F5AA-A350-7488B435113D}"/>
              </a:ext>
            </a:extLst>
          </p:cNvPr>
          <p:cNvSpPr>
            <a:spLocks noGrp="1"/>
          </p:cNvSpPr>
          <p:nvPr>
            <p:ph type="body" sz="quarter" idx="3"/>
          </p:nvPr>
        </p:nvSpPr>
        <p:spPr>
          <a:xfrm>
            <a:off x="6172200" y="1681163"/>
            <a:ext cx="5183188"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A03D79-00A7-5899-E0F2-DCCC72260B08}"/>
              </a:ext>
            </a:extLst>
          </p:cNvPr>
          <p:cNvSpPr>
            <a:spLocks noGrp="1"/>
          </p:cNvSpPr>
          <p:nvPr>
            <p:ph sz="quarter" idx="4"/>
          </p:nvPr>
        </p:nvSpPr>
        <p:spPr>
          <a:xfrm>
            <a:off x="6172200" y="2612571"/>
            <a:ext cx="5183188"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a:solidFill>
                  <a:srgbClr val="3D4856"/>
                </a:solidFill>
              </a:defRPr>
            </a:lvl3pPr>
            <a:lvl4pPr>
              <a:defRPr>
                <a:solidFill>
                  <a:srgbClr val="3D4856"/>
                </a:solidFill>
              </a:defRPr>
            </a:lvl4pPr>
            <a:lvl5pPr>
              <a:defRPr>
                <a:solidFill>
                  <a:srgbClr val="3D4856"/>
                </a:solidFill>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36DC106E-4D24-D29F-093A-A5F82CD5908C}"/>
              </a:ext>
            </a:extLst>
          </p:cNvPr>
          <p:cNvSpPr>
            <a:spLocks noGrp="1"/>
          </p:cNvSpPr>
          <p:nvPr>
            <p:ph type="title"/>
          </p:nvPr>
        </p:nvSpPr>
        <p:spPr>
          <a:xfrm>
            <a:off x="838200" y="365125"/>
            <a:ext cx="10515600" cy="1062459"/>
          </a:xfrm>
        </p:spPr>
        <p:txBody>
          <a:bodyPr anchor="b">
            <a:normAutofit/>
          </a:bodyPr>
          <a:lstStyle>
            <a:lvl1pPr>
              <a:defRPr sz="3000"/>
            </a:lvl1pPr>
          </a:lstStyle>
          <a:p>
            <a:r>
              <a:rPr lang="en-US"/>
              <a:t>Click to edit Master title style</a:t>
            </a:r>
          </a:p>
        </p:txBody>
      </p:sp>
      <p:sp>
        <p:nvSpPr>
          <p:cNvPr id="13" name="Rectangle 12">
            <a:extLst>
              <a:ext uri="{FF2B5EF4-FFF2-40B4-BE49-F238E27FC236}">
                <a16:creationId xmlns:a16="http://schemas.microsoft.com/office/drawing/2014/main" id="{95601E40-5B68-291D-AF6D-A5068B7FEC0D}"/>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4" name="Slide Number Placeholder 5">
            <a:extLst>
              <a:ext uri="{FF2B5EF4-FFF2-40B4-BE49-F238E27FC236}">
                <a16:creationId xmlns:a16="http://schemas.microsoft.com/office/drawing/2014/main" id="{4307D520-79A7-C43F-BA9E-AC3BBEB35B2D}"/>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2" name="Picture 1" descr="A blue and black logo&#10;&#10;Description automatically generated">
            <a:extLst>
              <a:ext uri="{FF2B5EF4-FFF2-40B4-BE49-F238E27FC236}">
                <a16:creationId xmlns:a16="http://schemas.microsoft.com/office/drawing/2014/main" id="{71F563D6-69AC-A3B8-6AFD-1ED19C4D8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8" name="Straight Connector 7">
            <a:extLst>
              <a:ext uri="{FF2B5EF4-FFF2-40B4-BE49-F238E27FC236}">
                <a16:creationId xmlns:a16="http://schemas.microsoft.com/office/drawing/2014/main" id="{04277A0C-DD58-51B5-515C-F80CAE4603F7}"/>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1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FC6-4007-96BF-03FB-1D24C3F11440}"/>
              </a:ext>
            </a:extLst>
          </p:cNvPr>
          <p:cNvSpPr>
            <a:spLocks noGrp="1"/>
          </p:cNvSpPr>
          <p:nvPr>
            <p:ph type="title"/>
          </p:nvPr>
        </p:nvSpPr>
        <p:spPr>
          <a:xfrm>
            <a:off x="5191761" y="457200"/>
            <a:ext cx="6160454" cy="970384"/>
          </a:xfrm>
        </p:spPr>
        <p:txBody>
          <a:bodyPr anchor="b">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B6ACF110-F4E7-6983-25C1-6AC7EB4036FC}"/>
              </a:ext>
            </a:extLst>
          </p:cNvPr>
          <p:cNvSpPr>
            <a:spLocks noGrp="1"/>
          </p:cNvSpPr>
          <p:nvPr>
            <p:ph type="pic" idx="1"/>
          </p:nvPr>
        </p:nvSpPr>
        <p:spPr>
          <a:xfrm>
            <a:off x="838200" y="457200"/>
            <a:ext cx="3932237" cy="5682341"/>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5CC216-6927-7176-99B0-C13EB41F1A71}"/>
              </a:ext>
            </a:extLst>
          </p:cNvPr>
          <p:cNvSpPr>
            <a:spLocks noGrp="1"/>
          </p:cNvSpPr>
          <p:nvPr>
            <p:ph type="body" sz="half" idx="2"/>
          </p:nvPr>
        </p:nvSpPr>
        <p:spPr>
          <a:xfrm>
            <a:off x="5191761" y="1791479"/>
            <a:ext cx="6160454"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EAC6AB1-3C21-901B-0E51-5D8ED2D1BD95}"/>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1" name="Slide Number Placeholder 5">
            <a:extLst>
              <a:ext uri="{FF2B5EF4-FFF2-40B4-BE49-F238E27FC236}">
                <a16:creationId xmlns:a16="http://schemas.microsoft.com/office/drawing/2014/main" id="{334D80AA-9C5E-BD45-6033-F26A14DB2B4C}"/>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5" name="Picture 4" descr="A blue and black logo&#10;&#10;Description automatically generated">
            <a:extLst>
              <a:ext uri="{FF2B5EF4-FFF2-40B4-BE49-F238E27FC236}">
                <a16:creationId xmlns:a16="http://schemas.microsoft.com/office/drawing/2014/main" id="{3DDF6384-124B-8511-97F0-6776668DFE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6" name="Straight Connector 5">
            <a:extLst>
              <a:ext uri="{FF2B5EF4-FFF2-40B4-BE49-F238E27FC236}">
                <a16:creationId xmlns:a16="http://schemas.microsoft.com/office/drawing/2014/main" id="{9A0FA170-9CCA-FD65-8448-5E6549AA631A}"/>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1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68E8-38DD-FA7C-5D61-2CDDA7F479F2}"/>
              </a:ext>
            </a:extLst>
          </p:cNvPr>
          <p:cNvSpPr>
            <a:spLocks noGrp="1"/>
          </p:cNvSpPr>
          <p:nvPr>
            <p:ph type="title"/>
          </p:nvPr>
        </p:nvSpPr>
        <p:spPr>
          <a:xfrm>
            <a:off x="4704080" y="1842131"/>
            <a:ext cx="7005838" cy="1470023"/>
          </a:xfrm>
        </p:spPr>
        <p:txBody>
          <a:bodyPr anchor="b">
            <a:noAutofit/>
          </a:bodyPr>
          <a:lstStyle>
            <a:lvl1pPr>
              <a:defRPr sz="4500"/>
            </a:lvl1pPr>
          </a:lstStyle>
          <a:p>
            <a:r>
              <a:rPr lang="en-US"/>
              <a:t>Click to edit Master title style</a:t>
            </a:r>
          </a:p>
        </p:txBody>
      </p:sp>
      <p:sp>
        <p:nvSpPr>
          <p:cNvPr id="3" name="Picture Placeholder 2">
            <a:extLst>
              <a:ext uri="{FF2B5EF4-FFF2-40B4-BE49-F238E27FC236}">
                <a16:creationId xmlns:a16="http://schemas.microsoft.com/office/drawing/2014/main" id="{285725C9-BAE5-80A7-BD56-B7AC08628D41}"/>
              </a:ext>
            </a:extLst>
          </p:cNvPr>
          <p:cNvSpPr>
            <a:spLocks noGrp="1"/>
          </p:cNvSpPr>
          <p:nvPr>
            <p:ph type="pic" idx="1"/>
          </p:nvPr>
        </p:nvSpPr>
        <p:spPr>
          <a:xfrm>
            <a:off x="838201" y="1275080"/>
            <a:ext cx="3642360" cy="430784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ctangle 3">
            <a:extLst>
              <a:ext uri="{FF2B5EF4-FFF2-40B4-BE49-F238E27FC236}">
                <a16:creationId xmlns:a16="http://schemas.microsoft.com/office/drawing/2014/main" id="{2D277A5F-30FA-563A-6628-C1E95769230C}"/>
              </a:ext>
            </a:extLst>
          </p:cNvPr>
          <p:cNvSpPr/>
          <p:nvPr userDrawn="1"/>
        </p:nvSpPr>
        <p:spPr>
          <a:xfrm>
            <a:off x="10954139" y="6505178"/>
            <a:ext cx="399662" cy="352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5" name="Slide Number Placeholder 5">
            <a:extLst>
              <a:ext uri="{FF2B5EF4-FFF2-40B4-BE49-F238E27FC236}">
                <a16:creationId xmlns:a16="http://schemas.microsoft.com/office/drawing/2014/main" id="{AABB08DB-5DA8-4300-DFE6-26BA23EE2C21}"/>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6" name="Picture 5" descr="A blue and black logo&#10;&#10;Description automatically generated">
            <a:extLst>
              <a:ext uri="{FF2B5EF4-FFF2-40B4-BE49-F238E27FC236}">
                <a16:creationId xmlns:a16="http://schemas.microsoft.com/office/drawing/2014/main" id="{A3682773-2A62-59AA-D2AF-029C02EFFF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
        <p:nvSpPr>
          <p:cNvPr id="7" name="Subtitle 2">
            <a:extLst>
              <a:ext uri="{FF2B5EF4-FFF2-40B4-BE49-F238E27FC236}">
                <a16:creationId xmlns:a16="http://schemas.microsoft.com/office/drawing/2014/main" id="{B4C3D1DC-BE05-69A5-D086-0F04C17BC008}"/>
              </a:ext>
            </a:extLst>
          </p:cNvPr>
          <p:cNvSpPr>
            <a:spLocks noGrp="1"/>
          </p:cNvSpPr>
          <p:nvPr>
            <p:ph type="subTitle" idx="13"/>
          </p:nvPr>
        </p:nvSpPr>
        <p:spPr>
          <a:xfrm>
            <a:off x="4709118" y="3606800"/>
            <a:ext cx="7000800" cy="1326439"/>
          </a:xfrm>
        </p:spPr>
        <p:txBody>
          <a:bodyPr>
            <a:normAutofit/>
          </a:bodyPr>
          <a:lstStyle>
            <a:lvl1pPr marL="0" indent="0" algn="l">
              <a:buNone/>
              <a:defRPr sz="2300" b="1" i="0">
                <a:solidFill>
                  <a:srgbClr val="0068A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98DCBA6C-0301-99F9-5D51-B4BF1D10D243}"/>
              </a:ext>
            </a:extLst>
          </p:cNvPr>
          <p:cNvCxnSpPr>
            <a:cxnSpLocks/>
          </p:cNvCxnSpPr>
          <p:nvPr userDrawn="1"/>
        </p:nvCxnSpPr>
        <p:spPr>
          <a:xfrm>
            <a:off x="4704080" y="3432732"/>
            <a:ext cx="7005838" cy="0"/>
          </a:xfrm>
          <a:prstGeom prst="line">
            <a:avLst/>
          </a:prstGeom>
          <a:ln w="38100">
            <a:solidFill>
              <a:srgbClr val="FFC50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8A1418-A96C-8082-A71E-98BA7A8938D8}"/>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9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F42978-9EF9-F2A0-721D-219E6BA9AF85}"/>
              </a:ext>
            </a:extLst>
          </p:cNvPr>
          <p:cNvSpPr/>
          <p:nvPr userDrawn="1"/>
        </p:nvSpPr>
        <p:spPr>
          <a:xfrm>
            <a:off x="6096000" y="1"/>
            <a:ext cx="6096000" cy="6857998"/>
          </a:xfrm>
          <a:prstGeom prst="rect">
            <a:avLst/>
          </a:prstGeom>
          <a:solidFill>
            <a:srgbClr val="C8C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FF2CA96-5D73-36C9-63C3-928677F9FC67}"/>
              </a:ext>
            </a:extLst>
          </p:cNvPr>
          <p:cNvSpPr>
            <a:spLocks noGrp="1"/>
          </p:cNvSpPr>
          <p:nvPr>
            <p:ph type="title"/>
          </p:nvPr>
        </p:nvSpPr>
        <p:spPr>
          <a:xfrm>
            <a:off x="828041" y="457200"/>
            <a:ext cx="4820919" cy="970384"/>
          </a:xfrm>
        </p:spPr>
        <p:txBody>
          <a:bodyPr anchor="b">
            <a:normAutofit/>
          </a:bodyPr>
          <a:lstStyle>
            <a:lvl1pPr>
              <a:defRPr sz="3000"/>
            </a:lvl1pPr>
          </a:lstStyle>
          <a:p>
            <a:r>
              <a:rPr lang="en-US"/>
              <a:t>Click to edit Master title style</a:t>
            </a:r>
          </a:p>
        </p:txBody>
      </p:sp>
      <p:sp>
        <p:nvSpPr>
          <p:cNvPr id="5" name="Text Placeholder 3">
            <a:extLst>
              <a:ext uri="{FF2B5EF4-FFF2-40B4-BE49-F238E27FC236}">
                <a16:creationId xmlns:a16="http://schemas.microsoft.com/office/drawing/2014/main" id="{6BA184EC-74E9-0A00-33DB-681631FDFD59}"/>
              </a:ext>
            </a:extLst>
          </p:cNvPr>
          <p:cNvSpPr>
            <a:spLocks noGrp="1"/>
          </p:cNvSpPr>
          <p:nvPr>
            <p:ph type="body" sz="half" idx="2"/>
          </p:nvPr>
        </p:nvSpPr>
        <p:spPr>
          <a:xfrm>
            <a:off x="828041" y="1791479"/>
            <a:ext cx="4820919"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B900AE7D-C758-378A-00BA-61091D0C9573}"/>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1EC9EA9D-34FD-1922-24DE-816201B4BC9A}"/>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12" name="Picture 11" descr="A blue and black logo&#10;&#10;Description automatically generated">
            <a:extLst>
              <a:ext uri="{FF2B5EF4-FFF2-40B4-BE49-F238E27FC236}">
                <a16:creationId xmlns:a16="http://schemas.microsoft.com/office/drawing/2014/main" id="{9EA85BAC-245E-64C7-45FF-475943C80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2" name="Straight Connector 1">
            <a:extLst>
              <a:ext uri="{FF2B5EF4-FFF2-40B4-BE49-F238E27FC236}">
                <a16:creationId xmlns:a16="http://schemas.microsoft.com/office/drawing/2014/main" id="{042F5D3E-9D2B-AC97-E62C-4EF871A6F2CC}"/>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68B77-1E10-691E-AC2A-5B2819059AC6}"/>
              </a:ext>
            </a:extLst>
          </p:cNvPr>
          <p:cNvSpPr/>
          <p:nvPr userDrawn="1"/>
        </p:nvSpPr>
        <p:spPr>
          <a:xfrm>
            <a:off x="4770438" y="0"/>
            <a:ext cx="7421562" cy="6858000"/>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5F161-7C95-217E-6218-3278FD803C5B}"/>
              </a:ext>
            </a:extLst>
          </p:cNvPr>
          <p:cNvSpPr>
            <a:spLocks noGrp="1"/>
          </p:cNvSpPr>
          <p:nvPr>
            <p:ph type="title"/>
          </p:nvPr>
        </p:nvSpPr>
        <p:spPr>
          <a:xfrm>
            <a:off x="5365102" y="1707502"/>
            <a:ext cx="5988698" cy="1721498"/>
          </a:xfrm>
        </p:spPr>
        <p:txBody>
          <a:bodyPr anchor="b">
            <a:noAutofit/>
          </a:bodyPr>
          <a:lstStyle>
            <a:lvl1pPr>
              <a:defRPr sz="4500">
                <a:solidFill>
                  <a:srgbClr val="EAEFF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9D96DED-7708-3514-1EE5-2A99BBE6337B}"/>
              </a:ext>
            </a:extLst>
          </p:cNvPr>
          <p:cNvSpPr>
            <a:spLocks noGrp="1"/>
          </p:cNvSpPr>
          <p:nvPr>
            <p:ph type="pic" idx="1"/>
          </p:nvPr>
        </p:nvSpPr>
        <p:spPr>
          <a:xfrm>
            <a:off x="0" y="0"/>
            <a:ext cx="4770437" cy="68580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8">
            <a:extLst>
              <a:ext uri="{FF2B5EF4-FFF2-40B4-BE49-F238E27FC236}">
                <a16:creationId xmlns:a16="http://schemas.microsoft.com/office/drawing/2014/main" id="{0888BC32-F28E-FB68-E860-3BE5DDA10650}"/>
              </a:ext>
            </a:extLst>
          </p:cNvPr>
          <p:cNvSpPr>
            <a:spLocks noGrp="1"/>
          </p:cNvSpPr>
          <p:nvPr>
            <p:ph type="body" sz="quarter" idx="10"/>
          </p:nvPr>
        </p:nvSpPr>
        <p:spPr>
          <a:xfrm>
            <a:off x="5365102" y="3771898"/>
            <a:ext cx="5589102" cy="914401"/>
          </a:xfrm>
        </p:spPr>
        <p:txBody>
          <a:bodyPr>
            <a:normAutofit/>
          </a:bodyPr>
          <a:lstStyle>
            <a:lvl1pPr marL="0" indent="0">
              <a:buNone/>
              <a:defRPr sz="2000">
                <a:solidFill>
                  <a:srgbClr val="FFC50D"/>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6032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FE914D78-CDC0-8A87-5FAF-33C48DECE3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087028A-8363-66C2-C988-C83326C0D595}"/>
              </a:ext>
            </a:extLst>
          </p:cNvPr>
          <p:cNvSpPr txBox="1"/>
          <p:nvPr userDrawn="1"/>
        </p:nvSpPr>
        <p:spPr>
          <a:xfrm>
            <a:off x="947020" y="5007752"/>
            <a:ext cx="2834631" cy="400110"/>
          </a:xfrm>
          <a:prstGeom prst="rect">
            <a:avLst/>
          </a:prstGeom>
          <a:noFill/>
        </p:spPr>
        <p:txBody>
          <a:bodyPr wrap="square" rtlCol="0" anchor="ctr">
            <a:spAutoFit/>
          </a:bodyPr>
          <a:lstStyle/>
          <a:p>
            <a:r>
              <a:rPr lang="en-US" sz="2000" b="1" i="0" spc="300" baseline="0" err="1">
                <a:solidFill>
                  <a:srgbClr val="FFC50D"/>
                </a:solidFill>
                <a:latin typeface="Aptos Display" panose="020B0004020202020204" pitchFamily="34" charset="0"/>
                <a:cs typeface="Arial" panose="020B0604020202020204" pitchFamily="34" charset="0"/>
              </a:rPr>
              <a:t>www.velan.com</a:t>
            </a:r>
            <a:endParaRPr lang="en-US" sz="2000" b="1" i="0" spc="300" baseline="0">
              <a:solidFill>
                <a:srgbClr val="FFC50D"/>
              </a:solidFill>
              <a:latin typeface="Aptos Display" panose="020B0004020202020204" pitchFamily="34" charset="0"/>
              <a:cs typeface="Arial" panose="020B0604020202020204" pitchFamily="34" charset="0"/>
            </a:endParaRPr>
          </a:p>
        </p:txBody>
      </p:sp>
    </p:spTree>
    <p:extLst>
      <p:ext uri="{BB962C8B-B14F-4D97-AF65-F5344CB8AC3E}">
        <p14:creationId xmlns:p14="http://schemas.microsoft.com/office/powerpoint/2010/main" val="202783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CB22E-6B31-BDBF-E5CB-ADE60274E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2E0614-2C87-337C-4B10-D98489CA4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C214EEE2-AD96-947C-27A1-4B5363AE06F5}"/>
              </a:ext>
            </a:extLst>
          </p:cNvPr>
          <p:cNvSpPr/>
          <p:nvPr userDrawn="1"/>
        </p:nvSpPr>
        <p:spPr>
          <a:xfrm>
            <a:off x="-670560" y="1745616"/>
            <a:ext cx="528320" cy="528320"/>
          </a:xfrm>
          <a:prstGeom prst="rect">
            <a:avLst/>
          </a:prstGeom>
          <a:solidFill>
            <a:srgbClr val="FFC5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B1E152-C3ED-5C67-0AB6-F0DF0ABE31C1}"/>
              </a:ext>
            </a:extLst>
          </p:cNvPr>
          <p:cNvSpPr/>
          <p:nvPr userDrawn="1"/>
        </p:nvSpPr>
        <p:spPr>
          <a:xfrm>
            <a:off x="-670560" y="2517776"/>
            <a:ext cx="528320" cy="528320"/>
          </a:xfrm>
          <a:prstGeom prst="rect">
            <a:avLst/>
          </a:prstGeom>
          <a:solidFill>
            <a:srgbClr val="0067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6A6ACE-AF5C-ABEA-77AC-27226ED54A3E}"/>
              </a:ext>
            </a:extLst>
          </p:cNvPr>
          <p:cNvSpPr/>
          <p:nvPr userDrawn="1"/>
        </p:nvSpPr>
        <p:spPr>
          <a:xfrm>
            <a:off x="-670560" y="201296"/>
            <a:ext cx="528320" cy="528320"/>
          </a:xfrm>
          <a:prstGeom prst="rect">
            <a:avLst/>
          </a:prstGeom>
          <a:solidFill>
            <a:srgbClr val="3D48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26329E-C712-AD58-3896-325D57B4608C}"/>
              </a:ext>
            </a:extLst>
          </p:cNvPr>
          <p:cNvSpPr/>
          <p:nvPr userDrawn="1"/>
        </p:nvSpPr>
        <p:spPr>
          <a:xfrm>
            <a:off x="-670560" y="973456"/>
            <a:ext cx="528320" cy="528320"/>
          </a:xfrm>
          <a:prstGeom prst="rect">
            <a:avLst/>
          </a:prstGeom>
          <a:solidFill>
            <a:srgbClr val="EAEF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8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7" r:id="rId5"/>
    <p:sldLayoutId id="2147483661" r:id="rId6"/>
    <p:sldLayoutId id="2147483660" r:id="rId7"/>
    <p:sldLayoutId id="2147483658" r:id="rId8"/>
    <p:sldLayoutId id="2147483659" r:id="rId9"/>
  </p:sldLayoutIdLst>
  <p:hf hdr="0" ftr="0" dt="0"/>
  <p:txStyles>
    <p:titleStyle>
      <a:lvl1pPr algn="l" defTabSz="914400" rtl="0" eaLnBrk="1" latinLnBrk="0" hangingPunct="1">
        <a:lnSpc>
          <a:spcPct val="90000"/>
        </a:lnSpc>
        <a:spcBef>
          <a:spcPct val="0"/>
        </a:spcBef>
        <a:buNone/>
        <a:defRPr sz="3000" b="1" i="0" kern="1200">
          <a:solidFill>
            <a:srgbClr val="3D48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D4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D4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1F94-4AD1-F33B-CF81-B83EB6D8845C}"/>
              </a:ext>
            </a:extLst>
          </p:cNvPr>
          <p:cNvSpPr>
            <a:spLocks noGrp="1"/>
          </p:cNvSpPr>
          <p:nvPr>
            <p:ph type="ctrTitle"/>
          </p:nvPr>
        </p:nvSpPr>
        <p:spPr>
          <a:xfrm>
            <a:off x="6822039" y="3955551"/>
            <a:ext cx="4999059" cy="1185409"/>
          </a:xfrm>
        </p:spPr>
        <p:txBody>
          <a:bodyPr>
            <a:normAutofit fontScale="90000"/>
          </a:bodyPr>
          <a:lstStyle/>
          <a:p>
            <a:r>
              <a:rPr lang="fr-CA" noProof="0"/>
              <a:t>T1-E2026</a:t>
            </a:r>
            <a:br>
              <a:rPr lang="fr-CA" noProof="0"/>
            </a:br>
            <a:r>
              <a:rPr lang="fr-CA" noProof="0"/>
              <a:t>Présentation aux investisseurs</a:t>
            </a:r>
          </a:p>
        </p:txBody>
      </p:sp>
      <p:sp>
        <p:nvSpPr>
          <p:cNvPr id="3" name="Subtitle 2">
            <a:extLst>
              <a:ext uri="{FF2B5EF4-FFF2-40B4-BE49-F238E27FC236}">
                <a16:creationId xmlns:a16="http://schemas.microsoft.com/office/drawing/2014/main" id="{F9FB07DE-EE06-8EB1-0506-11CA94DECA14}"/>
              </a:ext>
            </a:extLst>
          </p:cNvPr>
          <p:cNvSpPr>
            <a:spLocks noGrp="1"/>
          </p:cNvSpPr>
          <p:nvPr>
            <p:ph type="subTitle" idx="1"/>
          </p:nvPr>
        </p:nvSpPr>
        <p:spPr/>
        <p:txBody>
          <a:bodyPr/>
          <a:lstStyle/>
          <a:p>
            <a:r>
              <a:rPr lang="fr-CA" noProof="0"/>
              <a:t>11 juillet 2025</a:t>
            </a:r>
          </a:p>
        </p:txBody>
      </p:sp>
    </p:spTree>
    <p:extLst>
      <p:ext uri="{BB962C8B-B14F-4D97-AF65-F5344CB8AC3E}">
        <p14:creationId xmlns:p14="http://schemas.microsoft.com/office/powerpoint/2010/main" val="4021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70DE-BE0B-BC2C-8522-B23F77D0B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A773-6117-C8B0-86F6-2458E498F96C}"/>
              </a:ext>
            </a:extLst>
          </p:cNvPr>
          <p:cNvSpPr>
            <a:spLocks noGrp="1"/>
          </p:cNvSpPr>
          <p:nvPr>
            <p:ph type="title"/>
          </p:nvPr>
        </p:nvSpPr>
        <p:spPr>
          <a:xfrm>
            <a:off x="520435" y="457200"/>
            <a:ext cx="5128525" cy="589280"/>
          </a:xfrm>
        </p:spPr>
        <p:txBody>
          <a:bodyPr/>
          <a:lstStyle/>
          <a:p>
            <a:r>
              <a:rPr lang="fr-CA" noProof="0">
                <a:latin typeface="Calibri" panose="020F0502020204030204" pitchFamily="34" charset="0"/>
                <a:ea typeface="Calibri" panose="020F0502020204030204" pitchFamily="34" charset="0"/>
                <a:cs typeface="Calibri" panose="020F0502020204030204" pitchFamily="34" charset="0"/>
              </a:rPr>
              <a:t>Résultats du premier trimestre</a:t>
            </a:r>
          </a:p>
        </p:txBody>
      </p:sp>
      <p:sp>
        <p:nvSpPr>
          <p:cNvPr id="4" name="Slide Number Placeholder 3">
            <a:extLst>
              <a:ext uri="{FF2B5EF4-FFF2-40B4-BE49-F238E27FC236}">
                <a16:creationId xmlns:a16="http://schemas.microsoft.com/office/drawing/2014/main" id="{D92834E2-94A0-A57F-4FAA-CC96388A093F}"/>
              </a:ext>
            </a:extLst>
          </p:cNvPr>
          <p:cNvSpPr>
            <a:spLocks noGrp="1"/>
          </p:cNvSpPr>
          <p:nvPr>
            <p:ph type="sldNum" sz="quarter" idx="12"/>
          </p:nvPr>
        </p:nvSpPr>
        <p:spPr/>
        <p:txBody>
          <a:bodyPr/>
          <a:lstStyle/>
          <a:p>
            <a:fld id="{103DDDE4-7A87-1F49-9041-0D2451D302B4}" type="slidenum">
              <a:rPr lang="fr-CA" noProof="0" smtClean="0"/>
              <a:pPr/>
              <a:t>10</a:t>
            </a:fld>
            <a:endParaRPr lang="fr-CA" noProof="0"/>
          </a:p>
        </p:txBody>
      </p:sp>
      <p:sp>
        <p:nvSpPr>
          <p:cNvPr id="13" name="TextBox 12">
            <a:extLst>
              <a:ext uri="{FF2B5EF4-FFF2-40B4-BE49-F238E27FC236}">
                <a16:creationId xmlns:a16="http://schemas.microsoft.com/office/drawing/2014/main" id="{0E1DCA63-CE61-249E-E81E-DB175EA419F1}"/>
              </a:ext>
            </a:extLst>
          </p:cNvPr>
          <p:cNvSpPr txBox="1"/>
          <p:nvPr/>
        </p:nvSpPr>
        <p:spPr>
          <a:xfrm>
            <a:off x="520435" y="1125430"/>
            <a:ext cx="1512658" cy="400110"/>
          </a:xfrm>
          <a:prstGeom prst="rect">
            <a:avLst/>
          </a:prstGeom>
          <a:noFill/>
        </p:spPr>
        <p:txBody>
          <a:bodyPr wrap="none" rtlCol="0">
            <a:spAutoFit/>
          </a:bodyPr>
          <a:lstStyle/>
          <a:p>
            <a:r>
              <a:rPr lang="fr-CA" sz="2000" b="1" noProof="0" dirty="0">
                <a:solidFill>
                  <a:srgbClr val="0068A6"/>
                </a:solidFill>
              </a:rPr>
              <a:t>Marge brute</a:t>
            </a:r>
          </a:p>
        </p:txBody>
      </p:sp>
      <p:sp>
        <p:nvSpPr>
          <p:cNvPr id="14" name="Arrow: Up 13">
            <a:extLst>
              <a:ext uri="{FF2B5EF4-FFF2-40B4-BE49-F238E27FC236}">
                <a16:creationId xmlns:a16="http://schemas.microsoft.com/office/drawing/2014/main" id="{C83BFCD8-4E81-6E0C-B0FB-DA8214612D3B}"/>
              </a:ext>
            </a:extLst>
          </p:cNvPr>
          <p:cNvSpPr/>
          <p:nvPr/>
        </p:nvSpPr>
        <p:spPr>
          <a:xfrm>
            <a:off x="2292021" y="1518125"/>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15" name="TextBox 14">
            <a:extLst>
              <a:ext uri="{FF2B5EF4-FFF2-40B4-BE49-F238E27FC236}">
                <a16:creationId xmlns:a16="http://schemas.microsoft.com/office/drawing/2014/main" id="{8F970D64-BE6E-D876-63C9-79419C641575}"/>
              </a:ext>
            </a:extLst>
          </p:cNvPr>
          <p:cNvSpPr txBox="1"/>
          <p:nvPr/>
        </p:nvSpPr>
        <p:spPr>
          <a:xfrm>
            <a:off x="558801" y="1476050"/>
            <a:ext cx="1806712" cy="1077218"/>
          </a:xfrm>
          <a:prstGeom prst="rect">
            <a:avLst/>
          </a:prstGeom>
          <a:noFill/>
        </p:spPr>
        <p:txBody>
          <a:bodyPr wrap="square" rtlCol="0">
            <a:spAutoFit/>
          </a:bodyPr>
          <a:lstStyle/>
          <a:p>
            <a:r>
              <a:rPr lang="fr-CA" b="1" noProof="0"/>
              <a:t>20,6 M$</a:t>
            </a:r>
          </a:p>
          <a:p>
            <a:pPr>
              <a:spcBef>
                <a:spcPts val="1200"/>
              </a:spcBef>
            </a:pPr>
            <a:r>
              <a:rPr lang="fr-CA" b="1" noProof="0"/>
              <a:t>28,6 % du chiffre d’affaires</a:t>
            </a:r>
          </a:p>
        </p:txBody>
      </p:sp>
      <p:sp>
        <p:nvSpPr>
          <p:cNvPr id="16" name="TextBox 15">
            <a:extLst>
              <a:ext uri="{FF2B5EF4-FFF2-40B4-BE49-F238E27FC236}">
                <a16:creationId xmlns:a16="http://schemas.microsoft.com/office/drawing/2014/main" id="{F336AFB4-9197-6DB8-FB4F-BA96654674D3}"/>
              </a:ext>
            </a:extLst>
          </p:cNvPr>
          <p:cNvSpPr txBox="1"/>
          <p:nvPr/>
        </p:nvSpPr>
        <p:spPr>
          <a:xfrm>
            <a:off x="2570479" y="1476050"/>
            <a:ext cx="3383059" cy="800219"/>
          </a:xfrm>
          <a:prstGeom prst="rect">
            <a:avLst/>
          </a:prstGeom>
          <a:noFill/>
        </p:spPr>
        <p:txBody>
          <a:bodyPr wrap="square" rtlCol="0">
            <a:spAutoFit/>
          </a:bodyPr>
          <a:lstStyle/>
          <a:p>
            <a:r>
              <a:rPr lang="fr-CA" b="1" noProof="0"/>
              <a:t>3,8 M$ vs. exercice précédent</a:t>
            </a:r>
          </a:p>
          <a:p>
            <a:pPr>
              <a:spcBef>
                <a:spcPts val="1200"/>
              </a:spcBef>
            </a:pPr>
            <a:r>
              <a:rPr lang="fr-CA" b="1" noProof="0"/>
              <a:t>100 pbs vs. exercice précédent </a:t>
            </a:r>
          </a:p>
        </p:txBody>
      </p:sp>
      <p:sp>
        <p:nvSpPr>
          <p:cNvPr id="17" name="TextBox 16">
            <a:extLst>
              <a:ext uri="{FF2B5EF4-FFF2-40B4-BE49-F238E27FC236}">
                <a16:creationId xmlns:a16="http://schemas.microsoft.com/office/drawing/2014/main" id="{CD9B9739-CEB6-5DE0-F2A5-D8B3759446CD}"/>
              </a:ext>
            </a:extLst>
          </p:cNvPr>
          <p:cNvSpPr txBox="1"/>
          <p:nvPr/>
        </p:nvSpPr>
        <p:spPr>
          <a:xfrm>
            <a:off x="520435" y="2522675"/>
            <a:ext cx="5037348" cy="1431161"/>
          </a:xfrm>
          <a:prstGeom prst="rect">
            <a:avLst/>
          </a:prstGeom>
          <a:noFill/>
        </p:spPr>
        <p:txBody>
          <a:bodyPr wrap="square">
            <a:spAutoFit/>
          </a:bodyPr>
          <a:lstStyle/>
          <a:p>
            <a:pPr marL="180000" lvl="1" indent="-180000">
              <a:spcBef>
                <a:spcPts val="600"/>
              </a:spcBef>
              <a:buFont typeface="Arial" panose="020B0604020202020204" pitchFamily="34" charset="0"/>
              <a:buChar char="•"/>
            </a:pPr>
            <a:r>
              <a:rPr lang="fr-CA" noProof="0">
                <a:cs typeface="Calibri" panose="020F0502020204030204" pitchFamily="34" charset="0"/>
              </a:rPr>
              <a:t>Hausse du volume d’affaires</a:t>
            </a:r>
          </a:p>
          <a:p>
            <a:pPr marL="180000" lvl="1" indent="-180000">
              <a:spcBef>
                <a:spcPts val="600"/>
              </a:spcBef>
              <a:buFont typeface="Arial" panose="020B0604020202020204" pitchFamily="34" charset="0"/>
              <a:buChar char="•"/>
            </a:pPr>
            <a:r>
              <a:rPr lang="fr-CA" noProof="0">
                <a:cs typeface="Calibri" panose="020F0502020204030204" pitchFamily="34" charset="0"/>
              </a:rPr>
              <a:t>Composition plus avantageuse du chiffre d’affaires </a:t>
            </a:r>
          </a:p>
          <a:p>
            <a:pPr marL="180000" lvl="1" indent="-180000">
              <a:spcBef>
                <a:spcPts val="600"/>
              </a:spcBef>
              <a:buFont typeface="Arial" panose="020B0604020202020204" pitchFamily="34" charset="0"/>
              <a:buChar char="•"/>
            </a:pPr>
            <a:r>
              <a:rPr lang="fr-CA" noProof="0">
                <a:cs typeface="Calibri" panose="020F0502020204030204" pitchFamily="34" charset="0"/>
              </a:rPr>
              <a:t>Baisse des coûts des matériaux</a:t>
            </a:r>
          </a:p>
          <a:p>
            <a:pPr marL="180000" lvl="1" indent="-180000">
              <a:spcBef>
                <a:spcPts val="600"/>
              </a:spcBef>
              <a:buFont typeface="Arial" panose="020B0604020202020204" pitchFamily="34" charset="0"/>
              <a:buChar char="•"/>
            </a:pPr>
            <a:r>
              <a:rPr lang="fr-CA" noProof="0">
                <a:cs typeface="Calibri" panose="020F0502020204030204" pitchFamily="34" charset="0"/>
              </a:rPr>
              <a:t>Diminution des provisions pour stocks vieillissants</a:t>
            </a:r>
            <a:endParaRPr lang="fr-CA" sz="1600" noProof="0">
              <a:cs typeface="Calibri" panose="020F0502020204030204" pitchFamily="34" charset="0"/>
            </a:endParaRPr>
          </a:p>
        </p:txBody>
      </p:sp>
      <p:sp>
        <p:nvSpPr>
          <p:cNvPr id="3" name="Arrow: Up 2">
            <a:extLst>
              <a:ext uri="{FF2B5EF4-FFF2-40B4-BE49-F238E27FC236}">
                <a16:creationId xmlns:a16="http://schemas.microsoft.com/office/drawing/2014/main" id="{C02E5ADA-DE34-BFF4-C41D-94F450645206}"/>
              </a:ext>
            </a:extLst>
          </p:cNvPr>
          <p:cNvSpPr/>
          <p:nvPr/>
        </p:nvSpPr>
        <p:spPr>
          <a:xfrm>
            <a:off x="2294254" y="1918726"/>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5" name="TextBox 4">
            <a:extLst>
              <a:ext uri="{FF2B5EF4-FFF2-40B4-BE49-F238E27FC236}">
                <a16:creationId xmlns:a16="http://schemas.microsoft.com/office/drawing/2014/main" id="{58B023C1-2972-529A-75E6-D03877BDC4B8}"/>
              </a:ext>
            </a:extLst>
          </p:cNvPr>
          <p:cNvSpPr txBox="1"/>
          <p:nvPr/>
        </p:nvSpPr>
        <p:spPr>
          <a:xfrm>
            <a:off x="520436" y="4153484"/>
            <a:ext cx="1564339" cy="400110"/>
          </a:xfrm>
          <a:prstGeom prst="rect">
            <a:avLst/>
          </a:prstGeom>
          <a:noFill/>
        </p:spPr>
        <p:txBody>
          <a:bodyPr wrap="none" rtlCol="0">
            <a:spAutoFit/>
          </a:bodyPr>
          <a:lstStyle/>
          <a:p>
            <a:r>
              <a:rPr lang="fr-CA" sz="2000" b="1" noProof="0">
                <a:solidFill>
                  <a:srgbClr val="0068A6"/>
                </a:solidFill>
              </a:rPr>
              <a:t>BAIIA ajusté</a:t>
            </a:r>
            <a:r>
              <a:rPr lang="fr-CA" sz="2000" b="1" baseline="30000" noProof="0">
                <a:solidFill>
                  <a:srgbClr val="0068A6"/>
                </a:solidFill>
              </a:rPr>
              <a:t>1</a:t>
            </a:r>
          </a:p>
        </p:txBody>
      </p:sp>
      <p:sp>
        <p:nvSpPr>
          <p:cNvPr id="6" name="Arrow: Up 5">
            <a:extLst>
              <a:ext uri="{FF2B5EF4-FFF2-40B4-BE49-F238E27FC236}">
                <a16:creationId xmlns:a16="http://schemas.microsoft.com/office/drawing/2014/main" id="{188F18D5-5CBF-3150-01F6-0AF277EDD68A}"/>
              </a:ext>
            </a:extLst>
          </p:cNvPr>
          <p:cNvSpPr/>
          <p:nvPr/>
        </p:nvSpPr>
        <p:spPr>
          <a:xfrm>
            <a:off x="1703197" y="4584981"/>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7" name="TextBox 6">
            <a:extLst>
              <a:ext uri="{FF2B5EF4-FFF2-40B4-BE49-F238E27FC236}">
                <a16:creationId xmlns:a16="http://schemas.microsoft.com/office/drawing/2014/main" id="{AE6A4240-3563-B98F-B44C-BEE6886F307D}"/>
              </a:ext>
            </a:extLst>
          </p:cNvPr>
          <p:cNvSpPr txBox="1"/>
          <p:nvPr/>
        </p:nvSpPr>
        <p:spPr>
          <a:xfrm>
            <a:off x="520436" y="4553594"/>
            <a:ext cx="849913" cy="369332"/>
          </a:xfrm>
          <a:prstGeom prst="rect">
            <a:avLst/>
          </a:prstGeom>
          <a:noFill/>
        </p:spPr>
        <p:txBody>
          <a:bodyPr wrap="none" rtlCol="0">
            <a:spAutoFit/>
          </a:bodyPr>
          <a:lstStyle/>
          <a:p>
            <a:r>
              <a:rPr lang="fr-CA" b="1" noProof="0"/>
              <a:t>4,0 M$</a:t>
            </a:r>
          </a:p>
        </p:txBody>
      </p:sp>
      <p:sp>
        <p:nvSpPr>
          <p:cNvPr id="18" name="TextBox 17">
            <a:extLst>
              <a:ext uri="{FF2B5EF4-FFF2-40B4-BE49-F238E27FC236}">
                <a16:creationId xmlns:a16="http://schemas.microsoft.com/office/drawing/2014/main" id="{729FC558-E02E-0AF3-3725-2225BDF4C2E5}"/>
              </a:ext>
            </a:extLst>
          </p:cNvPr>
          <p:cNvSpPr txBox="1"/>
          <p:nvPr/>
        </p:nvSpPr>
        <p:spPr>
          <a:xfrm>
            <a:off x="2124616" y="4535595"/>
            <a:ext cx="3433167" cy="369332"/>
          </a:xfrm>
          <a:prstGeom prst="rect">
            <a:avLst/>
          </a:prstGeom>
          <a:noFill/>
        </p:spPr>
        <p:txBody>
          <a:bodyPr wrap="square" rtlCol="0">
            <a:spAutoFit/>
          </a:bodyPr>
          <a:lstStyle/>
          <a:p>
            <a:r>
              <a:rPr lang="fr-CA" b="1" noProof="0"/>
              <a:t>1,2 M$ vs. exercice précédent</a:t>
            </a:r>
          </a:p>
        </p:txBody>
      </p:sp>
      <p:graphicFrame>
        <p:nvGraphicFramePr>
          <p:cNvPr id="19" name="Chart 18">
            <a:extLst>
              <a:ext uri="{FF2B5EF4-FFF2-40B4-BE49-F238E27FC236}">
                <a16:creationId xmlns:a16="http://schemas.microsoft.com/office/drawing/2014/main" id="{621C2C79-4E07-DEDB-BB30-E3DE0AD7A21A}"/>
              </a:ext>
            </a:extLst>
          </p:cNvPr>
          <p:cNvGraphicFramePr/>
          <p:nvPr>
            <p:extLst>
              <p:ext uri="{D42A27DB-BD31-4B8C-83A1-F6EECF244321}">
                <p14:modId xmlns:p14="http://schemas.microsoft.com/office/powerpoint/2010/main" val="78716525"/>
              </p:ext>
            </p:extLst>
          </p:nvPr>
        </p:nvGraphicFramePr>
        <p:xfrm>
          <a:off x="6974838" y="262524"/>
          <a:ext cx="4378960" cy="265126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4772DCAE-F805-177A-80CC-CF9212EAA667}"/>
              </a:ext>
            </a:extLst>
          </p:cNvPr>
          <p:cNvGrpSpPr/>
          <p:nvPr/>
        </p:nvGrpSpPr>
        <p:grpSpPr>
          <a:xfrm>
            <a:off x="7785545" y="1637188"/>
            <a:ext cx="725550" cy="576007"/>
            <a:chOff x="2406610" y="1296223"/>
            <a:chExt cx="725560" cy="576000"/>
          </a:xfrm>
        </p:grpSpPr>
        <p:sp>
          <p:nvSpPr>
            <p:cNvPr id="25" name="Oval 24">
              <a:extLst>
                <a:ext uri="{FF2B5EF4-FFF2-40B4-BE49-F238E27FC236}">
                  <a16:creationId xmlns:a16="http://schemas.microsoft.com/office/drawing/2014/main" id="{463D38A8-4DB2-C2FF-04F6-675FC669459B}"/>
                </a:ext>
              </a:extLst>
            </p:cNvPr>
            <p:cNvSpPr/>
            <p:nvPr/>
          </p:nvSpPr>
          <p:spPr>
            <a:xfrm>
              <a:off x="2481390" y="1296223"/>
              <a:ext cx="576000" cy="576000"/>
            </a:xfrm>
            <a:prstGeom prst="ellipse">
              <a:avLst/>
            </a:prstGeom>
            <a:solidFill>
              <a:srgbClr val="3D485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fr-CA" sz="1400" noProof="0"/>
            </a:p>
          </p:txBody>
        </p:sp>
        <p:sp>
          <p:nvSpPr>
            <p:cNvPr id="26" name="TextBox 11">
              <a:extLst>
                <a:ext uri="{FF2B5EF4-FFF2-40B4-BE49-F238E27FC236}">
                  <a16:creationId xmlns:a16="http://schemas.microsoft.com/office/drawing/2014/main" id="{733960DB-68DC-9D53-5950-4F33DA40D873}"/>
                </a:ext>
              </a:extLst>
            </p:cNvPr>
            <p:cNvSpPr txBox="1"/>
            <p:nvPr/>
          </p:nvSpPr>
          <p:spPr>
            <a:xfrm>
              <a:off x="2406610" y="1430335"/>
              <a:ext cx="725560" cy="30777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fr-CA" sz="1400" b="1" noProof="0">
                  <a:solidFill>
                    <a:schemeClr val="bg1"/>
                  </a:solidFill>
                </a:rPr>
                <a:t>27,6 %</a:t>
              </a:r>
            </a:p>
          </p:txBody>
        </p:sp>
      </p:grpSp>
      <p:sp>
        <p:nvSpPr>
          <p:cNvPr id="27" name="TextBox 26">
            <a:extLst>
              <a:ext uri="{FF2B5EF4-FFF2-40B4-BE49-F238E27FC236}">
                <a16:creationId xmlns:a16="http://schemas.microsoft.com/office/drawing/2014/main" id="{063BE8C2-5CFB-4E93-4E1E-8D339C7C27FE}"/>
              </a:ext>
            </a:extLst>
          </p:cNvPr>
          <p:cNvSpPr txBox="1"/>
          <p:nvPr/>
        </p:nvSpPr>
        <p:spPr>
          <a:xfrm>
            <a:off x="296915" y="4952623"/>
            <a:ext cx="5485563" cy="1000274"/>
          </a:xfrm>
          <a:prstGeom prst="rect">
            <a:avLst/>
          </a:prstGeom>
          <a:noFill/>
        </p:spPr>
        <p:txBody>
          <a:bodyPr wrap="square">
            <a:spAutoFit/>
          </a:bodyPr>
          <a:lstStyle/>
          <a:p>
            <a:pPr marL="360000" lvl="1" indent="-180000">
              <a:spcBef>
                <a:spcPts val="600"/>
              </a:spcBef>
              <a:buFont typeface="Arial" panose="020B0604020202020204" pitchFamily="34" charset="0"/>
              <a:buChar char="•"/>
            </a:pPr>
            <a:r>
              <a:rPr lang="fr-CA" noProof="0">
                <a:cs typeface="Calibri" panose="020F0502020204030204" pitchFamily="34" charset="0"/>
              </a:rPr>
              <a:t>Hausse de la marge brute, en partie contrebalancée par une augmentation des frais d’administration</a:t>
            </a:r>
          </a:p>
          <a:p>
            <a:pPr marL="360000" lvl="1" indent="-180000">
              <a:spcBef>
                <a:spcPts val="600"/>
              </a:spcBef>
              <a:buFont typeface="Arial" panose="020B0604020202020204" pitchFamily="34" charset="0"/>
              <a:buChar char="•"/>
            </a:pPr>
            <a:r>
              <a:rPr lang="fr-CA" noProof="0">
                <a:cs typeface="Calibri" panose="020F0502020204030204" pitchFamily="34" charset="0"/>
              </a:rPr>
              <a:t>Excluant 5,7 M$ de frais de restructuration</a:t>
            </a:r>
          </a:p>
        </p:txBody>
      </p:sp>
      <p:graphicFrame>
        <p:nvGraphicFramePr>
          <p:cNvPr id="28" name="Chart 27">
            <a:extLst>
              <a:ext uri="{FF2B5EF4-FFF2-40B4-BE49-F238E27FC236}">
                <a16:creationId xmlns:a16="http://schemas.microsoft.com/office/drawing/2014/main" id="{D030459E-4DAA-27EB-48FC-C6B25E39DE7D}"/>
              </a:ext>
            </a:extLst>
          </p:cNvPr>
          <p:cNvGraphicFramePr/>
          <p:nvPr>
            <p:extLst>
              <p:ext uri="{D42A27DB-BD31-4B8C-83A1-F6EECF244321}">
                <p14:modId xmlns:p14="http://schemas.microsoft.com/office/powerpoint/2010/main" val="4108362695"/>
              </p:ext>
            </p:extLst>
          </p:nvPr>
        </p:nvGraphicFramePr>
        <p:xfrm>
          <a:off x="6974838" y="3277961"/>
          <a:ext cx="4378961" cy="2961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268AB8D-3ADF-39CF-9BDE-2EE8DF56FFF8}"/>
              </a:ext>
            </a:extLst>
          </p:cNvPr>
          <p:cNvSpPr txBox="1"/>
          <p:nvPr/>
        </p:nvSpPr>
        <p:spPr>
          <a:xfrm>
            <a:off x="716280" y="6438453"/>
            <a:ext cx="5485563" cy="369332"/>
          </a:xfrm>
          <a:prstGeom prst="rect">
            <a:avLst/>
          </a:prstGeom>
          <a:noFill/>
        </p:spPr>
        <p:txBody>
          <a:bodyPr wrap="square">
            <a:spAutoFit/>
          </a:bodyPr>
          <a:lstStyle/>
          <a:p>
            <a:r>
              <a:rPr lang="fr-CA" sz="900" i="1" baseline="30000" noProof="0">
                <a:ea typeface="Calibri" panose="020F0502020204030204" pitchFamily="34" charset="0"/>
                <a:cs typeface="Arial" panose="020B0604020202020204" pitchFamily="34" charset="0"/>
              </a:rPr>
              <a:t>1 </a:t>
            </a:r>
            <a:r>
              <a:rPr lang="fr-CA" sz="900" i="1" noProof="0"/>
              <a:t>Mesures hors IFRS et mesures financières supplémentaires – Des précisions additionnelles sont fournies à l’annexe de cette présentation</a:t>
            </a:r>
            <a:r>
              <a:rPr lang="fr-CA" sz="900" b="0" i="1" u="none" strike="noStrike" baseline="0" noProof="0"/>
              <a:t>.</a:t>
            </a:r>
            <a:endParaRPr lang="fr-CA" sz="900" noProof="0">
              <a:cs typeface="Arial" panose="020B0604020202020204" pitchFamily="34" charset="0"/>
            </a:endParaRPr>
          </a:p>
        </p:txBody>
      </p:sp>
    </p:spTree>
    <p:extLst>
      <p:ext uri="{BB962C8B-B14F-4D97-AF65-F5344CB8AC3E}">
        <p14:creationId xmlns:p14="http://schemas.microsoft.com/office/powerpoint/2010/main" val="255932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D0D8-95BC-98B7-C30A-DBE2A8E241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81DFFC-E720-1A46-3BC0-0E80A5A2C152}"/>
              </a:ext>
            </a:extLst>
          </p:cNvPr>
          <p:cNvSpPr>
            <a:spLocks noGrp="1"/>
          </p:cNvSpPr>
          <p:nvPr>
            <p:ph type="sldNum" sz="quarter" idx="12"/>
          </p:nvPr>
        </p:nvSpPr>
        <p:spPr/>
        <p:txBody>
          <a:bodyPr/>
          <a:lstStyle/>
          <a:p>
            <a:fld id="{103DDDE4-7A87-1F49-9041-0D2451D302B4}" type="slidenum">
              <a:rPr lang="fr-CA" noProof="0" smtClean="0"/>
              <a:pPr/>
              <a:t>11</a:t>
            </a:fld>
            <a:endParaRPr lang="fr-CA" noProof="0"/>
          </a:p>
        </p:txBody>
      </p:sp>
      <p:sp>
        <p:nvSpPr>
          <p:cNvPr id="24" name="TextBox 23">
            <a:extLst>
              <a:ext uri="{FF2B5EF4-FFF2-40B4-BE49-F238E27FC236}">
                <a16:creationId xmlns:a16="http://schemas.microsoft.com/office/drawing/2014/main" id="{D51552AA-6337-932A-AAB7-DF8BFDBD9503}"/>
              </a:ext>
            </a:extLst>
          </p:cNvPr>
          <p:cNvSpPr txBox="1"/>
          <p:nvPr/>
        </p:nvSpPr>
        <p:spPr>
          <a:xfrm>
            <a:off x="442051" y="3714681"/>
            <a:ext cx="5359308" cy="2523768"/>
          </a:xfrm>
          <a:prstGeom prst="rect">
            <a:avLst/>
          </a:prstGeom>
          <a:noFill/>
        </p:spPr>
        <p:txBody>
          <a:bodyPr wrap="square" rtlCol="0">
            <a:spAutoFit/>
          </a:bodyPr>
          <a:lstStyle/>
          <a:p>
            <a:r>
              <a:rPr lang="fr-CA" sz="1900" b="1" noProof="0" dirty="0">
                <a:solidFill>
                  <a:srgbClr val="0068A6"/>
                </a:solidFill>
                <a:latin typeface="Calibri" panose="020F0502020204030204" pitchFamily="34" charset="0"/>
                <a:ea typeface="Calibri" panose="020F0502020204030204" pitchFamily="34" charset="0"/>
                <a:cs typeface="Calibri" panose="020F0502020204030204" pitchFamily="34" charset="0"/>
              </a:rPr>
              <a:t>Situation financière</a:t>
            </a:r>
          </a:p>
          <a:p>
            <a:pPr marL="360000" lvl="1" indent="-180000">
              <a:spcBef>
                <a:spcPts val="600"/>
              </a:spcBef>
              <a:buFont typeface="Arial" panose="020B0604020202020204" pitchFamily="34" charset="0"/>
              <a:buChar char="•"/>
            </a:pPr>
            <a:r>
              <a:rPr lang="fr-CA" sz="17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Trésorerie et équivalents de trésorerie de 59,1 M$ au 31 mai 2025</a:t>
            </a:r>
          </a:p>
          <a:p>
            <a:pPr marL="360000" lvl="1" indent="-180000">
              <a:spcBef>
                <a:spcPts val="600"/>
              </a:spcBef>
              <a:buFont typeface="Arial" panose="020B0604020202020204" pitchFamily="34" charset="0"/>
              <a:buChar char="•"/>
            </a:pPr>
            <a:r>
              <a:rPr lang="fr-CA" sz="17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Dette à long terme, incluant la portion court terme, de 16,4 M$</a:t>
            </a:r>
          </a:p>
          <a:p>
            <a:pPr marL="360000" lvl="1" indent="-180000">
              <a:spcBef>
                <a:spcPts val="600"/>
              </a:spcBef>
              <a:buFont typeface="Arial" panose="020B0604020202020204" pitchFamily="34" charset="0"/>
              <a:buChar char="•"/>
            </a:pPr>
            <a:r>
              <a:rPr lang="fr-CA" sz="17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Nouvelles facilités de crédit de 35 M$ pour trois ans</a:t>
            </a:r>
          </a:p>
          <a:p>
            <a:pPr marL="360000" lvl="1" indent="-180000">
              <a:spcBef>
                <a:spcPts val="600"/>
              </a:spcBef>
              <a:buFont typeface="Arial" panose="020B0604020202020204" pitchFamily="34" charset="0"/>
              <a:buChar char="•"/>
            </a:pPr>
            <a:r>
              <a:rPr lang="fr-CA" sz="17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Bien positionnés pour investir davantage dans nos opérations et envisager des acquisitions stratégiques</a:t>
            </a:r>
            <a:endParaRPr lang="fr-CA" sz="1700" noProof="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6EF7145C-386D-4331-9178-9C13C2D764D8}"/>
              </a:ext>
            </a:extLst>
          </p:cNvPr>
          <p:cNvSpPr>
            <a:spLocks noGrp="1"/>
          </p:cNvSpPr>
          <p:nvPr>
            <p:ph type="title"/>
          </p:nvPr>
        </p:nvSpPr>
        <p:spPr>
          <a:xfrm>
            <a:off x="442051" y="351935"/>
            <a:ext cx="5217262" cy="471025"/>
          </a:xfrm>
        </p:spPr>
        <p:txBody>
          <a:bodyPr>
            <a:normAutofit fontScale="90000"/>
          </a:bodyPr>
          <a:lstStyle/>
          <a:p>
            <a:r>
              <a:rPr lang="fr-CA" noProof="0" dirty="0">
                <a:latin typeface="Calibri" panose="020F0502020204030204" pitchFamily="34" charset="0"/>
                <a:ea typeface="Calibri" panose="020F0502020204030204" pitchFamily="34" charset="0"/>
                <a:cs typeface="Calibri" panose="020F0502020204030204" pitchFamily="34" charset="0"/>
              </a:rPr>
              <a:t>Résultats du premier trimestre</a:t>
            </a:r>
          </a:p>
        </p:txBody>
      </p:sp>
      <p:graphicFrame>
        <p:nvGraphicFramePr>
          <p:cNvPr id="5" name="Chart 4">
            <a:extLst>
              <a:ext uri="{FF2B5EF4-FFF2-40B4-BE49-F238E27FC236}">
                <a16:creationId xmlns:a16="http://schemas.microsoft.com/office/drawing/2014/main" id="{A73A7EDE-293E-AE4A-3FFD-A110E1C5FB89}"/>
              </a:ext>
            </a:extLst>
          </p:cNvPr>
          <p:cNvGraphicFramePr/>
          <p:nvPr>
            <p:extLst>
              <p:ext uri="{D42A27DB-BD31-4B8C-83A1-F6EECF244321}">
                <p14:modId xmlns:p14="http://schemas.microsoft.com/office/powerpoint/2010/main" val="1384970269"/>
              </p:ext>
            </p:extLst>
          </p:nvPr>
        </p:nvGraphicFramePr>
        <p:xfrm>
          <a:off x="6390642" y="3191509"/>
          <a:ext cx="5354074" cy="298513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8550631-36FF-71E4-48D7-192B81F98F21}"/>
              </a:ext>
            </a:extLst>
          </p:cNvPr>
          <p:cNvSpPr txBox="1"/>
          <p:nvPr/>
        </p:nvSpPr>
        <p:spPr>
          <a:xfrm>
            <a:off x="442051" y="899215"/>
            <a:ext cx="5501550" cy="2739211"/>
          </a:xfrm>
          <a:prstGeom prst="rect">
            <a:avLst/>
          </a:prstGeom>
          <a:noFill/>
        </p:spPr>
        <p:txBody>
          <a:bodyPr wrap="square" rtlCol="0">
            <a:spAutoFit/>
          </a:bodyPr>
          <a:lstStyle/>
          <a:p>
            <a:r>
              <a:rPr lang="fr-CA" sz="1900" b="1" noProof="0" dirty="0">
                <a:solidFill>
                  <a:srgbClr val="0068A6"/>
                </a:solidFill>
                <a:latin typeface="Calibri" panose="020F0502020204030204" pitchFamily="34" charset="0"/>
                <a:ea typeface="Calibri" panose="020F0502020204030204" pitchFamily="34" charset="0"/>
                <a:cs typeface="Calibri" panose="020F0502020204030204" pitchFamily="34" charset="0"/>
              </a:rPr>
              <a:t>Flux de trésorerie liés aux activités d’exploitation</a:t>
            </a:r>
          </a:p>
          <a:p>
            <a:pPr marL="360000" lvl="1" indent="-180000">
              <a:spcBef>
                <a:spcPts val="600"/>
              </a:spcBef>
              <a:buFont typeface="Arial" panose="020B0604020202020204" pitchFamily="34" charset="0"/>
              <a:buChar char="•"/>
            </a:pPr>
            <a:r>
              <a:rPr lang="fr-CA" sz="17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Sorties de trésorerie de 15,5 M$ avant variation nette des provisions</a:t>
            </a:r>
            <a:endParaRPr lang="fr-CA" sz="1700" dirty="0">
              <a:solidFill>
                <a:srgbClr val="3D4856"/>
              </a:solidFill>
              <a:latin typeface="Calibri" panose="020F0502020204030204" pitchFamily="34" charset="0"/>
              <a:ea typeface="Calibri" panose="020F0502020204030204" pitchFamily="34" charset="0"/>
              <a:cs typeface="Calibri" panose="020F0502020204030204" pitchFamily="34" charset="0"/>
            </a:endParaRPr>
          </a:p>
          <a:p>
            <a:pPr marL="540000" lvl="1" indent="-180000">
              <a:spcBef>
                <a:spcPts val="600"/>
              </a:spcBef>
              <a:buFont typeface="Arial" panose="020B0604020202020204" pitchFamily="34" charset="0"/>
              <a:buChar char="•"/>
            </a:pPr>
            <a:r>
              <a:rPr lang="fr-CA" sz="15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Comprend les coûts liés aux transactions de 6,1 M$ </a:t>
            </a:r>
          </a:p>
          <a:p>
            <a:pPr marL="360000" lvl="1" indent="-180000">
              <a:spcBef>
                <a:spcPts val="600"/>
              </a:spcBef>
              <a:buFont typeface="Arial" panose="020B0604020202020204" pitchFamily="34" charset="0"/>
              <a:buChar char="•"/>
            </a:pPr>
            <a:r>
              <a:rPr lang="fr-CA" sz="17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Variations défavorables des éléments hors trésorerie du fonds de roulement cet exercice vs. l’exercice précédent</a:t>
            </a:r>
          </a:p>
          <a:p>
            <a:pPr marL="540000" lvl="2" indent="-180000">
              <a:spcBef>
                <a:spcPts val="600"/>
              </a:spcBef>
              <a:buFont typeface="Arial" panose="020B0604020202020204" pitchFamily="34" charset="0"/>
              <a:buChar char="•"/>
            </a:pPr>
            <a:r>
              <a:rPr lang="fr-CA" sz="15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Diminution des acomptes court terme de clients cette année</a:t>
            </a:r>
          </a:p>
          <a:p>
            <a:pPr marL="540000" lvl="2" indent="-180000">
              <a:spcBef>
                <a:spcPts val="600"/>
              </a:spcBef>
              <a:buFont typeface="Arial" panose="020B0604020202020204" pitchFamily="34" charset="0"/>
              <a:buChar char="•"/>
            </a:pPr>
            <a:r>
              <a:rPr lang="fr-CA" sz="1500" noProof="0" dirty="0">
                <a:solidFill>
                  <a:srgbClr val="3D4856"/>
                </a:solidFill>
                <a:latin typeface="Calibri" panose="020F0502020204030204" pitchFamily="34" charset="0"/>
                <a:ea typeface="Calibri" panose="020F0502020204030204" pitchFamily="34" charset="0"/>
                <a:cs typeface="Calibri" panose="020F0502020204030204" pitchFamily="34" charset="0"/>
              </a:rPr>
              <a:t>Importante entrée de fonds provenant des créances d’exploitation l’année dernière</a:t>
            </a:r>
          </a:p>
        </p:txBody>
      </p:sp>
      <p:graphicFrame>
        <p:nvGraphicFramePr>
          <p:cNvPr id="3" name="Chart 2">
            <a:extLst>
              <a:ext uri="{FF2B5EF4-FFF2-40B4-BE49-F238E27FC236}">
                <a16:creationId xmlns:a16="http://schemas.microsoft.com/office/drawing/2014/main" id="{A2B9C5ED-5D4E-A9AD-3D5C-84D2B508AC39}"/>
              </a:ext>
            </a:extLst>
          </p:cNvPr>
          <p:cNvGraphicFramePr/>
          <p:nvPr>
            <p:extLst>
              <p:ext uri="{D42A27DB-BD31-4B8C-83A1-F6EECF244321}">
                <p14:modId xmlns:p14="http://schemas.microsoft.com/office/powerpoint/2010/main" val="1649837085"/>
              </p:ext>
            </p:extLst>
          </p:nvPr>
        </p:nvGraphicFramePr>
        <p:xfrm>
          <a:off x="6807200" y="457200"/>
          <a:ext cx="4546600" cy="25822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13102CD-CC7A-8571-1631-06C13BE0ACE0}"/>
              </a:ext>
            </a:extLst>
          </p:cNvPr>
          <p:cNvSpPr txBox="1"/>
          <p:nvPr/>
        </p:nvSpPr>
        <p:spPr>
          <a:xfrm>
            <a:off x="6289040" y="6492875"/>
            <a:ext cx="2824063" cy="230832"/>
          </a:xfrm>
          <a:prstGeom prst="rect">
            <a:avLst/>
          </a:prstGeom>
          <a:noFill/>
        </p:spPr>
        <p:txBody>
          <a:bodyPr wrap="square">
            <a:spAutoFit/>
          </a:bodyPr>
          <a:lstStyle/>
          <a:p>
            <a:r>
              <a:rPr lang="fr-CA" sz="900" i="1" baseline="30000" noProof="0">
                <a:ea typeface="Calibri" panose="020F0502020204030204" pitchFamily="34" charset="0"/>
                <a:cs typeface="Arial" panose="020B0604020202020204" pitchFamily="34" charset="0"/>
              </a:rPr>
              <a:t>1 </a:t>
            </a:r>
            <a:r>
              <a:rPr lang="fr-CA" sz="900" b="0" i="1" u="none" strike="noStrike" baseline="0" noProof="0"/>
              <a:t>Avant variation nette des provisions.</a:t>
            </a:r>
            <a:endParaRPr lang="fr-CA" sz="900" noProof="0">
              <a:cs typeface="Arial" panose="020B0604020202020204" pitchFamily="34" charset="0"/>
            </a:endParaRPr>
          </a:p>
        </p:txBody>
      </p:sp>
    </p:spTree>
    <p:extLst>
      <p:ext uri="{BB962C8B-B14F-4D97-AF65-F5344CB8AC3E}">
        <p14:creationId xmlns:p14="http://schemas.microsoft.com/office/powerpoint/2010/main" val="101397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3809AC6-C990-EFA8-516A-CB439D4229D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5437" r="10205"/>
          <a:stretch>
            <a:fillRect/>
          </a:stretch>
        </p:blipFill>
        <p:spPr>
          <a:xfrm>
            <a:off x="0" y="0"/>
            <a:ext cx="4792099" cy="6845300"/>
          </a:xfrm>
        </p:spPr>
      </p:pic>
      <p:sp>
        <p:nvSpPr>
          <p:cNvPr id="4" name="Text Placeholder 3">
            <a:extLst>
              <a:ext uri="{FF2B5EF4-FFF2-40B4-BE49-F238E27FC236}">
                <a16:creationId xmlns:a16="http://schemas.microsoft.com/office/drawing/2014/main" id="{D772C210-D9A5-3C18-3EBD-FD2B428517FF}"/>
              </a:ext>
            </a:extLst>
          </p:cNvPr>
          <p:cNvSpPr>
            <a:spLocks noGrp="1"/>
          </p:cNvSpPr>
          <p:nvPr>
            <p:ph type="body" sz="half" idx="2"/>
          </p:nvPr>
        </p:nvSpPr>
        <p:spPr>
          <a:xfrm>
            <a:off x="5191761" y="1872716"/>
            <a:ext cx="6160454" cy="1415441"/>
          </a:xfrm>
        </p:spPr>
        <p:txBody>
          <a:bodyPr>
            <a:normAutofit fontScale="92500" lnSpcReduction="10000"/>
          </a:bodyPr>
          <a:lstStyle/>
          <a:p>
            <a:pPr marL="65088">
              <a:lnSpc>
                <a:spcPct val="100000"/>
              </a:lnSpc>
              <a:spcBef>
                <a:spcPts val="1500"/>
              </a:spcBef>
            </a:pPr>
            <a:r>
              <a:rPr lang="fr-CA" sz="2100" b="1" kern="0">
                <a:latin typeface="Calibri" panose="020F0502020204030204" pitchFamily="34" charset="0"/>
                <a:cs typeface="Calibri" panose="020F0502020204030204" pitchFamily="34" charset="0"/>
              </a:rPr>
              <a:t>Merci d’avoir participé à notre conférence avec les investisseurs au sujet des résultats financiers du T1-E2026.</a:t>
            </a:r>
            <a:endParaRPr lang="en-US" sz="2100" b="1" kern="0">
              <a:latin typeface="Calibri" panose="020F0502020204030204" pitchFamily="34" charset="0"/>
              <a:cs typeface="Calibri" panose="020F0502020204030204" pitchFamily="34" charset="0"/>
            </a:endParaRPr>
          </a:p>
          <a:p>
            <a:pPr marL="65088">
              <a:lnSpc>
                <a:spcPct val="100000"/>
              </a:lnSpc>
              <a:spcBef>
                <a:spcPts val="1500"/>
              </a:spcBef>
            </a:pPr>
            <a:r>
              <a:rPr lang="fr-CA" sz="2400" b="1" kern="0">
                <a:solidFill>
                  <a:srgbClr val="0068A6"/>
                </a:solidFill>
                <a:latin typeface="Calibri" panose="020F0502020204030204" pitchFamily="34" charset="0"/>
                <a:cs typeface="Calibri" panose="020F0502020204030204" pitchFamily="34" charset="0"/>
              </a:rPr>
              <a:t>Nous sommes à votre disposition pour répondre à vos questions.</a:t>
            </a:r>
            <a:endParaRPr lang="en-US" sz="2400" b="1" kern="0">
              <a:solidFill>
                <a:srgbClr val="0068A6"/>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52B1DA8-F4DB-D8CF-0D02-57C7B934B0C3}"/>
              </a:ext>
            </a:extLst>
          </p:cNvPr>
          <p:cNvSpPr>
            <a:spLocks noGrp="1"/>
          </p:cNvSpPr>
          <p:nvPr>
            <p:ph type="sldNum" sz="quarter" idx="12"/>
          </p:nvPr>
        </p:nvSpPr>
        <p:spPr/>
        <p:txBody>
          <a:bodyPr/>
          <a:lstStyle/>
          <a:p>
            <a:fld id="{103DDDE4-7A87-1F49-9041-0D2451D302B4}" type="slidenum">
              <a:rPr lang="en-US" smtClean="0"/>
              <a:pPr/>
              <a:t>12</a:t>
            </a:fld>
            <a:endParaRPr lang="en-US"/>
          </a:p>
        </p:txBody>
      </p:sp>
      <p:pic>
        <p:nvPicPr>
          <p:cNvPr id="6" name="Picture 5" descr="A blue and black logo&#10;&#10;Description automatically generated">
            <a:extLst>
              <a:ext uri="{FF2B5EF4-FFF2-40B4-BE49-F238E27FC236}">
                <a16:creationId xmlns:a16="http://schemas.microsoft.com/office/drawing/2014/main" id="{490AF92B-A8DA-1B7C-75DC-3B9DBDD2FE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1866" y="663850"/>
            <a:ext cx="3300886" cy="772467"/>
          </a:xfrm>
          <a:prstGeom prst="rect">
            <a:avLst/>
          </a:prstGeom>
        </p:spPr>
      </p:pic>
      <p:sp>
        <p:nvSpPr>
          <p:cNvPr id="7" name="Text Placeholder 3">
            <a:extLst>
              <a:ext uri="{FF2B5EF4-FFF2-40B4-BE49-F238E27FC236}">
                <a16:creationId xmlns:a16="http://schemas.microsoft.com/office/drawing/2014/main" id="{928EADAF-F95C-4021-EBBB-F34BED723AE0}"/>
              </a:ext>
            </a:extLst>
          </p:cNvPr>
          <p:cNvSpPr txBox="1">
            <a:spLocks/>
          </p:cNvSpPr>
          <p:nvPr/>
        </p:nvSpPr>
        <p:spPr>
          <a:xfrm>
            <a:off x="5874707" y="3501099"/>
            <a:ext cx="5079431" cy="29185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D485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3D485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3D485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65088" algn="just">
              <a:lnSpc>
                <a:spcPct val="100000"/>
              </a:lnSpc>
              <a:spcBef>
                <a:spcPts val="3000"/>
              </a:spcBef>
            </a:pPr>
            <a:r>
              <a:rPr lang="en-US" sz="1800" kern="0" err="1"/>
              <a:t>velan.com</a:t>
            </a:r>
            <a:endParaRPr lang="en-US" sz="1800" kern="0"/>
          </a:p>
          <a:p>
            <a:pPr marL="65088" algn="just">
              <a:lnSpc>
                <a:spcPct val="100000"/>
              </a:lnSpc>
              <a:spcBef>
                <a:spcPts val="3000"/>
              </a:spcBef>
            </a:pPr>
            <a:r>
              <a:rPr lang="en-US" sz="1800" kern="0" err="1"/>
              <a:t>facebook.com</a:t>
            </a:r>
            <a:r>
              <a:rPr lang="en-US" sz="1800" kern="0"/>
              <a:t>/</a:t>
            </a:r>
            <a:r>
              <a:rPr lang="en-US" sz="1800" kern="0" err="1"/>
              <a:t>velan</a:t>
            </a:r>
            <a:endParaRPr lang="en-US" sz="1800" kern="0"/>
          </a:p>
          <a:p>
            <a:pPr marL="65088" algn="just">
              <a:lnSpc>
                <a:spcPct val="100000"/>
              </a:lnSpc>
              <a:spcBef>
                <a:spcPts val="3000"/>
              </a:spcBef>
            </a:pPr>
            <a:r>
              <a:rPr lang="en-US" sz="1800" kern="0"/>
              <a:t>@</a:t>
            </a:r>
            <a:r>
              <a:rPr lang="en-US" sz="1800" kern="0" err="1"/>
              <a:t>VelanInc</a:t>
            </a:r>
            <a:endParaRPr lang="en-US" sz="1800" kern="0"/>
          </a:p>
          <a:p>
            <a:pPr marL="65088" algn="just">
              <a:lnSpc>
                <a:spcPct val="100000"/>
              </a:lnSpc>
              <a:spcBef>
                <a:spcPts val="3000"/>
              </a:spcBef>
            </a:pPr>
            <a:r>
              <a:rPr lang="en-US" sz="1800" kern="0" err="1"/>
              <a:t>linkedin.com</a:t>
            </a:r>
            <a:r>
              <a:rPr lang="en-US" sz="1800" kern="0"/>
              <a:t>/</a:t>
            </a:r>
            <a:r>
              <a:rPr lang="en-US" sz="1800" kern="0" err="1"/>
              <a:t>VelanInc</a:t>
            </a:r>
            <a:endParaRPr lang="en-US" sz="1800" kern="0"/>
          </a:p>
        </p:txBody>
      </p:sp>
      <p:pic>
        <p:nvPicPr>
          <p:cNvPr id="15" name="Picture 14" descr="A black and grey circle with a letter in it&#10;&#10;Description automatically generated">
            <a:extLst>
              <a:ext uri="{FF2B5EF4-FFF2-40B4-BE49-F238E27FC236}">
                <a16:creationId xmlns:a16="http://schemas.microsoft.com/office/drawing/2014/main" id="{BD78F97E-308A-289A-A8DE-BB13911C5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9889" y="5425729"/>
            <a:ext cx="447805" cy="447805"/>
          </a:xfrm>
          <a:prstGeom prst="rect">
            <a:avLst/>
          </a:prstGeom>
        </p:spPr>
      </p:pic>
      <p:pic>
        <p:nvPicPr>
          <p:cNvPr id="17" name="Picture 16" descr="A white x in a circle&#10;&#10;Description automatically generated">
            <a:extLst>
              <a:ext uri="{FF2B5EF4-FFF2-40B4-BE49-F238E27FC236}">
                <a16:creationId xmlns:a16="http://schemas.microsoft.com/office/drawing/2014/main" id="{375EFC72-C1D1-544E-1B3C-7381387A5E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9888" y="4752135"/>
            <a:ext cx="447805" cy="447805"/>
          </a:xfrm>
          <a:prstGeom prst="rect">
            <a:avLst/>
          </a:prstGeom>
        </p:spPr>
      </p:pic>
      <p:pic>
        <p:nvPicPr>
          <p:cNvPr id="19" name="Picture 18" descr="A black letter f in a circle&#10;&#10;Description automatically generated">
            <a:extLst>
              <a:ext uri="{FF2B5EF4-FFF2-40B4-BE49-F238E27FC236}">
                <a16:creationId xmlns:a16="http://schemas.microsoft.com/office/drawing/2014/main" id="{9D98C7CA-C986-EFAA-59E6-2B24EF7395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8814" y="4132503"/>
            <a:ext cx="448879" cy="448879"/>
          </a:xfrm>
          <a:prstGeom prst="rect">
            <a:avLst/>
          </a:prstGeom>
        </p:spPr>
      </p:pic>
      <p:pic>
        <p:nvPicPr>
          <p:cNvPr id="21" name="Picture 20" descr="A grey globe with black background&#10;&#10;Description automatically generated">
            <a:extLst>
              <a:ext uri="{FF2B5EF4-FFF2-40B4-BE49-F238E27FC236}">
                <a16:creationId xmlns:a16="http://schemas.microsoft.com/office/drawing/2014/main" id="{BE280D8D-22CE-BE32-F0A2-9BF2804AE3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8814" y="3468130"/>
            <a:ext cx="448879" cy="448879"/>
          </a:xfrm>
          <a:prstGeom prst="rect">
            <a:avLst/>
          </a:prstGeom>
        </p:spPr>
      </p:pic>
    </p:spTree>
    <p:extLst>
      <p:ext uri="{BB962C8B-B14F-4D97-AF65-F5344CB8AC3E}">
        <p14:creationId xmlns:p14="http://schemas.microsoft.com/office/powerpoint/2010/main" val="350398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3370-BD04-141A-7A1F-1F5ECE4915F7}"/>
              </a:ext>
            </a:extLst>
          </p:cNvPr>
          <p:cNvSpPr>
            <a:spLocks noGrp="1"/>
          </p:cNvSpPr>
          <p:nvPr>
            <p:ph type="title"/>
          </p:nvPr>
        </p:nvSpPr>
        <p:spPr/>
        <p:txBody>
          <a:bodyPr/>
          <a:lstStyle/>
          <a:p>
            <a:r>
              <a:rPr lang="fr-CA" noProof="0"/>
              <a:t>Annexe</a:t>
            </a:r>
          </a:p>
        </p:txBody>
      </p:sp>
      <p:pic>
        <p:nvPicPr>
          <p:cNvPr id="6" name="Picture Placeholder 5">
            <a:extLst>
              <a:ext uri="{FF2B5EF4-FFF2-40B4-BE49-F238E27FC236}">
                <a16:creationId xmlns:a16="http://schemas.microsoft.com/office/drawing/2014/main" id="{97BFBC76-E1A8-7B72-E24B-8FC4F2E8203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6328" r="5408" b="4834"/>
          <a:stretch>
            <a:fillRect/>
          </a:stretch>
        </p:blipFill>
        <p:spPr>
          <a:xfrm>
            <a:off x="0" y="0"/>
            <a:ext cx="4770437" cy="6858000"/>
          </a:xfrm>
        </p:spPr>
      </p:pic>
      <p:sp>
        <p:nvSpPr>
          <p:cNvPr id="4" name="Text Placeholder 3">
            <a:extLst>
              <a:ext uri="{FF2B5EF4-FFF2-40B4-BE49-F238E27FC236}">
                <a16:creationId xmlns:a16="http://schemas.microsoft.com/office/drawing/2014/main" id="{20E32159-BD23-ACC5-2D78-0566F6A03D6E}"/>
              </a:ext>
            </a:extLst>
          </p:cNvPr>
          <p:cNvSpPr>
            <a:spLocks noGrp="1"/>
          </p:cNvSpPr>
          <p:nvPr>
            <p:ph type="body" sz="quarter" idx="10"/>
          </p:nvPr>
        </p:nvSpPr>
        <p:spPr/>
        <p:txBody>
          <a:bodyPr/>
          <a:lstStyle/>
          <a:p>
            <a:r>
              <a:rPr lang="fr-CA" noProof="0"/>
              <a:t>Informations supplémentaires</a:t>
            </a:r>
          </a:p>
        </p:txBody>
      </p:sp>
    </p:spTree>
    <p:extLst>
      <p:ext uri="{BB962C8B-B14F-4D97-AF65-F5344CB8AC3E}">
        <p14:creationId xmlns:p14="http://schemas.microsoft.com/office/powerpoint/2010/main" val="98165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DA90-17C0-189F-ABF0-C38861DAB7B9}"/>
              </a:ext>
            </a:extLst>
          </p:cNvPr>
          <p:cNvSpPr>
            <a:spLocks noGrp="1"/>
          </p:cNvSpPr>
          <p:nvPr>
            <p:ph type="title"/>
          </p:nvPr>
        </p:nvSpPr>
        <p:spPr>
          <a:xfrm>
            <a:off x="360760" y="426317"/>
            <a:ext cx="10515600" cy="532849"/>
          </a:xfrm>
        </p:spPr>
        <p:txBody>
          <a:bodyPr>
            <a:noAutofit/>
          </a:bodyPr>
          <a:lstStyle/>
          <a:p>
            <a:r>
              <a:rPr lang="fr-CA" sz="3200"/>
              <a:t>Mesures hors IFRS et mesures financières supplémentaires</a:t>
            </a:r>
            <a:endParaRPr lang="en-US" sz="3200"/>
          </a:p>
        </p:txBody>
      </p:sp>
      <p:sp>
        <p:nvSpPr>
          <p:cNvPr id="4" name="Slide Number Placeholder 3">
            <a:extLst>
              <a:ext uri="{FF2B5EF4-FFF2-40B4-BE49-F238E27FC236}">
                <a16:creationId xmlns:a16="http://schemas.microsoft.com/office/drawing/2014/main" id="{FE0828BD-AACD-965D-D982-FFCB09F78A00}"/>
              </a:ext>
            </a:extLst>
          </p:cNvPr>
          <p:cNvSpPr>
            <a:spLocks noGrp="1"/>
          </p:cNvSpPr>
          <p:nvPr>
            <p:ph type="sldNum" sz="quarter" idx="12"/>
          </p:nvPr>
        </p:nvSpPr>
        <p:spPr/>
        <p:txBody>
          <a:bodyPr/>
          <a:lstStyle/>
          <a:p>
            <a:fld id="{103DDDE4-7A87-1F49-9041-0D2451D302B4}" type="slidenum">
              <a:rPr lang="en-US" smtClean="0"/>
              <a:pPr/>
              <a:t>14</a:t>
            </a:fld>
            <a:endParaRPr lang="en-US"/>
          </a:p>
        </p:txBody>
      </p:sp>
      <p:sp>
        <p:nvSpPr>
          <p:cNvPr id="9" name="TextBox 8">
            <a:extLst>
              <a:ext uri="{FF2B5EF4-FFF2-40B4-BE49-F238E27FC236}">
                <a16:creationId xmlns:a16="http://schemas.microsoft.com/office/drawing/2014/main" id="{237C94F8-9D11-B7A9-7366-193C84C3BEEB}"/>
              </a:ext>
            </a:extLst>
          </p:cNvPr>
          <p:cNvSpPr txBox="1"/>
          <p:nvPr/>
        </p:nvSpPr>
        <p:spPr>
          <a:xfrm>
            <a:off x="6289040" y="1047547"/>
            <a:ext cx="5212080" cy="5301451"/>
          </a:xfrm>
          <a:prstGeom prst="rect">
            <a:avLst/>
          </a:prstGeom>
          <a:noFill/>
        </p:spPr>
        <p:txBody>
          <a:bodyPr wrap="square" rtlCol="0">
            <a:spAutoFit/>
          </a:bodyPr>
          <a:lstStyle/>
          <a:p>
            <a:pPr algn="just">
              <a:spcBef>
                <a:spcPts val="600"/>
              </a:spcBef>
              <a:spcAft>
                <a:spcPts val="600"/>
              </a:spcAft>
              <a:tabLst>
                <a:tab pos="457200" algn="l"/>
                <a:tab pos="3086100" algn="dec"/>
                <a:tab pos="4000500" algn="dec"/>
                <a:tab pos="4914900" algn="dec"/>
              </a:tabLst>
            </a:pPr>
            <a:r>
              <a:rPr lang="fr-CA" sz="950" b="1">
                <a:latin typeface="Arial" panose="020B0604020202020204" pitchFamily="34" charset="0"/>
                <a:ea typeface="Times New Roman" panose="02020603050405020304" pitchFamily="18" charset="0"/>
              </a:rPr>
              <a:t>Mesures hors IFRS</a:t>
            </a:r>
          </a:p>
          <a:p>
            <a:pPr marR="13335"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cs typeface="Arial" panose="020B0604020202020204" pitchFamily="34" charset="0"/>
              </a:rPr>
              <a:t>Les termes « résultat net ajusté » et « perte nette ajustée » s’entendent du résultat net ou de la perte nette attribuable aux actions à droit de vote subalterne et aux actions à droit de vote multiple majoré(e) d’ajustements, déduction faite de l’impôt sur le résultat, pour les frais de restructuration et les coûts liés à la transaction proposée. Le résultat net ajusté (la perte nette ajustée) par action s’obtient en divisant le résultat net ajusté (la perte nette ajustée) par le nombre total d’actions à droit de vote subalterne et d’actions à droit de vote multiple. Les énoncés prospectifs contenus dans le présent document sont formulés expressément sous réserve de cette mise en garde.  </a:t>
            </a:r>
            <a:endParaRPr lang="en-CA" sz="950" b="1">
              <a:latin typeface="Arial" panose="020B0604020202020204" pitchFamily="34" charset="0"/>
              <a:ea typeface="Times New Roman" panose="02020603050405020304" pitchFamily="18" charset="0"/>
              <a:cs typeface="Arial" panose="020B0604020202020204" pitchFamily="34" charset="0"/>
            </a:endParaRPr>
          </a:p>
          <a:p>
            <a:pPr algn="just"/>
            <a:r>
              <a:rPr lang="fr-CA" sz="950">
                <a:latin typeface="Arial" panose="020B0604020202020204" pitchFamily="34" charset="0"/>
                <a:ea typeface="Cambria" panose="02040503050406030204" pitchFamily="18" charset="0"/>
                <a:cs typeface="Arial" panose="020B0604020202020204" pitchFamily="34" charset="0"/>
              </a:rPr>
              <a:t>Le terme « BAIIA » s’entend du résultat net ajusté majoré de l’amortissement des immobilisations corporelles, de l’amortissement des immobilisations incorporelles, du montant net des charges financières et de la provision pour charge d’impôt sur le résultat. Le terme « BAIIA ajusté » s’entend du BAIIA majoré d’ajustements pour les frais de restructuration et les coûts liés à la transaction proposée. Les énoncés prospectifs contenus dans le présent document sont formulés expressément sous réserve de cette mise en garde.</a:t>
            </a:r>
            <a:r>
              <a:rPr lang="fr-CA" sz="950">
                <a:latin typeface="Arial" panose="020B0604020202020204" pitchFamily="34" charset="0"/>
                <a:ea typeface="Times New Roman" panose="02020603050405020304" pitchFamily="18" charset="0"/>
                <a:cs typeface="Arial" panose="020B0604020202020204" pitchFamily="34" charset="0"/>
              </a:rPr>
              <a:t> </a:t>
            </a:r>
          </a:p>
          <a:p>
            <a:pPr algn="just"/>
            <a:endParaRPr lang="fr-CA" sz="95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tabLst>
                <a:tab pos="457200" algn="l"/>
                <a:tab pos="3086100" algn="dec"/>
                <a:tab pos="4000500" algn="dec"/>
                <a:tab pos="4914900" algn="dec"/>
              </a:tabLst>
            </a:pPr>
            <a:r>
              <a:rPr lang="fr-CA" sz="950" b="1">
                <a:latin typeface="Arial" panose="020B0604020202020204" pitchFamily="34" charset="0"/>
                <a:ea typeface="Times New Roman" panose="02020603050405020304" pitchFamily="18" charset="0"/>
              </a:rPr>
              <a:t>Mesures financières supplémentaires</a:t>
            </a:r>
          </a:p>
          <a:p>
            <a:pPr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rPr>
              <a:t>Les termes « nouvelles commandes nettes » et « nouvelles commandes » s’entendent des commandes fermes, déduction faite des annulations, comptabilisées par la Société au cours d’une période déterminée.  Les fluctuations des taux de change ont une incidence sur le montant des nouvelles commandes au cours d’une période donnée. La mesure fournit une indication de la performance des activités de vente de la Société pour une période déterminée et donne une idée du chiffre d’affaires futur et des flux de trésorerie que généreront ces commandes.  </a:t>
            </a:r>
          </a:p>
          <a:p>
            <a:pPr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rPr>
              <a:t>Le terme « carnet de commandes » s’entend du cumul de toutes les nouvelles commandes prises en charge par la Société et restant à livrer. Les fluctuations des taux de change ont une incidence sur le montant du carnet de commandes de la Société au cours d’une période donnée. La mesure fournit une indication des défis opérationnels auxquels la Société devra faire face et donne une idée du chiffre d’affaires futur et des flux de trésorerie que généreront ces commandes.  </a:t>
            </a:r>
          </a:p>
          <a:p>
            <a:pPr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rPr>
              <a:t>Le « ratio commandes/chiffre d’affaires » s’obtient en divisant les nouvelles commandes par le chiffre d’affaires. La mesure fournit une indication de la performance et des perspectives de la Société pour une période déterminée. </a:t>
            </a:r>
          </a:p>
        </p:txBody>
      </p:sp>
      <p:pic>
        <p:nvPicPr>
          <p:cNvPr id="5" name="Picture 4">
            <a:extLst>
              <a:ext uri="{FF2B5EF4-FFF2-40B4-BE49-F238E27FC236}">
                <a16:creationId xmlns:a16="http://schemas.microsoft.com/office/drawing/2014/main" id="{05F662FE-5087-1AC6-3907-24CF8F76E8FE}"/>
              </a:ext>
            </a:extLst>
          </p:cNvPr>
          <p:cNvPicPr>
            <a:picLocks noChangeAspect="1"/>
          </p:cNvPicPr>
          <p:nvPr/>
        </p:nvPicPr>
        <p:blipFill>
          <a:blip r:embed="rId2"/>
          <a:srcRect/>
          <a:stretch/>
        </p:blipFill>
        <p:spPr>
          <a:xfrm>
            <a:off x="361208" y="1172307"/>
            <a:ext cx="5927832" cy="5021711"/>
          </a:xfrm>
          <a:prstGeom prst="rect">
            <a:avLst/>
          </a:prstGeom>
        </p:spPr>
      </p:pic>
    </p:spTree>
    <p:extLst>
      <p:ext uri="{BB962C8B-B14F-4D97-AF65-F5344CB8AC3E}">
        <p14:creationId xmlns:p14="http://schemas.microsoft.com/office/powerpoint/2010/main" val="189520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2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A945-C03B-744E-9679-48F69A387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EA93F-3EF8-D67C-1971-DCD59DD33D22}"/>
              </a:ext>
            </a:extLst>
          </p:cNvPr>
          <p:cNvSpPr>
            <a:spLocks noGrp="1"/>
          </p:cNvSpPr>
          <p:nvPr>
            <p:ph type="title"/>
          </p:nvPr>
        </p:nvSpPr>
        <p:spPr/>
        <p:txBody>
          <a:bodyPr/>
          <a:lstStyle/>
          <a:p>
            <a:r>
              <a:rPr lang="fr-CA" noProof="0"/>
              <a:t>Avis de non-responsabilité</a:t>
            </a:r>
          </a:p>
        </p:txBody>
      </p:sp>
      <p:sp>
        <p:nvSpPr>
          <p:cNvPr id="3" name="Content Placeholder 2">
            <a:extLst>
              <a:ext uri="{FF2B5EF4-FFF2-40B4-BE49-F238E27FC236}">
                <a16:creationId xmlns:a16="http://schemas.microsoft.com/office/drawing/2014/main" id="{D007947D-1E6C-9596-16E3-54A1BCBA8F8D}"/>
              </a:ext>
            </a:extLst>
          </p:cNvPr>
          <p:cNvSpPr>
            <a:spLocks noGrp="1"/>
          </p:cNvSpPr>
          <p:nvPr>
            <p:ph idx="1"/>
          </p:nvPr>
        </p:nvSpPr>
        <p:spPr/>
        <p:txBody>
          <a:bodyPr>
            <a:noAutofit/>
          </a:bodyPr>
          <a:lstStyle/>
          <a:p>
            <a:pPr marL="0" indent="0" algn="just">
              <a:lnSpc>
                <a:spcPct val="120000"/>
              </a:lnSpc>
              <a:spcBef>
                <a:spcPts val="500"/>
              </a:spcBef>
              <a:buNone/>
            </a:pPr>
            <a:r>
              <a:rPr lang="fr-CA" sz="1000" noProof="1">
                <a:cs typeface="Calibri" panose="020F0502020204030204" pitchFamily="34" charset="0"/>
              </a:rPr>
              <a:t>La présentation qui suit est une analyse des résultats d’exploitation consolidés et de la situation financière consolidée de Velan inc. (la « Société ») pour le trimestre clos le 31 mai 2025. Cette présentation doit être lue à la lumière des états financiers consolidés audités de la Société pour les exercices clos les 28 février 2025 et 29 février 2024. Les états financiers consolidés de la Société ont été dressés conformément aux Normes internationales d’information financière publiées par l’International Accounting Standards Board (les « IFRS »). Les principales méthodes comptables conformément auxquelles ces états financiers consolidés ont été dressés sont présentées à la note 2 des états financiers consolidés audités de la Société. L’ensemble des opérations et des soldes libellés en monnaies étrangères ont été convertis en dollars américains, monnaie de présentation de la Société. La présentation a été révisée par le conseil d’administration de la Société le 10 juillet 2025. D’autres documents d’information de la Société, notamment la notice annuelle et la circulaire de sollicitation de procurations, peuvent être consultés sur SEDAR+, au </a:t>
            </a:r>
            <a:r>
              <a:rPr lang="fr-CA" sz="1000" b="1" u="sng" noProof="1">
                <a:solidFill>
                  <a:srgbClr val="0068A6"/>
                </a:solidFill>
                <a:cs typeface="Calibri" panose="020F0502020204030204" pitchFamily="34" charset="0"/>
              </a:rPr>
              <a:t>www.sedarplus.ca</a:t>
            </a:r>
            <a:r>
              <a:rPr lang="fr-CA" sz="1000" noProof="1">
                <a:cs typeface="Calibri" panose="020F0502020204030204" pitchFamily="34" charset="0"/>
              </a:rPr>
              <a:t>. </a:t>
            </a:r>
          </a:p>
          <a:p>
            <a:pPr marL="0" indent="0" algn="just">
              <a:lnSpc>
                <a:spcPct val="120000"/>
              </a:lnSpc>
              <a:spcBef>
                <a:spcPts val="1200"/>
              </a:spcBef>
              <a:buNone/>
            </a:pPr>
            <a:r>
              <a:rPr lang="fr-CA" sz="1000" b="1" noProof="1">
                <a:cs typeface="Calibri" panose="020F0502020204030204" pitchFamily="34" charset="0"/>
              </a:rPr>
              <a:t>MESURES HORS IFRS ET MESURES FINANCIÈRES SUPPLÉMENTAIRES</a:t>
            </a:r>
          </a:p>
          <a:p>
            <a:pPr marL="0" indent="0" algn="just">
              <a:lnSpc>
                <a:spcPct val="120000"/>
              </a:lnSpc>
              <a:spcBef>
                <a:spcPts val="300"/>
              </a:spcBef>
              <a:buNone/>
            </a:pPr>
            <a:r>
              <a:rPr lang="fr-CA" sz="1000" noProof="1">
                <a:cs typeface="Calibri" panose="020F0502020204030204" pitchFamily="34" charset="0"/>
              </a:rPr>
              <a:t>Dans cette présentation, la Société utilise des mesures de la performance et de la situation financière qui ne sont pas définies par les IFRS</a:t>
            </a:r>
            <a:br>
              <a:rPr lang="fr-CA" sz="1000" noProof="1">
                <a:cs typeface="Calibri" panose="020F0502020204030204" pitchFamily="34" charset="0"/>
              </a:rPr>
            </a:br>
            <a:r>
              <a:rPr lang="fr-CA" sz="1000" noProof="1">
                <a:cs typeface="Calibri" panose="020F0502020204030204" pitchFamily="34" charset="0"/>
              </a:rPr>
              <a:t>(les « mesures hors IFRS ») et qui sont par conséquent peu susceptibles d’être comparables à des mesures similaires présentées par d’autres sociétés. Ces mesures, que la direction utilise pour évaluer les résultats d’exploitation et la situation financière de la Société, ont été rapprochées des mesures de la performance définies par les IFRS. Les rapprochements sont présentés à la fin de cette présentation. La Société utilise également des mesures financières supplémentaires, qui sont définies à la fin de cette présentation. </a:t>
            </a:r>
          </a:p>
          <a:p>
            <a:pPr marL="0" indent="0" algn="just">
              <a:lnSpc>
                <a:spcPct val="120000"/>
              </a:lnSpc>
              <a:spcBef>
                <a:spcPts val="1200"/>
              </a:spcBef>
              <a:buNone/>
            </a:pPr>
            <a:r>
              <a:rPr lang="fr-CA" sz="1000" b="1" noProof="1">
                <a:cs typeface="Calibri" panose="020F0502020204030204" pitchFamily="34" charset="0"/>
              </a:rPr>
              <a:t>INFORMATION PROSPECTIVE</a:t>
            </a:r>
          </a:p>
          <a:p>
            <a:pPr marL="0" indent="0" algn="just">
              <a:lnSpc>
                <a:spcPct val="120000"/>
              </a:lnSpc>
              <a:spcBef>
                <a:spcPts val="300"/>
              </a:spcBef>
              <a:buNone/>
            </a:pPr>
            <a:r>
              <a:rPr lang="fr-CA" sz="1000" noProof="1">
                <a:cs typeface="Calibri" panose="020F0502020204030204" pitchFamily="34" charset="0"/>
              </a:rPr>
              <a:t>Cette présentation peut inclure des énoncés prospectifs, qui contiennent généralement des mots comme « croire », « anticiper », « planifier », </a:t>
            </a:r>
            <a:br>
              <a:rPr lang="fr-CA" sz="1000" noProof="1">
                <a:cs typeface="Calibri" panose="020F0502020204030204" pitchFamily="34" charset="0"/>
              </a:rPr>
            </a:br>
            <a:r>
              <a:rPr lang="fr-CA" sz="1000" noProof="1">
                <a:cs typeface="Calibri" panose="020F0502020204030204" pitchFamily="34" charset="0"/>
              </a:rPr>
              <a:t>« prévoir », « avoir l’intention de », « continuer » ou « estimer » pouvant être utilisés au conditionnel ou au futur, ou la forme négative de ces termes, leurs variations ou une terminologie semblable, qui comportent tous des risques et des incertitudes. Ces risques et incertitudes sont présentés dans les documents déposés par la Société auprès des commissions des valeurs mobilières compétentes. Bien que ces énoncés soient fondés sur les hypothèses de la direction concernant les tendances historiques, les conditions actuelles et les faits nouveaux futurs prévus, ainsi que sur d’autres facteurs qui, selon elle, sont raisonnables et appropriés dans les circonstances, aucun énoncé prospectif ne peut être garanti et les résultats réels futurs peuvent différer sensiblement de ceux qui sont exprimés dans les présentes. La Société rejette toute intention ou obligation de mettre à jour ou de réviser un énoncé prospectif contenu dans cette présentation, que ce soit à la lumière de nouveaux renseignements, d’événements futurs ou autrement, à moins d’y être obligée par la législation en valeurs mobilières applicable. Les énoncés prospectifs contenus dans cette présentation sont formulés expressément sous réserve de cette mise en garde.</a:t>
            </a:r>
          </a:p>
        </p:txBody>
      </p:sp>
      <p:sp>
        <p:nvSpPr>
          <p:cNvPr id="4" name="Slide Number Placeholder 3">
            <a:extLst>
              <a:ext uri="{FF2B5EF4-FFF2-40B4-BE49-F238E27FC236}">
                <a16:creationId xmlns:a16="http://schemas.microsoft.com/office/drawing/2014/main" id="{9F3987EC-9D4F-60DF-3C06-9F4F466588F5}"/>
              </a:ext>
            </a:extLst>
          </p:cNvPr>
          <p:cNvSpPr>
            <a:spLocks noGrp="1"/>
          </p:cNvSpPr>
          <p:nvPr>
            <p:ph type="sldNum" sz="quarter" idx="12"/>
          </p:nvPr>
        </p:nvSpPr>
        <p:spPr/>
        <p:txBody>
          <a:bodyPr/>
          <a:lstStyle/>
          <a:p>
            <a:fld id="{103DDDE4-7A87-1F49-9041-0D2451D302B4}" type="slidenum">
              <a:rPr lang="en-US" smtClean="0"/>
              <a:pPr/>
              <a:t>2</a:t>
            </a:fld>
            <a:endParaRPr lang="en-US"/>
          </a:p>
        </p:txBody>
      </p:sp>
    </p:spTree>
    <p:extLst>
      <p:ext uri="{BB962C8B-B14F-4D97-AF65-F5344CB8AC3E}">
        <p14:creationId xmlns:p14="http://schemas.microsoft.com/office/powerpoint/2010/main" val="113577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65A9-91DD-529C-D646-85A80875CB5D}"/>
              </a:ext>
            </a:extLst>
          </p:cNvPr>
          <p:cNvSpPr>
            <a:spLocks noGrp="1"/>
          </p:cNvSpPr>
          <p:nvPr>
            <p:ph type="title"/>
          </p:nvPr>
        </p:nvSpPr>
        <p:spPr/>
        <p:txBody>
          <a:bodyPr/>
          <a:lstStyle/>
          <a:p>
            <a:r>
              <a:rPr lang="en-US"/>
              <a:t>James A. Mannebach</a:t>
            </a:r>
          </a:p>
        </p:txBody>
      </p:sp>
      <p:pic>
        <p:nvPicPr>
          <p:cNvPr id="7" name="Picture Placeholder 6" descr="A person in a suit smiling&#10;&#10;AI-generated content may be incorrect.">
            <a:extLst>
              <a:ext uri="{FF2B5EF4-FFF2-40B4-BE49-F238E27FC236}">
                <a16:creationId xmlns:a16="http://schemas.microsoft.com/office/drawing/2014/main" id="{B644EA13-A246-0580-911C-0565F9D8948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10" t="-356" b="31035"/>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FFA32239-93B9-9AE2-3A95-D47E1EEA87BE}"/>
              </a:ext>
            </a:extLst>
          </p:cNvPr>
          <p:cNvSpPr>
            <a:spLocks noGrp="1"/>
          </p:cNvSpPr>
          <p:nvPr>
            <p:ph type="sldNum" sz="quarter" idx="12"/>
          </p:nvPr>
        </p:nvSpPr>
        <p:spPr/>
        <p:txBody>
          <a:bodyPr/>
          <a:lstStyle/>
          <a:p>
            <a:fld id="{103DDDE4-7A87-1F49-9041-0D2451D302B4}" type="slidenum">
              <a:rPr lang="en-US" smtClean="0"/>
              <a:pPr/>
              <a:t>3</a:t>
            </a:fld>
            <a:endParaRPr lang="en-US"/>
          </a:p>
        </p:txBody>
      </p:sp>
      <p:sp>
        <p:nvSpPr>
          <p:cNvPr id="5" name="Subtitle 4">
            <a:extLst>
              <a:ext uri="{FF2B5EF4-FFF2-40B4-BE49-F238E27FC236}">
                <a16:creationId xmlns:a16="http://schemas.microsoft.com/office/drawing/2014/main" id="{80CDF5AF-19B9-FB7E-9021-1AD377D24ADD}"/>
              </a:ext>
            </a:extLst>
          </p:cNvPr>
          <p:cNvSpPr>
            <a:spLocks noGrp="1"/>
          </p:cNvSpPr>
          <p:nvPr>
            <p:ph type="subTitle" idx="13"/>
          </p:nvPr>
        </p:nvSpPr>
        <p:spPr/>
        <p:txBody>
          <a:bodyPr/>
          <a:lstStyle/>
          <a:p>
            <a:r>
              <a:rPr lang="fr-CA"/>
              <a:t>Chef de la direction                                                              et président du conseil d’administration</a:t>
            </a:r>
            <a:endParaRPr lang="en-US"/>
          </a:p>
        </p:txBody>
      </p:sp>
    </p:spTree>
    <p:extLst>
      <p:ext uri="{BB962C8B-B14F-4D97-AF65-F5344CB8AC3E}">
        <p14:creationId xmlns:p14="http://schemas.microsoft.com/office/powerpoint/2010/main" val="102017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8F2C-7C33-125D-3082-06C30413BC78}"/>
              </a:ext>
            </a:extLst>
          </p:cNvPr>
          <p:cNvSpPr>
            <a:spLocks noGrp="1"/>
          </p:cNvSpPr>
          <p:nvPr>
            <p:ph type="title"/>
          </p:nvPr>
        </p:nvSpPr>
        <p:spPr>
          <a:xfrm>
            <a:off x="5100321" y="457200"/>
            <a:ext cx="6251894" cy="528320"/>
          </a:xfrm>
        </p:spPr>
        <p:txBody>
          <a:bodyPr>
            <a:normAutofit/>
          </a:bodyPr>
          <a:lstStyle/>
          <a:p>
            <a:r>
              <a:rPr lang="fr-CA" noProof="0" dirty="0">
                <a:latin typeface="Calibri" panose="020F0502020204030204" pitchFamily="34" charset="0"/>
                <a:ea typeface="Calibri" panose="020F0502020204030204" pitchFamily="34" charset="0"/>
                <a:cs typeface="Calibri" panose="020F0502020204030204" pitchFamily="34" charset="0"/>
              </a:rPr>
              <a:t>Survol du premier trimestre</a:t>
            </a:r>
          </a:p>
        </p:txBody>
      </p:sp>
      <p:pic>
        <p:nvPicPr>
          <p:cNvPr id="7" name="Picture Placeholder 6" descr="A person standing on a metal machine&#10;&#10;AI-generated content may be incorrect.">
            <a:extLst>
              <a:ext uri="{FF2B5EF4-FFF2-40B4-BE49-F238E27FC236}">
                <a16:creationId xmlns:a16="http://schemas.microsoft.com/office/drawing/2014/main" id="{8F373E82-6BA8-E456-F1CE-B1B8F82E589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9364" t="4454" r="502" b="8723"/>
          <a:stretch>
            <a:fillRect/>
          </a:stretch>
        </p:blipFill>
        <p:spPr>
          <a:xfrm>
            <a:off x="838200" y="457200"/>
            <a:ext cx="3932237" cy="5682341"/>
          </a:xfrm>
        </p:spPr>
      </p:pic>
      <p:sp>
        <p:nvSpPr>
          <p:cNvPr id="4" name="Text Placeholder 3">
            <a:extLst>
              <a:ext uri="{FF2B5EF4-FFF2-40B4-BE49-F238E27FC236}">
                <a16:creationId xmlns:a16="http://schemas.microsoft.com/office/drawing/2014/main" id="{6730F6C4-F32B-9C70-A5DB-377EA83BAF59}"/>
              </a:ext>
            </a:extLst>
          </p:cNvPr>
          <p:cNvSpPr>
            <a:spLocks noGrp="1"/>
          </p:cNvSpPr>
          <p:nvPr>
            <p:ph type="body" sz="half" idx="2"/>
          </p:nvPr>
        </p:nvSpPr>
        <p:spPr>
          <a:xfrm>
            <a:off x="5100321" y="1166221"/>
            <a:ext cx="6827519" cy="4988560"/>
          </a:xfrm>
        </p:spPr>
        <p:txBody>
          <a:bodyPr>
            <a:normAutofit fontScale="92500" lnSpcReduction="10000"/>
          </a:bodyPr>
          <a:lstStyle/>
          <a:p>
            <a:pPr>
              <a:lnSpc>
                <a:spcPct val="100000"/>
              </a:lnSpc>
              <a:spcBef>
                <a:spcPts val="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Solide performance</a:t>
            </a:r>
          </a:p>
          <a:p>
            <a:pPr marL="360000" indent="-180000">
              <a:lnSpc>
                <a:spcPct val="100000"/>
              </a:lnSpc>
              <a:spcBef>
                <a:spcPts val="6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Croissance du chiffre d’affaires de 18,6 %</a:t>
            </a:r>
          </a:p>
          <a:p>
            <a:pPr marL="360000" indent="-180000">
              <a:lnSpc>
                <a:spcPct val="100000"/>
              </a:lnSpc>
              <a:spcBef>
                <a:spcPts val="6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Augmentation de la marge brute en pourcentage des ventes de 100 points de base</a:t>
            </a:r>
          </a:p>
          <a:p>
            <a:pPr>
              <a:lnSpc>
                <a:spcPct val="100000"/>
              </a:lnSpc>
              <a:spcBef>
                <a:spcPts val="120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Trésorerie et équivalents de trésorerie supérieure à 59 M$</a:t>
            </a:r>
          </a:p>
          <a:p>
            <a:pPr marL="360000" indent="-180000">
              <a:lnSpc>
                <a:spcPct val="100000"/>
              </a:lnSpc>
              <a:spcBef>
                <a:spcPts val="6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Niveau le plus élevé depuis cinq ans</a:t>
            </a:r>
          </a:p>
          <a:p>
            <a:pPr>
              <a:lnSpc>
                <a:spcPct val="100000"/>
              </a:lnSpc>
              <a:spcBef>
                <a:spcPts val="120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Solide réserve financière nous permettra d’évaluer nos options stratégiques</a:t>
            </a:r>
          </a:p>
          <a:p>
            <a:pPr marL="360000" indent="-180000">
              <a:lnSpc>
                <a:spcPct val="100000"/>
              </a:lnSpc>
              <a:spcBef>
                <a:spcPts val="6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Établir un équilibre entre soutenir les objectifs de croissance à long terme et maximiser le rendement pour les actionnaires</a:t>
            </a:r>
          </a:p>
          <a:p>
            <a:pPr>
              <a:lnSpc>
                <a:spcPct val="100000"/>
              </a:lnSpc>
              <a:spcBef>
                <a:spcPts val="1200"/>
              </a:spcBef>
            </a:pPr>
            <a:r>
              <a:rPr lang="fr-CA" b="1" kern="0" dirty="0">
                <a:solidFill>
                  <a:srgbClr val="0068A6"/>
                </a:solidFill>
                <a:latin typeface="Calibri" panose="020F0502020204030204" pitchFamily="34" charset="0"/>
                <a:ea typeface="Calibri" panose="020F0502020204030204" pitchFamily="34" charset="0"/>
                <a:cs typeface="Calibri" panose="020F0502020204030204" pitchFamily="34" charset="0"/>
              </a:rPr>
              <a:t>Le conseil d’administration a autorisé un changement à la politique de dividende</a:t>
            </a:r>
          </a:p>
          <a:p>
            <a:pPr marL="360000" indent="-180000">
              <a:lnSpc>
                <a:spcPct val="100000"/>
              </a:lnSpc>
              <a:spcBef>
                <a:spcPts val="600"/>
              </a:spcBef>
              <a:buFont typeface="Arial" panose="020B0604020202020204" pitchFamily="34" charset="0"/>
              <a:buChar char="•"/>
            </a:pPr>
            <a:r>
              <a:rPr lang="fr-CA" sz="1800" kern="0" dirty="0">
                <a:latin typeface="Calibri" panose="020F0502020204030204" pitchFamily="34" charset="0"/>
                <a:ea typeface="Calibri" panose="020F0502020204030204" pitchFamily="34" charset="0"/>
                <a:cs typeface="Calibri" panose="020F0502020204030204" pitchFamily="34" charset="0"/>
              </a:rPr>
              <a:t>Hausse importante du dividende trimestriel à 0,10 $ CA par action</a:t>
            </a:r>
          </a:p>
          <a:p>
            <a:pPr marL="360000" indent="-180000">
              <a:lnSpc>
                <a:spcPct val="100000"/>
              </a:lnSpc>
              <a:spcBef>
                <a:spcPts val="600"/>
              </a:spcBef>
              <a:buFont typeface="Arial" panose="020B0604020202020204" pitchFamily="34" charset="0"/>
              <a:buChar char="•"/>
            </a:pPr>
            <a:r>
              <a:rPr lang="fr-CA" sz="1800" kern="0" dirty="0">
                <a:latin typeface="Calibri" panose="020F0502020204030204" pitchFamily="34" charset="0"/>
                <a:ea typeface="Calibri" panose="020F0502020204030204" pitchFamily="34" charset="0"/>
                <a:cs typeface="Calibri" panose="020F0502020204030204" pitchFamily="34" charset="0"/>
              </a:rPr>
              <a:t>Témoigne de la croissance du carnet de commandes et d’une confiance envers notre performance financière future ainsi que notre capacité à dégager de robustes flux de trésorerie</a:t>
            </a:r>
            <a:endParaRPr lang="fr-CA" sz="1800" b="1" kern="0" noProof="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806544A-C3AD-C3D2-2A22-82E814BD18B4}"/>
              </a:ext>
            </a:extLst>
          </p:cNvPr>
          <p:cNvSpPr>
            <a:spLocks noGrp="1"/>
          </p:cNvSpPr>
          <p:nvPr>
            <p:ph type="sldNum" sz="quarter" idx="12"/>
          </p:nvPr>
        </p:nvSpPr>
        <p:spPr/>
        <p:txBody>
          <a:bodyPr/>
          <a:lstStyle/>
          <a:p>
            <a:fld id="{103DDDE4-7A87-1F49-9041-0D2451D302B4}" type="slidenum">
              <a:rPr lang="fr-CA" noProof="0" smtClean="0"/>
              <a:pPr/>
              <a:t>4</a:t>
            </a:fld>
            <a:endParaRPr lang="fr-CA" noProof="0"/>
          </a:p>
        </p:txBody>
      </p:sp>
    </p:spTree>
    <p:extLst>
      <p:ext uri="{BB962C8B-B14F-4D97-AF65-F5344CB8AC3E}">
        <p14:creationId xmlns:p14="http://schemas.microsoft.com/office/powerpoint/2010/main" val="292324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A404-4506-07D8-95E9-79DAE12CCE70}"/>
              </a:ext>
            </a:extLst>
          </p:cNvPr>
          <p:cNvSpPr>
            <a:spLocks noGrp="1"/>
          </p:cNvSpPr>
          <p:nvPr>
            <p:ph type="title"/>
          </p:nvPr>
        </p:nvSpPr>
        <p:spPr>
          <a:xfrm>
            <a:off x="629921" y="457200"/>
            <a:ext cx="5019040" cy="629920"/>
          </a:xfrm>
        </p:spPr>
        <p:txBody>
          <a:bodyPr>
            <a:normAutofit fontScale="90000"/>
          </a:bodyPr>
          <a:lstStyle/>
          <a:p>
            <a:r>
              <a:rPr lang="fr-CA" noProof="0">
                <a:latin typeface="Calibri" panose="020F0502020204030204" pitchFamily="34" charset="0"/>
                <a:ea typeface="Calibri" panose="020F0502020204030204" pitchFamily="34" charset="0"/>
                <a:cs typeface="Calibri" panose="020F0502020204030204" pitchFamily="34" charset="0"/>
              </a:rPr>
              <a:t>Carnet de commandes</a:t>
            </a:r>
            <a:r>
              <a:rPr lang="fr-CA" baseline="30000" noProof="0">
                <a:latin typeface="Calibri" panose="020F0502020204030204" pitchFamily="34" charset="0"/>
                <a:ea typeface="Calibri" panose="020F0502020204030204" pitchFamily="34" charset="0"/>
                <a:cs typeface="Calibri" panose="020F0502020204030204" pitchFamily="34" charset="0"/>
              </a:rPr>
              <a:t>1</a:t>
            </a:r>
            <a:r>
              <a:rPr lang="fr-CA" noProof="0">
                <a:latin typeface="Calibri" panose="020F0502020204030204" pitchFamily="34" charset="0"/>
                <a:ea typeface="Calibri" panose="020F0502020204030204" pitchFamily="34" charset="0"/>
                <a:cs typeface="Calibri" panose="020F0502020204030204" pitchFamily="34" charset="0"/>
              </a:rPr>
              <a:t> et Nouvelles commandes</a:t>
            </a:r>
            <a:r>
              <a:rPr lang="fr-CA" baseline="30000" noProof="0">
                <a:latin typeface="Calibri" panose="020F0502020204030204" pitchFamily="34" charset="0"/>
                <a:ea typeface="Calibri" panose="020F0502020204030204" pitchFamily="34" charset="0"/>
                <a:cs typeface="Calibri" panose="020F0502020204030204" pitchFamily="34" charset="0"/>
              </a:rPr>
              <a:t>1</a:t>
            </a:r>
          </a:p>
        </p:txBody>
      </p:sp>
      <p:sp>
        <p:nvSpPr>
          <p:cNvPr id="3" name="Text Placeholder 2">
            <a:extLst>
              <a:ext uri="{FF2B5EF4-FFF2-40B4-BE49-F238E27FC236}">
                <a16:creationId xmlns:a16="http://schemas.microsoft.com/office/drawing/2014/main" id="{211F2A08-9BE7-8AE4-E3A3-7A97403E375D}"/>
              </a:ext>
            </a:extLst>
          </p:cNvPr>
          <p:cNvSpPr>
            <a:spLocks noGrp="1"/>
          </p:cNvSpPr>
          <p:nvPr>
            <p:ph type="body" sz="half" idx="2"/>
          </p:nvPr>
        </p:nvSpPr>
        <p:spPr>
          <a:xfrm>
            <a:off x="558800" y="1412240"/>
            <a:ext cx="5334000" cy="4727303"/>
          </a:xfrm>
        </p:spPr>
        <p:txBody>
          <a:bodyPr>
            <a:normAutofit fontScale="92500" lnSpcReduction="10000"/>
          </a:bodyPr>
          <a:lstStyle/>
          <a:p>
            <a:pPr>
              <a:lnSpc>
                <a:spcPct val="100000"/>
              </a:lnSpc>
            </a:pPr>
            <a:r>
              <a:rPr lang="fr-CA" b="1" noProof="0">
                <a:solidFill>
                  <a:srgbClr val="0068A6"/>
                </a:solidFill>
                <a:latin typeface="+mn-lt"/>
              </a:rPr>
              <a:t>Carnet de commandes de 286,1 M$ au 31 mai 2025</a:t>
            </a:r>
          </a:p>
          <a:p>
            <a:pPr marL="360000" indent="-180000">
              <a:lnSpc>
                <a:spcPct val="100000"/>
              </a:lnSpc>
              <a:spcBef>
                <a:spcPts val="1200"/>
              </a:spcBef>
              <a:buFont typeface="Arial" panose="020B0604020202020204" pitchFamily="34" charset="0"/>
              <a:buChar char="•"/>
            </a:pPr>
            <a:r>
              <a:rPr lang="fr-CA" sz="1800" noProof="0">
                <a:latin typeface="+mn-lt"/>
              </a:rPr>
              <a:t>241,3 M$ livrable dans les 12 prochains mois</a:t>
            </a:r>
          </a:p>
          <a:p>
            <a:pPr marL="360000" indent="-180000">
              <a:lnSpc>
                <a:spcPct val="100000"/>
              </a:lnSpc>
              <a:spcBef>
                <a:spcPts val="1200"/>
              </a:spcBef>
              <a:buFont typeface="Arial" panose="020B0604020202020204" pitchFamily="34" charset="0"/>
              <a:buChar char="•"/>
            </a:pPr>
            <a:r>
              <a:rPr lang="fr-CA" sz="1800" noProof="0">
                <a:latin typeface="+mn-lt"/>
              </a:rPr>
              <a:t>Nombre croissant de contrats à long terme dans les secteurs du nucléaire et de la défense</a:t>
            </a:r>
          </a:p>
          <a:p>
            <a:pPr>
              <a:lnSpc>
                <a:spcPct val="100000"/>
              </a:lnSpc>
              <a:spcBef>
                <a:spcPts val="1800"/>
              </a:spcBef>
            </a:pPr>
            <a:r>
              <a:rPr lang="fr-CA" b="1" noProof="0">
                <a:solidFill>
                  <a:srgbClr val="0068A6"/>
                </a:solidFill>
                <a:latin typeface="+mn-lt"/>
              </a:rPr>
              <a:t>Nouvelles commandes de 78,2 M$ en T1-26, contre 83,0 M$ en T1-25</a:t>
            </a:r>
          </a:p>
          <a:p>
            <a:pPr marL="360000" indent="-180000">
              <a:lnSpc>
                <a:spcPct val="100000"/>
              </a:lnSpc>
              <a:spcBef>
                <a:spcPts val="1200"/>
              </a:spcBef>
              <a:buFont typeface="Arial" panose="020B0604020202020204" pitchFamily="34" charset="0"/>
              <a:buChar char="•"/>
            </a:pPr>
            <a:r>
              <a:rPr lang="fr-CA" sz="1800" noProof="0">
                <a:latin typeface="+mn-lt"/>
              </a:rPr>
              <a:t>Baisse des nouvelles commandes en Allemagne et en Amérique du Nord par rapport à l’exercice précédent</a:t>
            </a:r>
          </a:p>
          <a:p>
            <a:pPr marL="540000" lvl="1" indent="-180000">
              <a:lnSpc>
                <a:spcPct val="100000"/>
              </a:lnSpc>
              <a:spcBef>
                <a:spcPts val="600"/>
              </a:spcBef>
              <a:buFont typeface="Arial" panose="020B0604020202020204" pitchFamily="34" charset="0"/>
              <a:buChar char="•"/>
            </a:pPr>
            <a:r>
              <a:rPr lang="fr-CA" sz="1600" noProof="0"/>
              <a:t>Commandes d’envergure obtenues l’année dernière</a:t>
            </a:r>
          </a:p>
          <a:p>
            <a:pPr marL="360000" indent="-180000">
              <a:lnSpc>
                <a:spcPct val="100000"/>
              </a:lnSpc>
              <a:spcBef>
                <a:spcPts val="1200"/>
              </a:spcBef>
              <a:buFont typeface="Arial" panose="020B0604020202020204" pitchFamily="34" charset="0"/>
              <a:buChar char="•"/>
            </a:pPr>
            <a:r>
              <a:rPr lang="fr-CA" sz="1800" noProof="0">
                <a:latin typeface="+mn-lt"/>
              </a:rPr>
              <a:t>Hausse des nouvelles commandes en Chine et au Portugal</a:t>
            </a:r>
          </a:p>
          <a:p>
            <a:pPr marL="360000" indent="-180000">
              <a:lnSpc>
                <a:spcPct val="100000"/>
              </a:lnSpc>
              <a:spcBef>
                <a:spcPts val="1200"/>
              </a:spcBef>
              <a:buFont typeface="Arial" panose="020B0604020202020204" pitchFamily="34" charset="0"/>
              <a:buChar char="•"/>
            </a:pPr>
            <a:r>
              <a:rPr lang="fr-CA" sz="1800" noProof="0">
                <a:latin typeface="+mn-lt"/>
              </a:rPr>
              <a:t>Augmentation des nouvelles commandes pour les activités d’entretien, de réparation et de révision (MRO)</a:t>
            </a:r>
          </a:p>
        </p:txBody>
      </p:sp>
      <p:sp>
        <p:nvSpPr>
          <p:cNvPr id="4" name="Slide Number Placeholder 3">
            <a:extLst>
              <a:ext uri="{FF2B5EF4-FFF2-40B4-BE49-F238E27FC236}">
                <a16:creationId xmlns:a16="http://schemas.microsoft.com/office/drawing/2014/main" id="{84AC6FE2-7E9E-C923-4EC0-3BEA48721C4B}"/>
              </a:ext>
            </a:extLst>
          </p:cNvPr>
          <p:cNvSpPr>
            <a:spLocks noGrp="1"/>
          </p:cNvSpPr>
          <p:nvPr>
            <p:ph type="sldNum" sz="quarter" idx="12"/>
          </p:nvPr>
        </p:nvSpPr>
        <p:spPr/>
        <p:txBody>
          <a:bodyPr/>
          <a:lstStyle/>
          <a:p>
            <a:fld id="{103DDDE4-7A87-1F49-9041-0D2451D302B4}" type="slidenum">
              <a:rPr lang="fr-CA" noProof="0" smtClean="0"/>
              <a:pPr/>
              <a:t>5</a:t>
            </a:fld>
            <a:endParaRPr lang="fr-CA" noProof="0"/>
          </a:p>
        </p:txBody>
      </p:sp>
      <p:sp>
        <p:nvSpPr>
          <p:cNvPr id="5" name="TextBox 4">
            <a:extLst>
              <a:ext uri="{FF2B5EF4-FFF2-40B4-BE49-F238E27FC236}">
                <a16:creationId xmlns:a16="http://schemas.microsoft.com/office/drawing/2014/main" id="{27ACE67C-9C4B-A550-A610-B6571BA07C4C}"/>
              </a:ext>
            </a:extLst>
          </p:cNvPr>
          <p:cNvSpPr txBox="1"/>
          <p:nvPr/>
        </p:nvSpPr>
        <p:spPr>
          <a:xfrm>
            <a:off x="721360" y="6438453"/>
            <a:ext cx="5485563" cy="369332"/>
          </a:xfrm>
          <a:prstGeom prst="rect">
            <a:avLst/>
          </a:prstGeom>
          <a:noFill/>
        </p:spPr>
        <p:txBody>
          <a:bodyPr wrap="square">
            <a:spAutoFit/>
          </a:bodyPr>
          <a:lstStyle/>
          <a:p>
            <a:r>
              <a:rPr lang="fr-CA" sz="900" i="1" baseline="30000" noProof="0">
                <a:ea typeface="Calibri" panose="020F0502020204030204" pitchFamily="34" charset="0"/>
                <a:cs typeface="Arial" panose="020B0604020202020204" pitchFamily="34" charset="0"/>
              </a:rPr>
              <a:t>1 </a:t>
            </a:r>
            <a:r>
              <a:rPr lang="fr-CA" sz="900" i="1" noProof="0"/>
              <a:t>Mesures hors IFRS et mesures financières supplémentaires – Des précisions additionnelles sont fournies à l’annexe de cette présentation.</a:t>
            </a:r>
            <a:endParaRPr lang="fr-CA" sz="900" noProof="0">
              <a:cs typeface="Arial" panose="020B0604020202020204" pitchFamily="34" charset="0"/>
            </a:endParaRPr>
          </a:p>
        </p:txBody>
      </p:sp>
      <p:graphicFrame>
        <p:nvGraphicFramePr>
          <p:cNvPr id="8" name="Chart 3">
            <a:extLst>
              <a:ext uri="{FF2B5EF4-FFF2-40B4-BE49-F238E27FC236}">
                <a16:creationId xmlns:a16="http://schemas.microsoft.com/office/drawing/2014/main" id="{B2758BF1-8AB9-DBF2-EE8D-C8F33BE18E8A}"/>
              </a:ext>
            </a:extLst>
          </p:cNvPr>
          <p:cNvGraphicFramePr>
            <a:graphicFrameLocks/>
          </p:cNvGraphicFramePr>
          <p:nvPr>
            <p:extLst>
              <p:ext uri="{D42A27DB-BD31-4B8C-83A1-F6EECF244321}">
                <p14:modId xmlns:p14="http://schemas.microsoft.com/office/powerpoint/2010/main" val="2472631795"/>
              </p:ext>
            </p:extLst>
          </p:nvPr>
        </p:nvGraphicFramePr>
        <p:xfrm>
          <a:off x="6649721" y="497840"/>
          <a:ext cx="4602671" cy="27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5">
            <a:extLst>
              <a:ext uri="{FF2B5EF4-FFF2-40B4-BE49-F238E27FC236}">
                <a16:creationId xmlns:a16="http://schemas.microsoft.com/office/drawing/2014/main" id="{D80A32DA-7E08-DE04-0F53-FE3A0E967FE2}"/>
              </a:ext>
            </a:extLst>
          </p:cNvPr>
          <p:cNvGraphicFramePr>
            <a:graphicFrameLocks/>
          </p:cNvGraphicFramePr>
          <p:nvPr>
            <p:extLst>
              <p:ext uri="{D42A27DB-BD31-4B8C-83A1-F6EECF244321}">
                <p14:modId xmlns:p14="http://schemas.microsoft.com/office/powerpoint/2010/main" val="2333074793"/>
              </p:ext>
            </p:extLst>
          </p:nvPr>
        </p:nvGraphicFramePr>
        <p:xfrm>
          <a:off x="6609080" y="3328069"/>
          <a:ext cx="4866640" cy="3154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6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2EE6-FC34-234B-18B4-2975F8FA1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F5397-5ADC-9EEF-7CC9-67442F4C61D4}"/>
              </a:ext>
            </a:extLst>
          </p:cNvPr>
          <p:cNvSpPr>
            <a:spLocks noGrp="1"/>
          </p:cNvSpPr>
          <p:nvPr>
            <p:ph type="title"/>
          </p:nvPr>
        </p:nvSpPr>
        <p:spPr>
          <a:xfrm>
            <a:off x="5191761" y="457200"/>
            <a:ext cx="6160454" cy="629920"/>
          </a:xfrm>
        </p:spPr>
        <p:txBody>
          <a:bodyPr>
            <a:normAutofit/>
          </a:bodyPr>
          <a:lstStyle/>
          <a:p>
            <a:r>
              <a:rPr lang="fr-CA" noProof="0">
                <a:latin typeface="Calibri" panose="020F0502020204030204" pitchFamily="34" charset="0"/>
                <a:ea typeface="Calibri" panose="020F0502020204030204" pitchFamily="34" charset="0"/>
                <a:cs typeface="Calibri" panose="020F0502020204030204" pitchFamily="34" charset="0"/>
              </a:rPr>
              <a:t>Opportunités de croissance</a:t>
            </a:r>
          </a:p>
        </p:txBody>
      </p:sp>
      <p:sp>
        <p:nvSpPr>
          <p:cNvPr id="4" name="Text Placeholder 3">
            <a:extLst>
              <a:ext uri="{FF2B5EF4-FFF2-40B4-BE49-F238E27FC236}">
                <a16:creationId xmlns:a16="http://schemas.microsoft.com/office/drawing/2014/main" id="{4C97E207-F4F1-AC87-5AFF-DDCAA7B9E27D}"/>
              </a:ext>
            </a:extLst>
          </p:cNvPr>
          <p:cNvSpPr>
            <a:spLocks noGrp="1"/>
          </p:cNvSpPr>
          <p:nvPr>
            <p:ph type="body" sz="half" idx="2"/>
          </p:nvPr>
        </p:nvSpPr>
        <p:spPr>
          <a:xfrm>
            <a:off x="5191760" y="1381760"/>
            <a:ext cx="6563359" cy="4757783"/>
          </a:xfrm>
        </p:spPr>
        <p:txBody>
          <a:bodyPr>
            <a:normAutofit/>
          </a:bodyPr>
          <a:lstStyle/>
          <a:p>
            <a:pPr>
              <a:lnSpc>
                <a:spcPct val="100000"/>
              </a:lnSpc>
              <a:spcBef>
                <a:spcPts val="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Progression marquée en Chine</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Essor de la consommation d’énergie conventionnelle</a:t>
            </a:r>
          </a:p>
          <a:p>
            <a:pPr marL="540000" lvl="1" indent="-180000">
              <a:lnSpc>
                <a:spcPct val="100000"/>
              </a:lnSpc>
              <a:spcBef>
                <a:spcPts val="600"/>
              </a:spcBef>
              <a:buFont typeface="Arial" panose="020B0604020202020204" pitchFamily="34" charset="0"/>
              <a:buChar char="•"/>
            </a:pPr>
            <a:r>
              <a:rPr lang="fr-CA" sz="1600" kern="0" noProof="0" dirty="0">
                <a:latin typeface="Calibri" panose="020F0502020204030204" pitchFamily="34" charset="0"/>
                <a:ea typeface="Calibri" panose="020F0502020204030204" pitchFamily="34" charset="0"/>
                <a:cs typeface="Calibri" panose="020F0502020204030204" pitchFamily="34" charset="0"/>
              </a:rPr>
              <a:t>Effet positif sur nos activités</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La majorité de notre production en Chine est vendue localement</a:t>
            </a:r>
          </a:p>
          <a:p>
            <a:pPr marL="540000" lvl="1" indent="-180000">
              <a:lnSpc>
                <a:spcPct val="100000"/>
              </a:lnSpc>
              <a:spcBef>
                <a:spcPts val="600"/>
              </a:spcBef>
              <a:buFont typeface="Arial" panose="020B0604020202020204" pitchFamily="34" charset="0"/>
              <a:buChar char="•"/>
            </a:pPr>
            <a:r>
              <a:rPr lang="fr-CA" sz="1600" kern="0" noProof="0" dirty="0">
                <a:latin typeface="Calibri" panose="020F0502020204030204" pitchFamily="34" charset="0"/>
                <a:ea typeface="Calibri" panose="020F0502020204030204" pitchFamily="34" charset="0"/>
                <a:cs typeface="Calibri" panose="020F0502020204030204" pitchFamily="34" charset="0"/>
              </a:rPr>
              <a:t>Faible exposition aux tarifs douaniers américains</a:t>
            </a:r>
          </a:p>
          <a:p>
            <a:pPr>
              <a:lnSpc>
                <a:spcPct val="100000"/>
              </a:lnSpc>
              <a:spcBef>
                <a:spcPts val="180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Le Moyen-Orient devrait enregistrer une </a:t>
            </a:r>
            <a:r>
              <a:rPr lang="fr-CA" b="1" kern="0" dirty="0">
                <a:solidFill>
                  <a:srgbClr val="0068A6"/>
                </a:solidFill>
                <a:latin typeface="Calibri" panose="020F0502020204030204" pitchFamily="34" charset="0"/>
                <a:ea typeface="Calibri" panose="020F0502020204030204" pitchFamily="34" charset="0"/>
                <a:cs typeface="Calibri" panose="020F0502020204030204" pitchFamily="34" charset="0"/>
              </a:rPr>
              <a:t>solide croissance</a:t>
            </a:r>
            <a:endPar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endParaRP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Plus grand marché pour la robinetterie de champs pétrolifères</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Coentreprise en Arabie Saoudite pour renforcer notre présence</a:t>
            </a:r>
          </a:p>
          <a:p>
            <a:pPr marL="540000" indent="-180000">
              <a:lnSpc>
                <a:spcPct val="100000"/>
              </a:lnSpc>
              <a:spcBef>
                <a:spcPts val="600"/>
              </a:spcBef>
              <a:buFont typeface="Arial" panose="020B0604020202020204" pitchFamily="34" charset="0"/>
              <a:buChar char="•"/>
            </a:pPr>
            <a:r>
              <a:rPr lang="fr-CA" sz="1600" kern="0" dirty="0">
                <a:latin typeface="Calibri" panose="020F0502020204030204" pitchFamily="34" charset="0"/>
                <a:ea typeface="Calibri" panose="020F0502020204030204" pitchFamily="34" charset="0"/>
                <a:cs typeface="Calibri" panose="020F0502020204030204" pitchFamily="34" charset="0"/>
              </a:rPr>
              <a:t>Atteint d’importants standards de qualification et obtenu la première importante commande de fabrication</a:t>
            </a:r>
            <a:endParaRPr lang="fr-CA" sz="1400" kern="0" noProof="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94C6CC0-4120-AC4C-6275-6C07588794FF}"/>
              </a:ext>
            </a:extLst>
          </p:cNvPr>
          <p:cNvSpPr>
            <a:spLocks noGrp="1"/>
          </p:cNvSpPr>
          <p:nvPr>
            <p:ph type="sldNum" sz="quarter" idx="12"/>
          </p:nvPr>
        </p:nvSpPr>
        <p:spPr/>
        <p:txBody>
          <a:bodyPr/>
          <a:lstStyle/>
          <a:p>
            <a:fld id="{103DDDE4-7A87-1F49-9041-0D2451D302B4}" type="slidenum">
              <a:rPr lang="fr-CA" noProof="0" smtClean="0"/>
              <a:pPr/>
              <a:t>6</a:t>
            </a:fld>
            <a:endParaRPr lang="fr-CA" noProof="0"/>
          </a:p>
        </p:txBody>
      </p:sp>
      <p:pic>
        <p:nvPicPr>
          <p:cNvPr id="9" name="Picture Placeholder 6">
            <a:extLst>
              <a:ext uri="{FF2B5EF4-FFF2-40B4-BE49-F238E27FC236}">
                <a16:creationId xmlns:a16="http://schemas.microsoft.com/office/drawing/2014/main" id="{AE8DA25A-04E5-A84E-602C-C9057FF44AE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4012" r="24012"/>
          <a:stretch>
            <a:fillRect/>
          </a:stretch>
        </p:blipFill>
        <p:spPr>
          <a:xfrm>
            <a:off x="838200" y="457200"/>
            <a:ext cx="3932238" cy="5681663"/>
          </a:xfrm>
        </p:spPr>
      </p:pic>
    </p:spTree>
    <p:extLst>
      <p:ext uri="{BB962C8B-B14F-4D97-AF65-F5344CB8AC3E}">
        <p14:creationId xmlns:p14="http://schemas.microsoft.com/office/powerpoint/2010/main" val="34427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41EB-BF76-FB51-3D6F-07C73E975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0CF51-EBF0-F024-EF25-ADA79C91138E}"/>
              </a:ext>
            </a:extLst>
          </p:cNvPr>
          <p:cNvSpPr>
            <a:spLocks noGrp="1"/>
          </p:cNvSpPr>
          <p:nvPr>
            <p:ph type="title"/>
          </p:nvPr>
        </p:nvSpPr>
        <p:spPr>
          <a:xfrm>
            <a:off x="5191761" y="457200"/>
            <a:ext cx="6160454" cy="558800"/>
          </a:xfrm>
        </p:spPr>
        <p:txBody>
          <a:bodyPr>
            <a:normAutofit/>
          </a:bodyPr>
          <a:lstStyle/>
          <a:p>
            <a:r>
              <a:rPr lang="fr-CA" noProof="0">
                <a:latin typeface="Calibri" panose="020F0502020204030204" pitchFamily="34" charset="0"/>
                <a:ea typeface="Calibri" panose="020F0502020204030204" pitchFamily="34" charset="0"/>
                <a:cs typeface="Calibri" panose="020F0502020204030204" pitchFamily="34" charset="0"/>
              </a:rPr>
              <a:t>Opportunités de croissance </a:t>
            </a:r>
            <a:r>
              <a:rPr lang="fr-CA" sz="1600" noProof="0">
                <a:latin typeface="Calibri" panose="020F0502020204030204" pitchFamily="34" charset="0"/>
                <a:ea typeface="Calibri" panose="020F0502020204030204" pitchFamily="34" charset="0"/>
                <a:cs typeface="Calibri" panose="020F0502020204030204" pitchFamily="34" charset="0"/>
              </a:rPr>
              <a:t>(suite)</a:t>
            </a:r>
            <a:endParaRPr lang="fr-CA" noProof="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7ED2BE5-CEB5-93DF-5DF5-BD0418F6DDC1}"/>
              </a:ext>
            </a:extLst>
          </p:cNvPr>
          <p:cNvSpPr>
            <a:spLocks noGrp="1"/>
          </p:cNvSpPr>
          <p:nvPr>
            <p:ph type="body" sz="half" idx="2"/>
          </p:nvPr>
        </p:nvSpPr>
        <p:spPr>
          <a:xfrm>
            <a:off x="5191760" y="1239520"/>
            <a:ext cx="6461760" cy="4978400"/>
          </a:xfrm>
        </p:spPr>
        <p:txBody>
          <a:bodyPr>
            <a:normAutofit fontScale="92500"/>
          </a:bodyPr>
          <a:lstStyle/>
          <a:p>
            <a:pPr>
              <a:lnSpc>
                <a:spcPct val="100000"/>
              </a:lnSpc>
              <a:spcBef>
                <a:spcPts val="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Tirer parti des opportunités MRO </a:t>
            </a:r>
          </a:p>
          <a:p>
            <a:pPr marL="360000" indent="-180000">
              <a:lnSpc>
                <a:spcPct val="100000"/>
              </a:lnSpc>
              <a:spcBef>
                <a:spcPts val="6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Importante base installée dans plusieurs marchés industriels</a:t>
            </a:r>
          </a:p>
          <a:p>
            <a:pPr marL="540000" lvl="1" indent="-180000">
              <a:lnSpc>
                <a:spcPct val="100000"/>
              </a:lnSpc>
              <a:spcBef>
                <a:spcPts val="600"/>
              </a:spcBef>
              <a:buFont typeface="Arial" panose="020B0604020202020204" pitchFamily="34" charset="0"/>
              <a:buChar char="•"/>
            </a:pPr>
            <a:r>
              <a:rPr lang="fr-CA" sz="1600" kern="0" noProof="0" dirty="0">
                <a:latin typeface="Calibri" panose="020F0502020204030204" pitchFamily="34" charset="0"/>
                <a:ea typeface="Calibri" panose="020F0502020204030204" pitchFamily="34" charset="0"/>
                <a:cs typeface="Calibri" panose="020F0502020204030204" pitchFamily="34" charset="0"/>
              </a:rPr>
              <a:t>Flux régulier de commandes rapidement converties en ventes</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Taux de pénétration de 90 % dans les raffineries de pétrole en Amérique du Nord</a:t>
            </a:r>
          </a:p>
          <a:p>
            <a:pPr marL="540000" lvl="1" indent="-180000">
              <a:lnSpc>
                <a:spcPct val="100000"/>
              </a:lnSpc>
              <a:spcBef>
                <a:spcPts val="600"/>
              </a:spcBef>
              <a:buFont typeface="Arial" panose="020B0604020202020204" pitchFamily="34" charset="0"/>
              <a:buChar char="•"/>
            </a:pPr>
            <a:r>
              <a:rPr lang="fr-CA" sz="1600" kern="0" noProof="0" dirty="0">
                <a:latin typeface="Calibri" panose="020F0502020204030204" pitchFamily="34" charset="0"/>
                <a:ea typeface="Calibri" panose="020F0502020204030204" pitchFamily="34" charset="0"/>
                <a:cs typeface="Calibri" panose="020F0502020204030204" pitchFamily="34" charset="0"/>
              </a:rPr>
              <a:t>Nouvelles commandes reflètent une importante activité récurrente</a:t>
            </a:r>
          </a:p>
          <a:p>
            <a:pPr>
              <a:lnSpc>
                <a:spcPct val="100000"/>
              </a:lnSpc>
              <a:spcBef>
                <a:spcPts val="1800"/>
              </a:spcBef>
            </a:pPr>
            <a:r>
              <a:rPr lang="fr-CA" b="1" kern="0" noProof="0" dirty="0">
                <a:solidFill>
                  <a:srgbClr val="0068A6"/>
                </a:solidFill>
                <a:latin typeface="Calibri" panose="020F0502020204030204" pitchFamily="34" charset="0"/>
                <a:ea typeface="Calibri" panose="020F0502020204030204" pitchFamily="34" charset="0"/>
                <a:cs typeface="Calibri" panose="020F0502020204030204" pitchFamily="34" charset="0"/>
              </a:rPr>
              <a:t>Optimiste quant aux perspectives du marché nucléaire</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Collaboration active avec les acteurs clés, tant pour les réacteurs classiques que pour les petits réacteurs modulaires (</a:t>
            </a:r>
            <a:r>
              <a:rPr lang="fr-CA" sz="1800" kern="0" noProof="0" dirty="0" err="1">
                <a:latin typeface="Calibri" panose="020F0502020204030204" pitchFamily="34" charset="0"/>
                <a:ea typeface="Calibri" panose="020F0502020204030204" pitchFamily="34" charset="0"/>
                <a:cs typeface="Calibri" panose="020F0502020204030204" pitchFamily="34" charset="0"/>
              </a:rPr>
              <a:t>SMRs</a:t>
            </a:r>
            <a:r>
              <a:rPr lang="fr-CA" sz="1800" kern="0" noProof="0" dirty="0">
                <a:latin typeface="Calibri" panose="020F0502020204030204" pitchFamily="34" charset="0"/>
                <a:ea typeface="Calibri" panose="020F0502020204030204" pitchFamily="34" charset="0"/>
                <a:cs typeface="Calibri" panose="020F0502020204030204" pitchFamily="34" charset="0"/>
              </a:rPr>
              <a:t>)</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Cycle de reconnaissance des revenus s’échelonne sur une plus longue période</a:t>
            </a:r>
          </a:p>
          <a:p>
            <a:pPr marL="540000" lvl="1" indent="-180000">
              <a:lnSpc>
                <a:spcPct val="100000"/>
              </a:lnSpc>
              <a:spcBef>
                <a:spcPts val="600"/>
              </a:spcBef>
              <a:buFont typeface="Arial" panose="020B0604020202020204" pitchFamily="34" charset="0"/>
              <a:buChar char="•"/>
            </a:pPr>
            <a:r>
              <a:rPr lang="fr-CA" sz="1600" kern="0" noProof="0" dirty="0">
                <a:latin typeface="Calibri" panose="020F0502020204030204" pitchFamily="34" charset="0"/>
                <a:ea typeface="Calibri" panose="020F0502020204030204" pitchFamily="34" charset="0"/>
                <a:cs typeface="Calibri" panose="020F0502020204030204" pitchFamily="34" charset="0"/>
              </a:rPr>
              <a:t>Annonces portant sur des accords élargis sont attendues prochainement</a:t>
            </a:r>
          </a:p>
          <a:p>
            <a:pPr marL="360000" indent="-180000">
              <a:lnSpc>
                <a:spcPct val="100000"/>
              </a:lnSpc>
              <a:spcBef>
                <a:spcPts val="1200"/>
              </a:spcBef>
              <a:buFont typeface="Arial" panose="020B0604020202020204" pitchFamily="34" charset="0"/>
              <a:buChar char="•"/>
            </a:pPr>
            <a:r>
              <a:rPr lang="fr-CA" sz="1800" kern="0" noProof="0" dirty="0">
                <a:latin typeface="Calibri" panose="020F0502020204030204" pitchFamily="34" charset="0"/>
                <a:ea typeface="Calibri" panose="020F0502020204030204" pitchFamily="34" charset="0"/>
                <a:cs typeface="Calibri" panose="020F0502020204030204" pitchFamily="34" charset="0"/>
              </a:rPr>
              <a:t>Énergie nucléaire est considérée comme une alternative viable aux combustibles fossiles</a:t>
            </a:r>
          </a:p>
        </p:txBody>
      </p:sp>
      <p:sp>
        <p:nvSpPr>
          <p:cNvPr id="5" name="Slide Number Placeholder 4">
            <a:extLst>
              <a:ext uri="{FF2B5EF4-FFF2-40B4-BE49-F238E27FC236}">
                <a16:creationId xmlns:a16="http://schemas.microsoft.com/office/drawing/2014/main" id="{E1F05EA2-1ACF-C570-49E3-BFCD2BA9B7C3}"/>
              </a:ext>
            </a:extLst>
          </p:cNvPr>
          <p:cNvSpPr>
            <a:spLocks noGrp="1"/>
          </p:cNvSpPr>
          <p:nvPr>
            <p:ph type="sldNum" sz="quarter" idx="12"/>
          </p:nvPr>
        </p:nvSpPr>
        <p:spPr/>
        <p:txBody>
          <a:bodyPr/>
          <a:lstStyle/>
          <a:p>
            <a:fld id="{103DDDE4-7A87-1F49-9041-0D2451D302B4}" type="slidenum">
              <a:rPr lang="fr-CA" noProof="0" smtClean="0"/>
              <a:pPr/>
              <a:t>7</a:t>
            </a:fld>
            <a:endParaRPr lang="fr-CA" noProof="0"/>
          </a:p>
        </p:txBody>
      </p:sp>
      <p:pic>
        <p:nvPicPr>
          <p:cNvPr id="7" name="Picture Placeholder 6">
            <a:extLst>
              <a:ext uri="{FF2B5EF4-FFF2-40B4-BE49-F238E27FC236}">
                <a16:creationId xmlns:a16="http://schemas.microsoft.com/office/drawing/2014/main" id="{E3CE2417-8B41-0882-798A-0AB4577D9185}"/>
              </a:ext>
            </a:extLst>
          </p:cNvPr>
          <p:cNvPicPr>
            <a:picLocks noChangeAspect="1"/>
          </p:cNvPicPr>
          <p:nvPr/>
        </p:nvPicPr>
        <p:blipFill>
          <a:blip r:embed="rId2" cstate="screen">
            <a:extLst>
              <a:ext uri="{28A0092B-C50C-407E-A947-70E740481C1C}">
                <a14:useLocalDpi xmlns:a14="http://schemas.microsoft.com/office/drawing/2010/main"/>
              </a:ext>
            </a:extLst>
          </a:blip>
          <a:srcRect l="33237" r="33237"/>
          <a:stretch>
            <a:fillRect/>
          </a:stretch>
        </p:blipFill>
        <p:spPr>
          <a:xfrm>
            <a:off x="839785" y="457200"/>
            <a:ext cx="3932238" cy="5681663"/>
          </a:xfrm>
          <a:prstGeom prst="rect">
            <a:avLst/>
          </a:prstGeom>
          <a:solidFill>
            <a:schemeClr val="bg1">
              <a:lumMod val="95000"/>
            </a:schemeClr>
          </a:solidFill>
        </p:spPr>
      </p:pic>
      <p:pic>
        <p:nvPicPr>
          <p:cNvPr id="8" name="Picture Placeholder 6">
            <a:extLst>
              <a:ext uri="{FF2B5EF4-FFF2-40B4-BE49-F238E27FC236}">
                <a16:creationId xmlns:a16="http://schemas.microsoft.com/office/drawing/2014/main" id="{3130F4A1-4F15-4636-5EF4-E166621E457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33237" r="33237"/>
          <a:stretch>
            <a:fillRect/>
          </a:stretch>
        </p:blipFill>
        <p:spPr>
          <a:xfrm>
            <a:off x="838200" y="457200"/>
            <a:ext cx="3932238" cy="5681663"/>
          </a:xfrm>
        </p:spPr>
      </p:pic>
    </p:spTree>
    <p:extLst>
      <p:ext uri="{BB962C8B-B14F-4D97-AF65-F5344CB8AC3E}">
        <p14:creationId xmlns:p14="http://schemas.microsoft.com/office/powerpoint/2010/main" val="360042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A376-6CEF-6F0A-0888-326232D58EEF}"/>
              </a:ext>
            </a:extLst>
          </p:cNvPr>
          <p:cNvSpPr>
            <a:spLocks noGrp="1"/>
          </p:cNvSpPr>
          <p:nvPr>
            <p:ph type="title"/>
          </p:nvPr>
        </p:nvSpPr>
        <p:spPr/>
        <p:txBody>
          <a:bodyPr/>
          <a:lstStyle/>
          <a:p>
            <a:r>
              <a:rPr lang="en-US"/>
              <a:t>Rishi Sharma</a:t>
            </a:r>
          </a:p>
        </p:txBody>
      </p:sp>
      <p:pic>
        <p:nvPicPr>
          <p:cNvPr id="7" name="Picture Placeholder 6" descr="A person in a suit&#10;&#10;AI-generated content may be incorrect.">
            <a:extLst>
              <a:ext uri="{FF2B5EF4-FFF2-40B4-BE49-F238E27FC236}">
                <a16:creationId xmlns:a16="http://schemas.microsoft.com/office/drawing/2014/main" id="{B8216FEB-3CE4-27FC-FEDA-B92150B1FC1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384" t="-241" r="707" b="31694"/>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C40303EE-94F6-CD9E-55E1-AEA64108179F}"/>
              </a:ext>
            </a:extLst>
          </p:cNvPr>
          <p:cNvSpPr>
            <a:spLocks noGrp="1"/>
          </p:cNvSpPr>
          <p:nvPr>
            <p:ph type="sldNum" sz="quarter" idx="12"/>
          </p:nvPr>
        </p:nvSpPr>
        <p:spPr/>
        <p:txBody>
          <a:bodyPr/>
          <a:lstStyle/>
          <a:p>
            <a:fld id="{103DDDE4-7A87-1F49-9041-0D2451D302B4}" type="slidenum">
              <a:rPr lang="en-US" smtClean="0"/>
              <a:pPr/>
              <a:t>8</a:t>
            </a:fld>
            <a:endParaRPr lang="en-US"/>
          </a:p>
        </p:txBody>
      </p:sp>
      <p:sp>
        <p:nvSpPr>
          <p:cNvPr id="5" name="Subtitle 4">
            <a:extLst>
              <a:ext uri="{FF2B5EF4-FFF2-40B4-BE49-F238E27FC236}">
                <a16:creationId xmlns:a16="http://schemas.microsoft.com/office/drawing/2014/main" id="{5790B702-6DFC-1DCB-3A0A-284CB236FF0E}"/>
              </a:ext>
            </a:extLst>
          </p:cNvPr>
          <p:cNvSpPr>
            <a:spLocks noGrp="1"/>
          </p:cNvSpPr>
          <p:nvPr>
            <p:ph type="subTitle" idx="13"/>
          </p:nvPr>
        </p:nvSpPr>
        <p:spPr/>
        <p:txBody>
          <a:bodyPr/>
          <a:lstStyle/>
          <a:p>
            <a:r>
              <a:rPr lang="fr-CA"/>
              <a:t>Chef de la direction financière et administrative</a:t>
            </a:r>
          </a:p>
        </p:txBody>
      </p:sp>
    </p:spTree>
    <p:extLst>
      <p:ext uri="{BB962C8B-B14F-4D97-AF65-F5344CB8AC3E}">
        <p14:creationId xmlns:p14="http://schemas.microsoft.com/office/powerpoint/2010/main" val="109836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2612-805E-760E-D0D2-FFE775E70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A0436-FC2B-458E-CDD4-64A7FA5DC414}"/>
              </a:ext>
            </a:extLst>
          </p:cNvPr>
          <p:cNvSpPr>
            <a:spLocks noGrp="1"/>
          </p:cNvSpPr>
          <p:nvPr>
            <p:ph type="title"/>
          </p:nvPr>
        </p:nvSpPr>
        <p:spPr>
          <a:xfrm>
            <a:off x="615976" y="457200"/>
            <a:ext cx="5080000" cy="589280"/>
          </a:xfrm>
        </p:spPr>
        <p:txBody>
          <a:bodyPr>
            <a:noAutofit/>
          </a:bodyPr>
          <a:lstStyle/>
          <a:p>
            <a:r>
              <a:rPr lang="fr-CA" noProof="0">
                <a:latin typeface="Calibri" panose="020F0502020204030204" pitchFamily="34" charset="0"/>
                <a:ea typeface="Calibri" panose="020F0502020204030204" pitchFamily="34" charset="0"/>
                <a:cs typeface="Calibri" panose="020F0502020204030204" pitchFamily="34" charset="0"/>
              </a:rPr>
              <a:t>Résultats du premier trimestre</a:t>
            </a:r>
          </a:p>
        </p:txBody>
      </p:sp>
      <p:sp>
        <p:nvSpPr>
          <p:cNvPr id="4" name="Slide Number Placeholder 3">
            <a:extLst>
              <a:ext uri="{FF2B5EF4-FFF2-40B4-BE49-F238E27FC236}">
                <a16:creationId xmlns:a16="http://schemas.microsoft.com/office/drawing/2014/main" id="{56570F4D-DC20-F27E-AD6C-293521172D83}"/>
              </a:ext>
            </a:extLst>
          </p:cNvPr>
          <p:cNvSpPr>
            <a:spLocks noGrp="1"/>
          </p:cNvSpPr>
          <p:nvPr>
            <p:ph type="sldNum" sz="quarter" idx="12"/>
          </p:nvPr>
        </p:nvSpPr>
        <p:spPr/>
        <p:txBody>
          <a:bodyPr/>
          <a:lstStyle/>
          <a:p>
            <a:fld id="{103DDDE4-7A87-1F49-9041-0D2451D302B4}" type="slidenum">
              <a:rPr lang="fr-CA" noProof="0" smtClean="0"/>
              <a:pPr/>
              <a:t>9</a:t>
            </a:fld>
            <a:endParaRPr lang="fr-CA" noProof="0"/>
          </a:p>
        </p:txBody>
      </p:sp>
      <p:sp>
        <p:nvSpPr>
          <p:cNvPr id="8" name="TextBox 7">
            <a:extLst>
              <a:ext uri="{FF2B5EF4-FFF2-40B4-BE49-F238E27FC236}">
                <a16:creationId xmlns:a16="http://schemas.microsoft.com/office/drawing/2014/main" id="{B5BC2BB9-A416-E97C-F3E1-7FE91C3FC8F6}"/>
              </a:ext>
            </a:extLst>
          </p:cNvPr>
          <p:cNvSpPr txBox="1"/>
          <p:nvPr/>
        </p:nvSpPr>
        <p:spPr>
          <a:xfrm>
            <a:off x="643865" y="1140534"/>
            <a:ext cx="2587015" cy="400110"/>
          </a:xfrm>
          <a:prstGeom prst="rect">
            <a:avLst/>
          </a:prstGeom>
          <a:noFill/>
        </p:spPr>
        <p:txBody>
          <a:bodyPr wrap="square" rtlCol="0">
            <a:spAutoFit/>
          </a:bodyPr>
          <a:lstStyle/>
          <a:p>
            <a:r>
              <a:rPr lang="fr-CA" sz="2000" b="1" noProof="0">
                <a:solidFill>
                  <a:srgbClr val="0068A6"/>
                </a:solidFill>
              </a:rPr>
              <a:t>Chiffre d’affaires</a:t>
            </a:r>
            <a:endParaRPr lang="fr-CA" sz="2000" noProof="0">
              <a:solidFill>
                <a:srgbClr val="0068A6"/>
              </a:solidFill>
            </a:endParaRPr>
          </a:p>
        </p:txBody>
      </p:sp>
      <p:sp>
        <p:nvSpPr>
          <p:cNvPr id="9" name="Arrow: Up 8">
            <a:extLst>
              <a:ext uri="{FF2B5EF4-FFF2-40B4-BE49-F238E27FC236}">
                <a16:creationId xmlns:a16="http://schemas.microsoft.com/office/drawing/2014/main" id="{AD69202E-1DA9-BF37-EDF1-ED19B5E771C7}"/>
              </a:ext>
            </a:extLst>
          </p:cNvPr>
          <p:cNvSpPr/>
          <p:nvPr/>
        </p:nvSpPr>
        <p:spPr>
          <a:xfrm>
            <a:off x="1799570" y="1561831"/>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solidFill>
                <a:schemeClr val="accent6">
                  <a:lumMod val="50000"/>
                </a:schemeClr>
              </a:solidFill>
            </a:endParaRPr>
          </a:p>
        </p:txBody>
      </p:sp>
      <p:sp>
        <p:nvSpPr>
          <p:cNvPr id="10" name="TextBox 9">
            <a:extLst>
              <a:ext uri="{FF2B5EF4-FFF2-40B4-BE49-F238E27FC236}">
                <a16:creationId xmlns:a16="http://schemas.microsoft.com/office/drawing/2014/main" id="{1A59F3FB-8341-DE46-516F-75664B5AE91E}"/>
              </a:ext>
            </a:extLst>
          </p:cNvPr>
          <p:cNvSpPr txBox="1"/>
          <p:nvPr/>
        </p:nvSpPr>
        <p:spPr>
          <a:xfrm>
            <a:off x="643865" y="1550064"/>
            <a:ext cx="966931" cy="369332"/>
          </a:xfrm>
          <a:prstGeom prst="rect">
            <a:avLst/>
          </a:prstGeom>
          <a:noFill/>
        </p:spPr>
        <p:txBody>
          <a:bodyPr wrap="none" rtlCol="0">
            <a:spAutoFit/>
          </a:bodyPr>
          <a:lstStyle/>
          <a:p>
            <a:r>
              <a:rPr lang="fr-CA" b="1" noProof="0"/>
              <a:t>72,2 M$</a:t>
            </a:r>
          </a:p>
        </p:txBody>
      </p:sp>
      <p:sp>
        <p:nvSpPr>
          <p:cNvPr id="11" name="TextBox 10">
            <a:extLst>
              <a:ext uri="{FF2B5EF4-FFF2-40B4-BE49-F238E27FC236}">
                <a16:creationId xmlns:a16="http://schemas.microsoft.com/office/drawing/2014/main" id="{81C1BE4B-A1E4-D6E6-4788-7AFE15D3D709}"/>
              </a:ext>
            </a:extLst>
          </p:cNvPr>
          <p:cNvSpPr txBox="1"/>
          <p:nvPr/>
        </p:nvSpPr>
        <p:spPr>
          <a:xfrm>
            <a:off x="2075795" y="1550064"/>
            <a:ext cx="2975366" cy="369332"/>
          </a:xfrm>
          <a:prstGeom prst="rect">
            <a:avLst/>
          </a:prstGeom>
          <a:noFill/>
        </p:spPr>
        <p:txBody>
          <a:bodyPr wrap="none" rtlCol="0">
            <a:spAutoFit/>
          </a:bodyPr>
          <a:lstStyle/>
          <a:p>
            <a:r>
              <a:rPr lang="fr-CA" b="1" noProof="0"/>
              <a:t>14,1 % vs. exercice précédent</a:t>
            </a:r>
            <a:endParaRPr lang="fr-CA" i="1" noProof="0"/>
          </a:p>
        </p:txBody>
      </p:sp>
      <p:sp>
        <p:nvSpPr>
          <p:cNvPr id="12" name="TextBox 11">
            <a:extLst>
              <a:ext uri="{FF2B5EF4-FFF2-40B4-BE49-F238E27FC236}">
                <a16:creationId xmlns:a16="http://schemas.microsoft.com/office/drawing/2014/main" id="{007F2CB2-E3CA-FB60-A75C-FD963952F113}"/>
              </a:ext>
            </a:extLst>
          </p:cNvPr>
          <p:cNvSpPr txBox="1"/>
          <p:nvPr/>
        </p:nvSpPr>
        <p:spPr>
          <a:xfrm>
            <a:off x="406400" y="2042013"/>
            <a:ext cx="5689600" cy="2354491"/>
          </a:xfrm>
          <a:prstGeom prst="rect">
            <a:avLst/>
          </a:prstGeom>
          <a:noFill/>
        </p:spPr>
        <p:txBody>
          <a:bodyPr wrap="square">
            <a:spAutoFit/>
          </a:bodyPr>
          <a:lstStyle/>
          <a:p>
            <a:pPr marL="360000" lvl="1" indent="-180000">
              <a:lnSpc>
                <a:spcPct val="100000"/>
              </a:lnSpc>
              <a:spcBef>
                <a:spcPts val="1200"/>
              </a:spcBef>
              <a:buFont typeface="Arial" panose="020B0604020202020204" pitchFamily="34" charset="0"/>
              <a:buChar char="•"/>
            </a:pPr>
            <a:r>
              <a:rPr lang="fr-CA" noProof="0">
                <a:latin typeface="+mn-lt"/>
                <a:cs typeface="Calibri" panose="020F0502020204030204" pitchFamily="34" charset="0"/>
              </a:rPr>
              <a:t>Hausse des expéditions des opérations italiennes, chinoises, indiennes et allemandes</a:t>
            </a:r>
          </a:p>
          <a:p>
            <a:pPr marL="360000" lvl="1" indent="-180000">
              <a:lnSpc>
                <a:spcPct val="100000"/>
              </a:lnSpc>
              <a:spcBef>
                <a:spcPts val="1200"/>
              </a:spcBef>
              <a:buFont typeface="Arial" panose="020B0604020202020204" pitchFamily="34" charset="0"/>
              <a:buChar char="•"/>
            </a:pPr>
            <a:r>
              <a:rPr lang="fr-CA" noProof="0">
                <a:cs typeface="Calibri" panose="020F0502020204030204" pitchFamily="34" charset="0"/>
              </a:rPr>
              <a:t>En partie contrebalancée par une baisse du chiffre d’affaires dans les autres marchés internationaux</a:t>
            </a:r>
            <a:endParaRPr lang="fr-CA" noProof="0">
              <a:latin typeface="+mn-lt"/>
              <a:cs typeface="Calibri" panose="020F0502020204030204" pitchFamily="34" charset="0"/>
            </a:endParaRPr>
          </a:p>
          <a:p>
            <a:pPr marL="360000" lvl="1" indent="-180000">
              <a:lnSpc>
                <a:spcPct val="100000"/>
              </a:lnSpc>
              <a:spcBef>
                <a:spcPts val="1200"/>
              </a:spcBef>
              <a:buFont typeface="Arial" panose="020B0604020202020204" pitchFamily="34" charset="0"/>
              <a:buChar char="•"/>
            </a:pPr>
            <a:r>
              <a:rPr lang="fr-CA" noProof="0">
                <a:latin typeface="+mn-lt"/>
                <a:cs typeface="Calibri" panose="020F0502020204030204" pitchFamily="34" charset="0"/>
              </a:rPr>
              <a:t>Chiffre d’affaires stable en Amérique du Nord</a:t>
            </a:r>
          </a:p>
          <a:p>
            <a:pPr marL="540000" lvl="2" indent="-180000">
              <a:spcBef>
                <a:spcPts val="600"/>
              </a:spcBef>
              <a:buFont typeface="Arial" panose="020B0604020202020204" pitchFamily="34" charset="0"/>
              <a:buChar char="•"/>
            </a:pPr>
            <a:r>
              <a:rPr lang="fr-CA" sz="1600" noProof="0">
                <a:cs typeface="Calibri" panose="020F0502020204030204" pitchFamily="34" charset="0"/>
              </a:rPr>
              <a:t>Recul des expéditions au secteur de la défense compensé par la vigueur des activités MRO</a:t>
            </a:r>
            <a:endParaRPr lang="fr-CA" sz="1600" noProof="0">
              <a:latin typeface="+mn-lt"/>
              <a:cs typeface="Calibri" panose="020F0502020204030204" pitchFamily="34" charset="0"/>
            </a:endParaRPr>
          </a:p>
        </p:txBody>
      </p:sp>
      <p:graphicFrame>
        <p:nvGraphicFramePr>
          <p:cNvPr id="22" name="Chart 21">
            <a:extLst>
              <a:ext uri="{FF2B5EF4-FFF2-40B4-BE49-F238E27FC236}">
                <a16:creationId xmlns:a16="http://schemas.microsoft.com/office/drawing/2014/main" id="{06AA35C8-82F7-B1FE-F903-3BB0D55D38A6}"/>
              </a:ext>
            </a:extLst>
          </p:cNvPr>
          <p:cNvGraphicFramePr/>
          <p:nvPr>
            <p:extLst>
              <p:ext uri="{D42A27DB-BD31-4B8C-83A1-F6EECF244321}">
                <p14:modId xmlns:p14="http://schemas.microsoft.com/office/powerpoint/2010/main" val="94878226"/>
              </p:ext>
            </p:extLst>
          </p:nvPr>
        </p:nvGraphicFramePr>
        <p:xfrm>
          <a:off x="6902008" y="457200"/>
          <a:ext cx="4251961" cy="258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28561599-CF39-C4BA-7666-4BE9D0CD6EDF}"/>
              </a:ext>
            </a:extLst>
          </p:cNvPr>
          <p:cNvGraphicFramePr/>
          <p:nvPr>
            <p:extLst>
              <p:ext uri="{D42A27DB-BD31-4B8C-83A1-F6EECF244321}">
                <p14:modId xmlns:p14="http://schemas.microsoft.com/office/powerpoint/2010/main" val="2174613338"/>
              </p:ext>
            </p:extLst>
          </p:nvPr>
        </p:nvGraphicFramePr>
        <p:xfrm>
          <a:off x="9748273" y="3673229"/>
          <a:ext cx="2411730" cy="2375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a:extLst>
              <a:ext uri="{FF2B5EF4-FFF2-40B4-BE49-F238E27FC236}">
                <a16:creationId xmlns:a16="http://schemas.microsoft.com/office/drawing/2014/main" id="{1966BB97-8B02-79B5-FA4B-E9227B83866D}"/>
              </a:ext>
            </a:extLst>
          </p:cNvPr>
          <p:cNvGraphicFramePr>
            <a:graphicFrameLocks/>
          </p:cNvGraphicFramePr>
          <p:nvPr>
            <p:extLst>
              <p:ext uri="{D42A27DB-BD31-4B8C-83A1-F6EECF244321}">
                <p14:modId xmlns:p14="http://schemas.microsoft.com/office/powerpoint/2010/main" val="4155792406"/>
              </p:ext>
            </p:extLst>
          </p:nvPr>
        </p:nvGraphicFramePr>
        <p:xfrm>
          <a:off x="6022265" y="3484581"/>
          <a:ext cx="3713629" cy="2532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2">
            <a:extLst>
              <a:ext uri="{FF2B5EF4-FFF2-40B4-BE49-F238E27FC236}">
                <a16:creationId xmlns:a16="http://schemas.microsoft.com/office/drawing/2014/main" id="{65A9A2AD-989E-3324-FBD9-E09265038A7B}"/>
              </a:ext>
            </a:extLst>
          </p:cNvPr>
          <p:cNvGraphicFramePr>
            <a:graphicFrameLocks/>
          </p:cNvGraphicFramePr>
          <p:nvPr>
            <p:extLst>
              <p:ext uri="{D42A27DB-BD31-4B8C-83A1-F6EECF244321}">
                <p14:modId xmlns:p14="http://schemas.microsoft.com/office/powerpoint/2010/main" val="3615902619"/>
              </p:ext>
            </p:extLst>
          </p:nvPr>
        </p:nvGraphicFramePr>
        <p:xfrm>
          <a:off x="9735894" y="3484581"/>
          <a:ext cx="2346960" cy="2540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199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52639a-c8bb-4354-b317-c0f94d6bbf5b">
      <Terms xmlns="http://schemas.microsoft.com/office/infopath/2007/PartnerControls"/>
    </lcf76f155ced4ddcb4097134ff3c332f>
    <TaxCatchAll xmlns="9c0c91df-72ab-4e5d-9510-35333971ba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D6608C62567243B9AF2088BE0FA8E5" ma:contentTypeVersion="19" ma:contentTypeDescription="Create a new document." ma:contentTypeScope="" ma:versionID="f8ac428184438c44980b2fe93675234a">
  <xsd:schema xmlns:xsd="http://www.w3.org/2001/XMLSchema" xmlns:xs="http://www.w3.org/2001/XMLSchema" xmlns:p="http://schemas.microsoft.com/office/2006/metadata/properties" xmlns:ns2="9c0c91df-72ab-4e5d-9510-35333971baea" xmlns:ns3="ea52639a-c8bb-4354-b317-c0f94d6bbf5b" targetNamespace="http://schemas.microsoft.com/office/2006/metadata/properties" ma:root="true" ma:fieldsID="8ea2a85815f3dbfefefb38629823c5ff" ns2:_="" ns3:_="">
    <xsd:import namespace="9c0c91df-72ab-4e5d-9510-35333971baea"/>
    <xsd:import namespace="ea52639a-c8bb-4354-b317-c0f94d6bbf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c91df-72ab-4e5d-9510-35333971b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456a1d-9ae8-4572-ac51-d7248bebb415}" ma:internalName="TaxCatchAll" ma:showField="CatchAllData" ma:web="9c0c91df-72ab-4e5d-9510-35333971ba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2639a-c8bb-4354-b317-c0f94d6bbf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3d7033-1feb-492a-8dd5-c059e79a28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8CAE4-76CF-4894-81A6-F226D736D1EF}">
  <ds:schemaRefs>
    <ds:schemaRef ds:uri="9c0c91df-72ab-4e5d-9510-35333971baea"/>
    <ds:schemaRef ds:uri="ea52639a-c8bb-4354-b317-c0f94d6bbf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CA4D87-FEEE-4D99-996C-166CEF2ED22D}">
  <ds:schemaRefs>
    <ds:schemaRef ds:uri="http://schemas.microsoft.com/sharepoint/v3/contenttype/forms"/>
  </ds:schemaRefs>
</ds:datastoreItem>
</file>

<file path=customXml/itemProps3.xml><?xml version="1.0" encoding="utf-8"?>
<ds:datastoreItem xmlns:ds="http://schemas.openxmlformats.org/officeDocument/2006/customXml" ds:itemID="{8ACDBCF4-DA7D-4AC3-9FED-BD88D70853F9}">
  <ds:schemaRefs>
    <ds:schemaRef ds:uri="9c0c91df-72ab-4e5d-9510-35333971baea"/>
    <ds:schemaRef ds:uri="ea52639a-c8bb-4354-b317-c0f94d6bbf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1938</Words>
  <Application>Microsoft Office PowerPoint</Application>
  <PresentationFormat>Widescreen</PresentationFormat>
  <Paragraphs>171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T1-E2026 Présentation aux investisseurs</vt:lpstr>
      <vt:lpstr>Avis de non-responsabilité</vt:lpstr>
      <vt:lpstr>James A. Mannebach</vt:lpstr>
      <vt:lpstr>Survol du premier trimestre</vt:lpstr>
      <vt:lpstr>Carnet de commandes1 et Nouvelles commandes1</vt:lpstr>
      <vt:lpstr>Opportunités de croissance</vt:lpstr>
      <vt:lpstr>Opportunités de croissance (suite)</vt:lpstr>
      <vt:lpstr>Rishi Sharma</vt:lpstr>
      <vt:lpstr>Résultats du premier trimestre</vt:lpstr>
      <vt:lpstr>Résultats du premier trimestre</vt:lpstr>
      <vt:lpstr>Résultats du premier trimestre</vt:lpstr>
      <vt:lpstr>PowerPoint Presentation</vt:lpstr>
      <vt:lpstr>Annexe</vt:lpstr>
      <vt:lpstr>Mesures hors IFRS et mesures financières supplémentaires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Steeve Ha</dc:creator>
  <cp:lastModifiedBy>Jean-François Lacerte</cp:lastModifiedBy>
  <cp:revision>3</cp:revision>
  <cp:lastPrinted>2025-07-09T19:36:08Z</cp:lastPrinted>
  <dcterms:created xsi:type="dcterms:W3CDTF">2023-12-21T12:42:06Z</dcterms:created>
  <dcterms:modified xsi:type="dcterms:W3CDTF">2025-07-10T20:01:26Z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0x010100C1D6608C62567243B9AF2088BE0FA8E5</vt:lpwstr>
  </property>
  <property fmtid="{D5CDD505-2E9C-101B-9397-08002B2CF9AE}" pid="3" name="MediaServiceImageTags">
    <vt:lpwstr/>
  </property>
</Properties>
</file>