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81" r:id="rId5"/>
    <p:sldId id="272" r:id="rId6"/>
    <p:sldId id="276" r:id="rId7"/>
    <p:sldId id="278" r:id="rId8"/>
    <p:sldId id="275" r:id="rId9"/>
    <p:sldId id="335" r:id="rId10"/>
    <p:sldId id="337" r:id="rId11"/>
    <p:sldId id="279" r:id="rId12"/>
    <p:sldId id="326" r:id="rId13"/>
    <p:sldId id="333" r:id="rId14"/>
    <p:sldId id="338" r:id="rId15"/>
    <p:sldId id="332" r:id="rId16"/>
    <p:sldId id="271" r:id="rId17"/>
    <p:sldId id="260" r:id="rId18"/>
    <p:sldId id="317" r:id="rId19"/>
    <p:sldId id="261" r:id="rId20"/>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56"/>
    <a:srgbClr val="0068A6"/>
    <a:srgbClr val="0067A6"/>
    <a:srgbClr val="FFC50D"/>
    <a:srgbClr val="DAE3F3"/>
    <a:srgbClr val="C8C9D5"/>
    <a:srgbClr val="EAEFF1"/>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93D93-D575-415D-9195-DF05623005C2}" v="1" dt="2025-10-09T13:16:25.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93447" autoAdjust="0"/>
  </p:normalViewPr>
  <p:slideViewPr>
    <p:cSldViewPr snapToGrid="0">
      <p:cViewPr varScale="1">
        <p:scale>
          <a:sx n="74" d="100"/>
          <a:sy n="74" d="100"/>
        </p:scale>
        <p:origin x="389"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74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oulet" userId="66822c42-7f9f-4dcf-8824-f476d7aa9280" providerId="ADAL" clId="{5220BE14-E32C-4378-9096-9CE8064E7FCC}"/>
    <pc:docChg chg="undo redo custSel addSld modSld">
      <pc:chgData name="Martin Goulet" userId="66822c42-7f9f-4dcf-8824-f476d7aa9280" providerId="ADAL" clId="{5220BE14-E32C-4378-9096-9CE8064E7FCC}" dt="2025-10-09T15:06:14.166" v="1159" actId="1076"/>
      <pc:docMkLst>
        <pc:docMk/>
      </pc:docMkLst>
      <pc:sldChg chg="modSp mod">
        <pc:chgData name="Martin Goulet" userId="66822c42-7f9f-4dcf-8824-f476d7aa9280" providerId="ADAL" clId="{5220BE14-E32C-4378-9096-9CE8064E7FCC}" dt="2025-10-09T14:01:36.060" v="649" actId="20577"/>
        <pc:sldMkLst>
          <pc:docMk/>
          <pc:sldMk cId="1777962996" sldId="275"/>
        </pc:sldMkLst>
        <pc:spChg chg="mod">
          <ac:chgData name="Martin Goulet" userId="66822c42-7f9f-4dcf-8824-f476d7aa9280" providerId="ADAL" clId="{5220BE14-E32C-4378-9096-9CE8064E7FCC}" dt="2025-10-09T14:01:36.060" v="649" actId="20577"/>
          <ac:spMkLst>
            <pc:docMk/>
            <pc:sldMk cId="1777962996" sldId="275"/>
            <ac:spMk id="3" creationId="{211F2A08-9BE7-8AE4-E3A3-7A97403E375D}"/>
          </ac:spMkLst>
        </pc:spChg>
      </pc:sldChg>
      <pc:sldChg chg="modSp mod">
        <pc:chgData name="Martin Goulet" userId="66822c42-7f9f-4dcf-8824-f476d7aa9280" providerId="ADAL" clId="{5220BE14-E32C-4378-9096-9CE8064E7FCC}" dt="2025-10-09T13:59:39.089" v="608" actId="948"/>
        <pc:sldMkLst>
          <pc:docMk/>
          <pc:sldMk cId="2923248867" sldId="278"/>
        </pc:sldMkLst>
        <pc:spChg chg="mod">
          <ac:chgData name="Martin Goulet" userId="66822c42-7f9f-4dcf-8824-f476d7aa9280" providerId="ADAL" clId="{5220BE14-E32C-4378-9096-9CE8064E7FCC}" dt="2025-10-09T13:59:39.089" v="608" actId="948"/>
          <ac:spMkLst>
            <pc:docMk/>
            <pc:sldMk cId="2923248867" sldId="278"/>
            <ac:spMk id="4" creationId="{6730F6C4-F32B-9C70-A5DB-377EA83BAF59}"/>
          </ac:spMkLst>
        </pc:spChg>
      </pc:sldChg>
      <pc:sldChg chg="addSp delSp modSp mod">
        <pc:chgData name="Martin Goulet" userId="66822c42-7f9f-4dcf-8824-f476d7aa9280" providerId="ADAL" clId="{5220BE14-E32C-4378-9096-9CE8064E7FCC}" dt="2025-10-09T14:20:10.426" v="1155" actId="20577"/>
        <pc:sldMkLst>
          <pc:docMk/>
          <pc:sldMk cId="3181993464" sldId="326"/>
        </pc:sldMkLst>
        <pc:spChg chg="add del">
          <ac:chgData name="Martin Goulet" userId="66822c42-7f9f-4dcf-8824-f476d7aa9280" providerId="ADAL" clId="{5220BE14-E32C-4378-9096-9CE8064E7FCC}" dt="2025-10-09T13:48:40.821" v="322" actId="21"/>
          <ac:spMkLst>
            <pc:docMk/>
            <pc:sldMk cId="3181993464" sldId="326"/>
            <ac:spMk id="9" creationId="{AD69202E-1DA9-BF37-EDF1-ED19B5E771C7}"/>
          </ac:spMkLst>
        </pc:spChg>
        <pc:spChg chg="add del">
          <ac:chgData name="Martin Goulet" userId="66822c42-7f9f-4dcf-8824-f476d7aa9280" providerId="ADAL" clId="{5220BE14-E32C-4378-9096-9CE8064E7FCC}" dt="2025-10-09T13:48:40.821" v="322" actId="21"/>
          <ac:spMkLst>
            <pc:docMk/>
            <pc:sldMk cId="3181993464" sldId="326"/>
            <ac:spMk id="10" creationId="{1A59F3FB-8341-DE46-516F-75664B5AE91E}"/>
          </ac:spMkLst>
        </pc:spChg>
        <pc:spChg chg="add del">
          <ac:chgData name="Martin Goulet" userId="66822c42-7f9f-4dcf-8824-f476d7aa9280" providerId="ADAL" clId="{5220BE14-E32C-4378-9096-9CE8064E7FCC}" dt="2025-10-09T13:48:40.821" v="322" actId="21"/>
          <ac:spMkLst>
            <pc:docMk/>
            <pc:sldMk cId="3181993464" sldId="326"/>
            <ac:spMk id="11" creationId="{81C1BE4B-A1E4-D6E6-4788-7AFE15D3D709}"/>
          </ac:spMkLst>
        </pc:spChg>
        <pc:spChg chg="mod">
          <ac:chgData name="Martin Goulet" userId="66822c42-7f9f-4dcf-8824-f476d7aa9280" providerId="ADAL" clId="{5220BE14-E32C-4378-9096-9CE8064E7FCC}" dt="2025-10-09T14:18:56.463" v="1132" actId="207"/>
          <ac:spMkLst>
            <pc:docMk/>
            <pc:sldMk cId="3181993464" sldId="326"/>
            <ac:spMk id="12" creationId="{007F2CB2-E3CA-FB60-A75C-FD963952F113}"/>
          </ac:spMkLst>
        </pc:spChg>
        <pc:spChg chg="mod">
          <ac:chgData name="Martin Goulet" userId="66822c42-7f9f-4dcf-8824-f476d7aa9280" providerId="ADAL" clId="{5220BE14-E32C-4378-9096-9CE8064E7FCC}" dt="2025-10-09T14:20:10.426" v="1155" actId="20577"/>
          <ac:spMkLst>
            <pc:docMk/>
            <pc:sldMk cId="3181993464" sldId="326"/>
            <ac:spMk id="17" creationId="{BAEF768B-2F66-9552-0753-899D1F7EBA6C}"/>
          </ac:spMkLst>
        </pc:spChg>
        <pc:spChg chg="add mod">
          <ac:chgData name="Martin Goulet" userId="66822c42-7f9f-4dcf-8824-f476d7aa9280" providerId="ADAL" clId="{5220BE14-E32C-4378-9096-9CE8064E7FCC}" dt="2025-10-09T13:52:04.652" v="419" actId="1076"/>
          <ac:spMkLst>
            <pc:docMk/>
            <pc:sldMk cId="3181993464" sldId="326"/>
            <ac:spMk id="18" creationId="{5DC9D62F-8560-73E2-CF9C-92419C525AE0}"/>
          </ac:spMkLst>
        </pc:spChg>
        <pc:spChg chg="add mod">
          <ac:chgData name="Martin Goulet" userId="66822c42-7f9f-4dcf-8824-f476d7aa9280" providerId="ADAL" clId="{5220BE14-E32C-4378-9096-9CE8064E7FCC}" dt="2025-10-09T13:52:04.652" v="419" actId="1076"/>
          <ac:spMkLst>
            <pc:docMk/>
            <pc:sldMk cId="3181993464" sldId="326"/>
            <ac:spMk id="19" creationId="{00270D5A-8AE1-E66F-34DF-D07789078857}"/>
          </ac:spMkLst>
        </pc:spChg>
        <pc:spChg chg="add mod">
          <ac:chgData name="Martin Goulet" userId="66822c42-7f9f-4dcf-8824-f476d7aa9280" providerId="ADAL" clId="{5220BE14-E32C-4378-9096-9CE8064E7FCC}" dt="2025-10-09T13:52:04.652" v="419" actId="1076"/>
          <ac:spMkLst>
            <pc:docMk/>
            <pc:sldMk cId="3181993464" sldId="326"/>
            <ac:spMk id="20" creationId="{2CC80A95-1F96-6C82-3390-EF0573765CB3}"/>
          </ac:spMkLst>
        </pc:spChg>
        <pc:spChg chg="add mod">
          <ac:chgData name="Martin Goulet" userId="66822c42-7f9f-4dcf-8824-f476d7aa9280" providerId="ADAL" clId="{5220BE14-E32C-4378-9096-9CE8064E7FCC}" dt="2025-10-09T13:52:04.652" v="419" actId="1076"/>
          <ac:spMkLst>
            <pc:docMk/>
            <pc:sldMk cId="3181993464" sldId="326"/>
            <ac:spMk id="21" creationId="{487A369B-DADA-5308-6850-C98C53A16C3C}"/>
          </ac:spMkLst>
        </pc:spChg>
      </pc:sldChg>
      <pc:sldChg chg="addSp modSp mod">
        <pc:chgData name="Martin Goulet" userId="66822c42-7f9f-4dcf-8824-f476d7aa9280" providerId="ADAL" clId="{5220BE14-E32C-4378-9096-9CE8064E7FCC}" dt="2025-10-09T14:19:38.668" v="1149" actId="6549"/>
        <pc:sldMkLst>
          <pc:docMk/>
          <pc:sldMk cId="1013972719" sldId="332"/>
        </pc:sldMkLst>
        <pc:spChg chg="mod">
          <ac:chgData name="Martin Goulet" userId="66822c42-7f9f-4dcf-8824-f476d7aa9280" providerId="ADAL" clId="{5220BE14-E32C-4378-9096-9CE8064E7FCC}" dt="2025-10-09T14:19:38.668" v="1149" actId="6549"/>
          <ac:spMkLst>
            <pc:docMk/>
            <pc:sldMk cId="1013972719" sldId="332"/>
            <ac:spMk id="2" creationId="{48550631-36FF-71E4-48D7-192B81F98F21}"/>
          </ac:spMkLst>
        </pc:spChg>
        <pc:spChg chg="add mod">
          <ac:chgData name="Martin Goulet" userId="66822c42-7f9f-4dcf-8824-f476d7aa9280" providerId="ADAL" clId="{5220BE14-E32C-4378-9096-9CE8064E7FCC}" dt="2025-10-09T14:18:21.077" v="1127" actId="20577"/>
          <ac:spMkLst>
            <pc:docMk/>
            <pc:sldMk cId="1013972719" sldId="332"/>
            <ac:spMk id="5" creationId="{39A6F6AF-CE09-F215-CD8C-6D89E58AC217}"/>
          </ac:spMkLst>
        </pc:spChg>
        <pc:spChg chg="mod">
          <ac:chgData name="Martin Goulet" userId="66822c42-7f9f-4dcf-8824-f476d7aa9280" providerId="ADAL" clId="{5220BE14-E32C-4378-9096-9CE8064E7FCC}" dt="2025-10-09T13:17:39.334" v="73" actId="27636"/>
          <ac:spMkLst>
            <pc:docMk/>
            <pc:sldMk cId="1013972719" sldId="332"/>
            <ac:spMk id="9" creationId="{6EF7145C-386D-4331-9178-9C13C2D764D8}"/>
          </ac:spMkLst>
        </pc:spChg>
        <pc:spChg chg="mod">
          <ac:chgData name="Martin Goulet" userId="66822c42-7f9f-4dcf-8824-f476d7aa9280" providerId="ADAL" clId="{5220BE14-E32C-4378-9096-9CE8064E7FCC}" dt="2025-10-09T14:18:29.473" v="1128" actId="207"/>
          <ac:spMkLst>
            <pc:docMk/>
            <pc:sldMk cId="1013972719" sldId="332"/>
            <ac:spMk id="24" creationId="{D51552AA-6337-932A-AAB7-DF8BFDBD9503}"/>
          </ac:spMkLst>
        </pc:spChg>
        <pc:graphicFrameChg chg="mod">
          <ac:chgData name="Martin Goulet" userId="66822c42-7f9f-4dcf-8824-f476d7aa9280" providerId="ADAL" clId="{5220BE14-E32C-4378-9096-9CE8064E7FCC}" dt="2025-10-09T14:15:05.407" v="902" actId="6549"/>
          <ac:graphicFrameMkLst>
            <pc:docMk/>
            <pc:sldMk cId="1013972719" sldId="332"/>
            <ac:graphicFrameMk id="3" creationId="{A2B9C5ED-5D4E-A9AD-3D5C-84D2B508AC39}"/>
          </ac:graphicFrameMkLst>
        </pc:graphicFrameChg>
      </pc:sldChg>
      <pc:sldChg chg="modSp mod">
        <pc:chgData name="Martin Goulet" userId="66822c42-7f9f-4dcf-8824-f476d7aa9280" providerId="ADAL" clId="{5220BE14-E32C-4378-9096-9CE8064E7FCC}" dt="2025-10-09T14:18:50.952" v="1131" actId="207"/>
        <pc:sldMkLst>
          <pc:docMk/>
          <pc:sldMk cId="2559322775" sldId="333"/>
        </pc:sldMkLst>
        <pc:spChg chg="mod">
          <ac:chgData name="Martin Goulet" userId="66822c42-7f9f-4dcf-8824-f476d7aa9280" providerId="ADAL" clId="{5220BE14-E32C-4378-9096-9CE8064E7FCC}" dt="2025-10-09T13:20:47.186" v="131" actId="14100"/>
          <ac:spMkLst>
            <pc:docMk/>
            <pc:sldMk cId="2559322775" sldId="333"/>
            <ac:spMk id="15" creationId="{8F970D64-BE6E-D876-63C9-79419C641575}"/>
          </ac:spMkLst>
        </pc:spChg>
        <pc:spChg chg="mod">
          <ac:chgData name="Martin Goulet" userId="66822c42-7f9f-4dcf-8824-f476d7aa9280" providerId="ADAL" clId="{5220BE14-E32C-4378-9096-9CE8064E7FCC}" dt="2025-10-09T14:18:45.110" v="1130" actId="207"/>
          <ac:spMkLst>
            <pc:docMk/>
            <pc:sldMk cId="2559322775" sldId="333"/>
            <ac:spMk id="17" creationId="{CD9B9739-CEB6-5DE0-F2A5-D8B3759446CD}"/>
          </ac:spMkLst>
        </pc:spChg>
        <pc:spChg chg="mod">
          <ac:chgData name="Martin Goulet" userId="66822c42-7f9f-4dcf-8824-f476d7aa9280" providerId="ADAL" clId="{5220BE14-E32C-4378-9096-9CE8064E7FCC}" dt="2025-10-09T14:18:50.952" v="1131" actId="207"/>
          <ac:spMkLst>
            <pc:docMk/>
            <pc:sldMk cId="2559322775" sldId="333"/>
            <ac:spMk id="27" creationId="{063BE8C2-5CFB-4E93-4E1E-8D339C7C27FE}"/>
          </ac:spMkLst>
        </pc:spChg>
      </pc:sldChg>
      <pc:sldChg chg="modSp mod">
        <pc:chgData name="Martin Goulet" userId="66822c42-7f9f-4dcf-8824-f476d7aa9280" providerId="ADAL" clId="{5220BE14-E32C-4378-9096-9CE8064E7FCC}" dt="2025-10-09T14:03:31.785" v="753" actId="20577"/>
        <pc:sldMkLst>
          <pc:docMk/>
          <pc:sldMk cId="3600425744" sldId="335"/>
        </pc:sldMkLst>
        <pc:spChg chg="mod">
          <ac:chgData name="Martin Goulet" userId="66822c42-7f9f-4dcf-8824-f476d7aa9280" providerId="ADAL" clId="{5220BE14-E32C-4378-9096-9CE8064E7FCC}" dt="2025-10-09T14:03:31.785" v="753" actId="20577"/>
          <ac:spMkLst>
            <pc:docMk/>
            <pc:sldMk cId="3600425744" sldId="335"/>
            <ac:spMk id="4" creationId="{D7ED2BE5-CEB5-93DF-5DF5-BD0418F6DDC1}"/>
          </ac:spMkLst>
        </pc:spChg>
      </pc:sldChg>
      <pc:sldChg chg="modSp mod">
        <pc:chgData name="Martin Goulet" userId="66822c42-7f9f-4dcf-8824-f476d7aa9280" providerId="ADAL" clId="{5220BE14-E32C-4378-9096-9CE8064E7FCC}" dt="2025-10-09T14:04:17.387" v="769" actId="20577"/>
        <pc:sldMkLst>
          <pc:docMk/>
          <pc:sldMk cId="3008445692" sldId="337"/>
        </pc:sldMkLst>
        <pc:spChg chg="mod">
          <ac:chgData name="Martin Goulet" userId="66822c42-7f9f-4dcf-8824-f476d7aa9280" providerId="ADAL" clId="{5220BE14-E32C-4378-9096-9CE8064E7FCC}" dt="2025-10-09T14:04:17.387" v="769" actId="20577"/>
          <ac:spMkLst>
            <pc:docMk/>
            <pc:sldMk cId="3008445692" sldId="337"/>
            <ac:spMk id="7" creationId="{53DC7BBA-8F21-A688-A20F-FBBE8CF79FC4}"/>
          </ac:spMkLst>
        </pc:spChg>
      </pc:sldChg>
      <pc:sldChg chg="addSp delSp modSp add mod">
        <pc:chgData name="Martin Goulet" userId="66822c42-7f9f-4dcf-8824-f476d7aa9280" providerId="ADAL" clId="{5220BE14-E32C-4378-9096-9CE8064E7FCC}" dt="2025-10-09T15:06:14.166" v="1159" actId="1076"/>
        <pc:sldMkLst>
          <pc:docMk/>
          <pc:sldMk cId="1819685812" sldId="338"/>
        </pc:sldMkLst>
        <pc:spChg chg="mod">
          <ac:chgData name="Martin Goulet" userId="66822c42-7f9f-4dcf-8824-f476d7aa9280" providerId="ADAL" clId="{5220BE14-E32C-4378-9096-9CE8064E7FCC}" dt="2025-10-09T13:55:30.181" v="451" actId="6549"/>
          <ac:spMkLst>
            <pc:docMk/>
            <pc:sldMk cId="1819685812" sldId="338"/>
            <ac:spMk id="2" creationId="{2DA75922-42E0-58C8-0B3C-3F9C20C29CF7}"/>
          </ac:spMkLst>
        </pc:spChg>
        <pc:spChg chg="mod">
          <ac:chgData name="Martin Goulet" userId="66822c42-7f9f-4dcf-8824-f476d7aa9280" providerId="ADAL" clId="{5220BE14-E32C-4378-9096-9CE8064E7FCC}" dt="2025-10-09T15:06:14.166" v="1159" actId="1076"/>
          <ac:spMkLst>
            <pc:docMk/>
            <pc:sldMk cId="1819685812" sldId="338"/>
            <ac:spMk id="3" creationId="{B79E97DB-1090-1F0B-121C-B61AEAC389B4}"/>
          </ac:spMkLst>
        </pc:spChg>
        <pc:spChg chg="del">
          <ac:chgData name="Martin Goulet" userId="66822c42-7f9f-4dcf-8824-f476d7aa9280" providerId="ADAL" clId="{5220BE14-E32C-4378-9096-9CE8064E7FCC}" dt="2025-10-09T13:19:58.375" v="127" actId="478"/>
          <ac:spMkLst>
            <pc:docMk/>
            <pc:sldMk cId="1819685812" sldId="338"/>
            <ac:spMk id="8" creationId="{B9B0BF8F-5C57-E6DB-D171-D25DB4C50182}"/>
          </ac:spMkLst>
        </pc:spChg>
        <pc:spChg chg="add mod">
          <ac:chgData name="Martin Goulet" userId="66822c42-7f9f-4dcf-8824-f476d7aa9280" providerId="ADAL" clId="{5220BE14-E32C-4378-9096-9CE8064E7FCC}" dt="2025-10-09T13:19:37.654" v="124"/>
          <ac:spMkLst>
            <pc:docMk/>
            <pc:sldMk cId="1819685812" sldId="338"/>
            <ac:spMk id="11" creationId="{425619A1-64B9-F02F-42C3-B70695FB4FE3}"/>
          </ac:spMkLst>
        </pc:spChg>
        <pc:spChg chg="add mod">
          <ac:chgData name="Martin Goulet" userId="66822c42-7f9f-4dcf-8824-f476d7aa9280" providerId="ADAL" clId="{5220BE14-E32C-4378-9096-9CE8064E7FCC}" dt="2025-10-09T13:19:37.654" v="124"/>
          <ac:spMkLst>
            <pc:docMk/>
            <pc:sldMk cId="1819685812" sldId="338"/>
            <ac:spMk id="12" creationId="{FB063E94-BEB4-FDAB-DC96-BE3C2B37F720}"/>
          </ac:spMkLst>
        </pc:spChg>
        <pc:spChg chg="mod">
          <ac:chgData name="Martin Goulet" userId="66822c42-7f9f-4dcf-8824-f476d7aa9280" providerId="ADAL" clId="{5220BE14-E32C-4378-9096-9CE8064E7FCC}" dt="2025-10-09T13:54:04.971" v="442" actId="1076"/>
          <ac:spMkLst>
            <pc:docMk/>
            <pc:sldMk cId="1819685812" sldId="338"/>
            <ac:spMk id="13" creationId="{0FBB531B-32D1-9160-6C08-E9B735498247}"/>
          </ac:spMkLst>
        </pc:spChg>
        <pc:spChg chg="mod">
          <ac:chgData name="Martin Goulet" userId="66822c42-7f9f-4dcf-8824-f476d7aa9280" providerId="ADAL" clId="{5220BE14-E32C-4378-9096-9CE8064E7FCC}" dt="2025-10-09T13:54:04.971" v="442" actId="1076"/>
          <ac:spMkLst>
            <pc:docMk/>
            <pc:sldMk cId="1819685812" sldId="338"/>
            <ac:spMk id="14" creationId="{0CB26E1F-EB4B-C5A7-5142-092A26240B89}"/>
          </ac:spMkLst>
        </pc:spChg>
        <pc:spChg chg="mod">
          <ac:chgData name="Martin Goulet" userId="66822c42-7f9f-4dcf-8824-f476d7aa9280" providerId="ADAL" clId="{5220BE14-E32C-4378-9096-9CE8064E7FCC}" dt="2025-10-09T13:54:04.971" v="442" actId="1076"/>
          <ac:spMkLst>
            <pc:docMk/>
            <pc:sldMk cId="1819685812" sldId="338"/>
            <ac:spMk id="15" creationId="{9D95F675-6B75-8766-629F-01D19BBE4875}"/>
          </ac:spMkLst>
        </pc:spChg>
        <pc:spChg chg="mod">
          <ac:chgData name="Martin Goulet" userId="66822c42-7f9f-4dcf-8824-f476d7aa9280" providerId="ADAL" clId="{5220BE14-E32C-4378-9096-9CE8064E7FCC}" dt="2025-10-09T13:54:04.971" v="442" actId="1076"/>
          <ac:spMkLst>
            <pc:docMk/>
            <pc:sldMk cId="1819685812" sldId="338"/>
            <ac:spMk id="16" creationId="{82C3A650-E5DD-4D55-E0D7-C5F1E397BF6B}"/>
          </ac:spMkLst>
        </pc:spChg>
        <pc:spChg chg="del">
          <ac:chgData name="Martin Goulet" userId="66822c42-7f9f-4dcf-8824-f476d7aa9280" providerId="ADAL" clId="{5220BE14-E32C-4378-9096-9CE8064E7FCC}" dt="2025-10-09T13:19:44.765" v="125" actId="478"/>
          <ac:spMkLst>
            <pc:docMk/>
            <pc:sldMk cId="1819685812" sldId="338"/>
            <ac:spMk id="17" creationId="{C9EA8E7E-660F-E6BC-963C-6F085A195B7C}"/>
          </ac:spMkLst>
        </pc:spChg>
        <pc:spChg chg="add mod">
          <ac:chgData name="Martin Goulet" userId="66822c42-7f9f-4dcf-8824-f476d7aa9280" providerId="ADAL" clId="{5220BE14-E32C-4378-9096-9CE8064E7FCC}" dt="2025-10-09T13:19:37.654" v="124"/>
          <ac:spMkLst>
            <pc:docMk/>
            <pc:sldMk cId="1819685812" sldId="338"/>
            <ac:spMk id="20" creationId="{0FFF2CAC-B980-74BC-DB03-810B710C2A6C}"/>
          </ac:spMkLst>
        </pc:spChg>
        <pc:spChg chg="add mod">
          <ac:chgData name="Martin Goulet" userId="66822c42-7f9f-4dcf-8824-f476d7aa9280" providerId="ADAL" clId="{5220BE14-E32C-4378-9096-9CE8064E7FCC}" dt="2025-10-09T13:19:37.654" v="124"/>
          <ac:spMkLst>
            <pc:docMk/>
            <pc:sldMk cId="1819685812" sldId="338"/>
            <ac:spMk id="22" creationId="{B9AF1CB8-145A-55C6-7617-44A75A0488B4}"/>
          </ac:spMkLst>
        </pc:spChg>
        <pc:spChg chg="add mod">
          <ac:chgData name="Martin Goulet" userId="66822c42-7f9f-4dcf-8824-f476d7aa9280" providerId="ADAL" clId="{5220BE14-E32C-4378-9096-9CE8064E7FCC}" dt="2025-10-09T13:19:37.654" v="124"/>
          <ac:spMkLst>
            <pc:docMk/>
            <pc:sldMk cId="1819685812" sldId="338"/>
            <ac:spMk id="23" creationId="{617C40F6-7C8F-FFA0-CB0F-7F484665A7BE}"/>
          </ac:spMkLst>
        </pc:spChg>
        <pc:spChg chg="add mod">
          <ac:chgData name="Martin Goulet" userId="66822c42-7f9f-4dcf-8824-f476d7aa9280" providerId="ADAL" clId="{5220BE14-E32C-4378-9096-9CE8064E7FCC}" dt="2025-10-09T13:54:24.476" v="443" actId="1076"/>
          <ac:spMkLst>
            <pc:docMk/>
            <pc:sldMk cId="1819685812" sldId="338"/>
            <ac:spMk id="24" creationId="{C9F85686-18E7-C9D0-8EBC-AE2C83993548}"/>
          </ac:spMkLst>
        </pc:spChg>
        <pc:spChg chg="mod">
          <ac:chgData name="Martin Goulet" userId="66822c42-7f9f-4dcf-8824-f476d7aa9280" providerId="ADAL" clId="{5220BE14-E32C-4378-9096-9CE8064E7FCC}" dt="2025-10-09T13:31:14.709" v="230" actId="6549"/>
          <ac:spMkLst>
            <pc:docMk/>
            <pc:sldMk cId="1819685812" sldId="338"/>
            <ac:spMk id="26" creationId="{F2154A58-590F-4FBC-370F-10CBE45CFF38}"/>
          </ac:spMkLst>
        </pc:spChg>
        <pc:spChg chg="add mod">
          <ac:chgData name="Martin Goulet" userId="66822c42-7f9f-4dcf-8824-f476d7aa9280" providerId="ADAL" clId="{5220BE14-E32C-4378-9096-9CE8064E7FCC}" dt="2025-10-09T13:54:24.476" v="443" actId="1076"/>
          <ac:spMkLst>
            <pc:docMk/>
            <pc:sldMk cId="1819685812" sldId="338"/>
            <ac:spMk id="29" creationId="{3CD79574-9904-F515-5D16-7943EC7AA28F}"/>
          </ac:spMkLst>
        </pc:spChg>
        <pc:spChg chg="add mod">
          <ac:chgData name="Martin Goulet" userId="66822c42-7f9f-4dcf-8824-f476d7aa9280" providerId="ADAL" clId="{5220BE14-E32C-4378-9096-9CE8064E7FCC}" dt="2025-10-09T13:54:24.476" v="443" actId="1076"/>
          <ac:spMkLst>
            <pc:docMk/>
            <pc:sldMk cId="1819685812" sldId="338"/>
            <ac:spMk id="30" creationId="{8573E893-A7C4-0367-E0F5-3FB92F3BE9A4}"/>
          </ac:spMkLst>
        </pc:spChg>
        <pc:spChg chg="add mod">
          <ac:chgData name="Martin Goulet" userId="66822c42-7f9f-4dcf-8824-f476d7aa9280" providerId="ADAL" clId="{5220BE14-E32C-4378-9096-9CE8064E7FCC}" dt="2025-10-09T13:54:24.476" v="443" actId="1076"/>
          <ac:spMkLst>
            <pc:docMk/>
            <pc:sldMk cId="1819685812" sldId="338"/>
            <ac:spMk id="31" creationId="{098625DF-8E99-AF53-F203-F76F02BBB8D4}"/>
          </ac:spMkLst>
        </pc:spChg>
        <pc:spChg chg="add del mod">
          <ac:chgData name="Martin Goulet" userId="66822c42-7f9f-4dcf-8824-f476d7aa9280" providerId="ADAL" clId="{5220BE14-E32C-4378-9096-9CE8064E7FCC}" dt="2025-10-09T13:52:35.358" v="420" actId="478"/>
          <ac:spMkLst>
            <pc:docMk/>
            <pc:sldMk cId="1819685812" sldId="338"/>
            <ac:spMk id="32" creationId="{D7B45777-FBB8-1588-9DB2-93DB77C3D3F8}"/>
          </ac:spMkLst>
        </pc:spChg>
        <pc:spChg chg="add mod">
          <ac:chgData name="Martin Goulet" userId="66822c42-7f9f-4dcf-8824-f476d7aa9280" providerId="ADAL" clId="{5220BE14-E32C-4378-9096-9CE8064E7FCC}" dt="2025-10-09T13:29:12.043" v="205" actId="14100"/>
          <ac:spMkLst>
            <pc:docMk/>
            <pc:sldMk cId="1819685812" sldId="338"/>
            <ac:spMk id="33" creationId="{752D6A06-6C55-BAFC-477C-25B4005E96CB}"/>
          </ac:spMkLst>
        </pc:spChg>
        <pc:spChg chg="add mod">
          <ac:chgData name="Martin Goulet" userId="66822c42-7f9f-4dcf-8824-f476d7aa9280" providerId="ADAL" clId="{5220BE14-E32C-4378-9096-9CE8064E7FCC}" dt="2025-10-09T13:29:16.165" v="206" actId="14100"/>
          <ac:spMkLst>
            <pc:docMk/>
            <pc:sldMk cId="1819685812" sldId="338"/>
            <ac:spMk id="34" creationId="{19FDCEA0-46ED-0705-8BFB-2ED72D06C3DB}"/>
          </ac:spMkLst>
        </pc:spChg>
        <pc:spChg chg="add mod">
          <ac:chgData name="Martin Goulet" userId="66822c42-7f9f-4dcf-8824-f476d7aa9280" providerId="ADAL" clId="{5220BE14-E32C-4378-9096-9CE8064E7FCC}" dt="2025-10-09T14:20:00.896" v="1153" actId="20577"/>
          <ac:spMkLst>
            <pc:docMk/>
            <pc:sldMk cId="1819685812" sldId="338"/>
            <ac:spMk id="35" creationId="{D5A790B0-3F10-BC5B-0118-F390AF369179}"/>
          </ac:spMkLst>
        </pc:spChg>
        <pc:spChg chg="add del mod">
          <ac:chgData name="Martin Goulet" userId="66822c42-7f9f-4dcf-8824-f476d7aa9280" providerId="ADAL" clId="{5220BE14-E32C-4378-9096-9CE8064E7FCC}" dt="2025-10-09T13:53:26.594" v="437" actId="478"/>
          <ac:spMkLst>
            <pc:docMk/>
            <pc:sldMk cId="1819685812" sldId="338"/>
            <ac:spMk id="36" creationId="{1497D582-74CA-810A-0019-18D302A29256}"/>
          </ac:spMkLst>
        </pc:spChg>
        <pc:spChg chg="add mod">
          <ac:chgData name="Martin Goulet" userId="66822c42-7f9f-4dcf-8824-f476d7aa9280" providerId="ADAL" clId="{5220BE14-E32C-4378-9096-9CE8064E7FCC}" dt="2025-10-09T13:53:44.114" v="440" actId="1076"/>
          <ac:spMkLst>
            <pc:docMk/>
            <pc:sldMk cId="1819685812" sldId="338"/>
            <ac:spMk id="37" creationId="{C9864547-8ECA-1E6B-DBEE-BDFF8E058AA5}"/>
          </ac:spMkLst>
        </pc:spChg>
        <pc:spChg chg="add mod">
          <ac:chgData name="Martin Goulet" userId="66822c42-7f9f-4dcf-8824-f476d7aa9280" providerId="ADAL" clId="{5220BE14-E32C-4378-9096-9CE8064E7FCC}" dt="2025-10-09T13:54:56.425" v="449" actId="6549"/>
          <ac:spMkLst>
            <pc:docMk/>
            <pc:sldMk cId="1819685812" sldId="338"/>
            <ac:spMk id="38" creationId="{488A2843-0193-3131-052F-AB9797AB94F9}"/>
          </ac:spMkLst>
        </pc:spChg>
        <pc:spChg chg="add mod">
          <ac:chgData name="Martin Goulet" userId="66822c42-7f9f-4dcf-8824-f476d7aa9280" providerId="ADAL" clId="{5220BE14-E32C-4378-9096-9CE8064E7FCC}" dt="2025-10-09T13:53:44.114" v="440" actId="1076"/>
          <ac:spMkLst>
            <pc:docMk/>
            <pc:sldMk cId="1819685812" sldId="338"/>
            <ac:spMk id="39" creationId="{249AED7E-A7F9-050E-FEA5-D2369B44C95E}"/>
          </ac:spMkLst>
        </pc:spChg>
        <pc:spChg chg="add mod">
          <ac:chgData name="Martin Goulet" userId="66822c42-7f9f-4dcf-8824-f476d7aa9280" providerId="ADAL" clId="{5220BE14-E32C-4378-9096-9CE8064E7FCC}" dt="2025-10-09T15:05:42.347" v="1156" actId="1076"/>
          <ac:spMkLst>
            <pc:docMk/>
            <pc:sldMk cId="1819685812" sldId="338"/>
            <ac:spMk id="40" creationId="{2409FE40-1D53-AAD1-9062-71ADE20FB01D}"/>
          </ac:spMkLst>
        </pc:spChg>
        <pc:grpChg chg="del">
          <ac:chgData name="Martin Goulet" userId="66822c42-7f9f-4dcf-8824-f476d7aa9280" providerId="ADAL" clId="{5220BE14-E32C-4378-9096-9CE8064E7FCC}" dt="2025-10-09T13:18:31.925" v="114" actId="478"/>
          <ac:grpSpMkLst>
            <pc:docMk/>
            <pc:sldMk cId="1819685812" sldId="338"/>
            <ac:grpSpMk id="9" creationId="{D1B970C8-2516-D00F-5405-5A4C9A6B291F}"/>
          </ac:grpSpMkLst>
        </pc:grpChg>
        <pc:grpChg chg="mod">
          <ac:chgData name="Martin Goulet" userId="66822c42-7f9f-4dcf-8824-f476d7aa9280" providerId="ADAL" clId="{5220BE14-E32C-4378-9096-9CE8064E7FCC}" dt="2025-10-09T13:19:11.633" v="122" actId="1076"/>
          <ac:grpSpMkLst>
            <pc:docMk/>
            <pc:sldMk cId="1819685812" sldId="338"/>
            <ac:grpSpMk id="21" creationId="{3D5A4A96-A3DD-0DD3-38BE-FCFBC6643567}"/>
          </ac:grpSpMkLst>
        </pc:grpChg>
        <pc:graphicFrameChg chg="add mod">
          <ac:chgData name="Martin Goulet" userId="66822c42-7f9f-4dcf-8824-f476d7aa9280" providerId="ADAL" clId="{5220BE14-E32C-4378-9096-9CE8064E7FCC}" dt="2025-10-09T14:14:42.464" v="896" actId="20577"/>
          <ac:graphicFrameMkLst>
            <pc:docMk/>
            <pc:sldMk cId="1819685812" sldId="338"/>
            <ac:graphicFrameMk id="10" creationId="{D88EFBE5-928D-741D-5B0A-3BB20BD97B3E}"/>
          </ac:graphicFrameMkLst>
        </pc:graphicFrameChg>
        <pc:graphicFrameChg chg="mod">
          <ac:chgData name="Martin Goulet" userId="66822c42-7f9f-4dcf-8824-f476d7aa9280" providerId="ADAL" clId="{5220BE14-E32C-4378-9096-9CE8064E7FCC}" dt="2025-10-09T13:31:22.138" v="238" actId="6549"/>
          <ac:graphicFrameMkLst>
            <pc:docMk/>
            <pc:sldMk cId="1819685812" sldId="338"/>
            <ac:graphicFrameMk id="19" creationId="{72A2E1A6-DF27-AFC3-FA55-33655810BDFA}"/>
          </ac:graphicFrameMkLst>
        </pc:graphicFrameChg>
        <pc:graphicFrameChg chg="del">
          <ac:chgData name="Martin Goulet" userId="66822c42-7f9f-4dcf-8824-f476d7aa9280" providerId="ADAL" clId="{5220BE14-E32C-4378-9096-9CE8064E7FCC}" dt="2025-10-09T13:18:34.833" v="115" actId="478"/>
          <ac:graphicFrameMkLst>
            <pc:docMk/>
            <pc:sldMk cId="1819685812" sldId="338"/>
            <ac:graphicFrameMk id="28" creationId="{0334B752-D048-E0D2-ADC7-EF36D039272E}"/>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i="0" u="none" strike="noStrike" baseline="0">
                <a:solidFill>
                  <a:srgbClr val="333333"/>
                </a:solidFill>
                <a:latin typeface="Calibri"/>
                <a:ea typeface="Calibri"/>
                <a:cs typeface="Calibri"/>
              </a:defRPr>
            </a:pPr>
            <a:r>
              <a:rPr lang="en-CA" sz="1200" dirty="0"/>
              <a:t>Backlog (in millions)</a:t>
            </a:r>
          </a:p>
        </c:rich>
      </c:tx>
      <c:layout>
        <c:manualLayout>
          <c:xMode val="edge"/>
          <c:yMode val="edge"/>
          <c:x val="0.28913078884232551"/>
          <c:y val="1.7301038062283738E-2"/>
        </c:manualLayout>
      </c:layout>
      <c:overlay val="0"/>
      <c:spPr>
        <a:noFill/>
        <a:ln w="25400">
          <a:noFill/>
        </a:ln>
      </c:spPr>
    </c:title>
    <c:autoTitleDeleted val="0"/>
    <c:plotArea>
      <c:layout>
        <c:manualLayout>
          <c:layoutTarget val="inner"/>
          <c:xMode val="edge"/>
          <c:yMode val="edge"/>
          <c:x val="9.237372008340855E-2"/>
          <c:y val="0.11733557577147519"/>
          <c:w val="0.85458550373511"/>
          <c:h val="0.70800760313664102"/>
        </c:manualLayout>
      </c:layout>
      <c:barChart>
        <c:barDir val="col"/>
        <c:grouping val="clustered"/>
        <c:varyColors val="0"/>
        <c:ser>
          <c:idx val="0"/>
          <c:order val="0"/>
          <c:tx>
            <c:strRef>
              <c:f>Graphs!$B$4</c:f>
              <c:strCache>
                <c:ptCount val="1"/>
                <c:pt idx="0">
                  <c:v>Backlog</c:v>
                </c:pt>
              </c:strCache>
            </c:strRef>
          </c:tx>
          <c:spPr>
            <a:solidFill>
              <a:srgbClr val="1B6099"/>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DF2-4057-8613-AB3613AC9EB6}"/>
                </c:ext>
              </c:extLst>
            </c:dLbl>
            <c:dLbl>
              <c:idx val="2"/>
              <c:delete val="1"/>
              <c:extLst>
                <c:ext xmlns:c15="http://schemas.microsoft.com/office/drawing/2012/chart" uri="{CE6537A1-D6FC-4f65-9D91-7224C49458BB}"/>
                <c:ext xmlns:c16="http://schemas.microsoft.com/office/drawing/2014/chart" uri="{C3380CC4-5D6E-409C-BE32-E72D297353CC}">
                  <c16:uniqueId val="{00000001-4DF2-4057-8613-AB3613AC9EB6}"/>
                </c:ext>
              </c:extLst>
            </c:dLbl>
            <c:dLbl>
              <c:idx val="3"/>
              <c:delete val="1"/>
              <c:extLst>
                <c:ext xmlns:c15="http://schemas.microsoft.com/office/drawing/2012/chart" uri="{CE6537A1-D6FC-4f65-9D91-7224C49458BB}"/>
                <c:ext xmlns:c16="http://schemas.microsoft.com/office/drawing/2014/chart" uri="{C3380CC4-5D6E-409C-BE32-E72D297353CC}">
                  <c16:uniqueId val="{00000002-4DF2-4057-8613-AB3613AC9EB6}"/>
                </c:ext>
              </c:extLst>
            </c:dLbl>
            <c:dLbl>
              <c:idx val="5"/>
              <c:delete val="1"/>
              <c:extLst>
                <c:ext xmlns:c15="http://schemas.microsoft.com/office/drawing/2012/chart" uri="{CE6537A1-D6FC-4f65-9D91-7224C49458BB}"/>
                <c:ext xmlns:c16="http://schemas.microsoft.com/office/drawing/2014/chart" uri="{C3380CC4-5D6E-409C-BE32-E72D297353CC}">
                  <c16:uniqueId val="{00000003-4DF2-4057-8613-AB3613AC9EB6}"/>
                </c:ext>
              </c:extLst>
            </c:dLbl>
            <c:dLbl>
              <c:idx val="6"/>
              <c:delete val="1"/>
              <c:extLst>
                <c:ext xmlns:c15="http://schemas.microsoft.com/office/drawing/2012/chart" uri="{CE6537A1-D6FC-4f65-9D91-7224C49458BB}"/>
                <c:ext xmlns:c16="http://schemas.microsoft.com/office/drawing/2014/chart" uri="{C3380CC4-5D6E-409C-BE32-E72D297353CC}">
                  <c16:uniqueId val="{00000004-4DF2-4057-8613-AB3613AC9EB6}"/>
                </c:ext>
              </c:extLst>
            </c:dLbl>
            <c:dLbl>
              <c:idx val="7"/>
              <c:delete val="1"/>
              <c:extLst>
                <c:ext xmlns:c15="http://schemas.microsoft.com/office/drawing/2012/chart" uri="{CE6537A1-D6FC-4f65-9D91-7224C49458BB}"/>
                <c:ext xmlns:c16="http://schemas.microsoft.com/office/drawing/2014/chart" uri="{C3380CC4-5D6E-409C-BE32-E72D297353CC}">
                  <c16:uniqueId val="{00000005-4DF2-4057-8613-AB3613AC9EB6}"/>
                </c:ext>
              </c:extLst>
            </c:dLbl>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Graphs!$A$8:$A$16</c:f>
              <c:strCache>
                <c:ptCount val="9"/>
                <c:pt idx="0">
                  <c:v>Q2-24</c:v>
                </c:pt>
                <c:pt idx="1">
                  <c:v>Q3-24</c:v>
                </c:pt>
                <c:pt idx="2">
                  <c:v>Q4-24</c:v>
                </c:pt>
                <c:pt idx="3">
                  <c:v>Q1-25</c:v>
                </c:pt>
                <c:pt idx="4">
                  <c:v>Q2-25</c:v>
                </c:pt>
                <c:pt idx="5">
                  <c:v>Q3-25</c:v>
                </c:pt>
                <c:pt idx="6">
                  <c:v>Q4-25</c:v>
                </c:pt>
                <c:pt idx="7">
                  <c:v>Q1-26</c:v>
                </c:pt>
                <c:pt idx="8">
                  <c:v>Q2-26</c:v>
                </c:pt>
              </c:strCache>
            </c:strRef>
          </c:cat>
          <c:val>
            <c:numRef>
              <c:f>Graphs!$B$8:$B$16</c:f>
              <c:numCache>
                <c:formatCode>\$#,##0_);"($"#,##0\)</c:formatCode>
                <c:ptCount val="9"/>
                <c:pt idx="0">
                  <c:v>257.01799999999997</c:v>
                </c:pt>
                <c:pt idx="1">
                  <c:v>256</c:v>
                </c:pt>
                <c:pt idx="2">
                  <c:v>283.64699999999999</c:v>
                </c:pt>
                <c:pt idx="3">
                  <c:v>305.601</c:v>
                </c:pt>
                <c:pt idx="4">
                  <c:v>313.95999999999998</c:v>
                </c:pt>
                <c:pt idx="5">
                  <c:v>299</c:v>
                </c:pt>
                <c:pt idx="6">
                  <c:v>274.87700000000001</c:v>
                </c:pt>
                <c:pt idx="7">
                  <c:v>286.08800000000002</c:v>
                </c:pt>
                <c:pt idx="8">
                  <c:v>285.8</c:v>
                </c:pt>
              </c:numCache>
            </c:numRef>
          </c:val>
          <c:extLst>
            <c:ext xmlns:c16="http://schemas.microsoft.com/office/drawing/2014/chart" uri="{C3380CC4-5D6E-409C-BE32-E72D297353CC}">
              <c16:uniqueId val="{00000006-4DF2-4057-8613-AB3613AC9EB6}"/>
            </c:ext>
          </c:extLst>
        </c:ser>
        <c:ser>
          <c:idx val="1"/>
          <c:order val="1"/>
          <c:tx>
            <c:strRef>
              <c:f>Graphs!$C$4</c:f>
              <c:strCache>
                <c:ptCount val="1"/>
                <c:pt idx="0">
                  <c:v>&lt; 12 months</c:v>
                </c:pt>
              </c:strCache>
            </c:strRef>
          </c:tx>
          <c:spPr>
            <a:solidFill>
              <a:srgbClr val="FFC50D"/>
            </a:solidFill>
            <a:ln>
              <a:solidFill>
                <a:schemeClr val="tx1"/>
              </a:solidFill>
            </a:ln>
            <a:effectLst/>
          </c:spPr>
          <c:invertIfNegative val="0"/>
          <c:dLbls>
            <c:dLbl>
              <c:idx val="0"/>
              <c:layout>
                <c:manualLayout>
                  <c:x val="2.2392960236976105E-2"/>
                  <c:y val="-1.1368804001818968E-2"/>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F2-4057-8613-AB3613AC9EB6}"/>
                </c:ext>
              </c:extLst>
            </c:dLbl>
            <c:dLbl>
              <c:idx val="1"/>
              <c:delete val="1"/>
              <c:extLst>
                <c:ext xmlns:c15="http://schemas.microsoft.com/office/drawing/2012/chart" uri="{CE6537A1-D6FC-4f65-9D91-7224C49458BB}"/>
                <c:ext xmlns:c16="http://schemas.microsoft.com/office/drawing/2014/chart" uri="{C3380CC4-5D6E-409C-BE32-E72D297353CC}">
                  <c16:uniqueId val="{00000008-4DF2-4057-8613-AB3613AC9EB6}"/>
                </c:ext>
              </c:extLst>
            </c:dLbl>
            <c:dLbl>
              <c:idx val="2"/>
              <c:delete val="1"/>
              <c:extLst>
                <c:ext xmlns:c15="http://schemas.microsoft.com/office/drawing/2012/chart" uri="{CE6537A1-D6FC-4f65-9D91-7224C49458BB}"/>
                <c:ext xmlns:c16="http://schemas.microsoft.com/office/drawing/2014/chart" uri="{C3380CC4-5D6E-409C-BE32-E72D297353CC}">
                  <c16:uniqueId val="{00000009-4DF2-4057-8613-AB3613AC9EB6}"/>
                </c:ext>
              </c:extLst>
            </c:dLbl>
            <c:dLbl>
              <c:idx val="3"/>
              <c:delete val="1"/>
              <c:extLst>
                <c:ext xmlns:c15="http://schemas.microsoft.com/office/drawing/2012/chart" uri="{CE6537A1-D6FC-4f65-9D91-7224C49458BB}"/>
                <c:ext xmlns:c16="http://schemas.microsoft.com/office/drawing/2014/chart" uri="{C3380CC4-5D6E-409C-BE32-E72D297353CC}">
                  <c16:uniqueId val="{0000000A-4DF2-4057-8613-AB3613AC9EB6}"/>
                </c:ext>
              </c:extLst>
            </c:dLbl>
            <c:dLbl>
              <c:idx val="4"/>
              <c:layout>
                <c:manualLayout>
                  <c:x val="1.9193857965451054E-2"/>
                  <c:y val="-9.0950432014552073E-3"/>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F2-4057-8613-AB3613AC9EB6}"/>
                </c:ext>
              </c:extLst>
            </c:dLbl>
            <c:dLbl>
              <c:idx val="5"/>
              <c:delete val="1"/>
              <c:extLst>
                <c:ext xmlns:c15="http://schemas.microsoft.com/office/drawing/2012/chart" uri="{CE6537A1-D6FC-4f65-9D91-7224C49458BB}"/>
                <c:ext xmlns:c16="http://schemas.microsoft.com/office/drawing/2014/chart" uri="{C3380CC4-5D6E-409C-BE32-E72D297353CC}">
                  <c16:uniqueId val="{0000000C-4DF2-4057-8613-AB3613AC9EB6}"/>
                </c:ext>
              </c:extLst>
            </c:dLbl>
            <c:dLbl>
              <c:idx val="6"/>
              <c:delete val="1"/>
              <c:extLst>
                <c:ext xmlns:c15="http://schemas.microsoft.com/office/drawing/2012/chart" uri="{CE6537A1-D6FC-4f65-9D91-7224C49458BB}"/>
                <c:ext xmlns:c16="http://schemas.microsoft.com/office/drawing/2014/chart" uri="{C3380CC4-5D6E-409C-BE32-E72D297353CC}">
                  <c16:uniqueId val="{0000000D-4DF2-4057-8613-AB3613AC9EB6}"/>
                </c:ext>
              </c:extLst>
            </c:dLbl>
            <c:dLbl>
              <c:idx val="7"/>
              <c:delete val="1"/>
              <c:extLst>
                <c:ext xmlns:c15="http://schemas.microsoft.com/office/drawing/2012/chart" uri="{CE6537A1-D6FC-4f65-9D91-7224C49458BB}"/>
                <c:ext xmlns:c16="http://schemas.microsoft.com/office/drawing/2014/chart" uri="{C3380CC4-5D6E-409C-BE32-E72D297353CC}">
                  <c16:uniqueId val="{0000000E-4DF2-4057-8613-AB3613AC9EB6}"/>
                </c:ext>
              </c:extLst>
            </c:dLbl>
            <c:dLbl>
              <c:idx val="8"/>
              <c:layout>
                <c:manualLayout>
                  <c:x val="2.2392834293026232E-2"/>
                  <c:y val="-1.3642564802182853E-2"/>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DF2-4057-8613-AB3613AC9EB6}"/>
                </c:ext>
              </c:extLst>
            </c:dLbl>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Graphs!$A$8:$A$16</c:f>
              <c:strCache>
                <c:ptCount val="9"/>
                <c:pt idx="0">
                  <c:v>Q2-24</c:v>
                </c:pt>
                <c:pt idx="1">
                  <c:v>Q3-24</c:v>
                </c:pt>
                <c:pt idx="2">
                  <c:v>Q4-24</c:v>
                </c:pt>
                <c:pt idx="3">
                  <c:v>Q1-25</c:v>
                </c:pt>
                <c:pt idx="4">
                  <c:v>Q2-25</c:v>
                </c:pt>
                <c:pt idx="5">
                  <c:v>Q3-25</c:v>
                </c:pt>
                <c:pt idx="6">
                  <c:v>Q4-25</c:v>
                </c:pt>
                <c:pt idx="7">
                  <c:v>Q1-26</c:v>
                </c:pt>
                <c:pt idx="8">
                  <c:v>Q2-26</c:v>
                </c:pt>
              </c:strCache>
            </c:strRef>
          </c:cat>
          <c:val>
            <c:numRef>
              <c:f>Graphs!$C$8:$C$16</c:f>
              <c:numCache>
                <c:formatCode>\$#,##0_);"($"#,##0\)</c:formatCode>
                <c:ptCount val="9"/>
                <c:pt idx="0">
                  <c:v>232.21199999999999</c:v>
                </c:pt>
                <c:pt idx="1">
                  <c:v>232.95500000000001</c:v>
                </c:pt>
                <c:pt idx="2">
                  <c:v>259.66199999999998</c:v>
                </c:pt>
                <c:pt idx="3">
                  <c:v>276.64600000000002</c:v>
                </c:pt>
                <c:pt idx="4">
                  <c:v>286.517</c:v>
                </c:pt>
                <c:pt idx="5">
                  <c:v>249</c:v>
                </c:pt>
                <c:pt idx="6">
                  <c:v>225.66200000000001</c:v>
                </c:pt>
                <c:pt idx="7">
                  <c:v>241.32599999999999</c:v>
                </c:pt>
                <c:pt idx="8">
                  <c:v>252.35400000000001</c:v>
                </c:pt>
              </c:numCache>
            </c:numRef>
          </c:val>
          <c:extLst>
            <c:ext xmlns:c16="http://schemas.microsoft.com/office/drawing/2014/chart" uri="{C3380CC4-5D6E-409C-BE32-E72D297353CC}">
              <c16:uniqueId val="{00000010-4DF2-4057-8613-AB3613AC9EB6}"/>
            </c:ext>
          </c:extLst>
        </c:ser>
        <c:dLbls>
          <c:showLegendKey val="0"/>
          <c:showVal val="0"/>
          <c:showCatName val="0"/>
          <c:showSerName val="0"/>
          <c:showPercent val="0"/>
          <c:showBubbleSize val="0"/>
        </c:dLbls>
        <c:gapWidth val="150"/>
        <c:axId val="894474367"/>
        <c:axId val="1"/>
      </c:barChart>
      <c:catAx>
        <c:axId val="8944743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numFmt formatCode="\$#,##0_);&quot;($&quot;#,##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894474367"/>
        <c:crosses val="autoZero"/>
        <c:crossBetween val="between"/>
      </c:valAx>
      <c:spPr>
        <a:noFill/>
        <a:ln w="25400">
          <a:noFill/>
        </a:ln>
      </c:spPr>
    </c:plotArea>
    <c:legend>
      <c:legendPos val="r"/>
      <c:layout>
        <c:manualLayout>
          <c:xMode val="edge"/>
          <c:yMode val="edge"/>
          <c:x val="0.32109697504995649"/>
          <c:y val="0.92576265337075081"/>
          <c:w val="0.35643290800771116"/>
          <c:h val="6.9881731651013523E-2"/>
        </c:manualLayout>
      </c:layout>
      <c:overlay val="0"/>
      <c:spPr>
        <a:noFill/>
        <a:ln w="25400">
          <a:noFill/>
        </a:ln>
      </c:spPr>
      <c:txPr>
        <a:bodyPr/>
        <a:lstStyle/>
        <a:p>
          <a:pPr>
            <a:defRPr sz="90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en-CA" sz="1600" b="1" dirty="0">
                <a:solidFill>
                  <a:srgbClr val="3D4856"/>
                </a:solidFill>
                <a:latin typeface="Aptos" panose="020B0004020202020204" pitchFamily="34" charset="0"/>
              </a:rPr>
              <a:t>Cash Flow from</a:t>
            </a:r>
            <a:r>
              <a:rPr lang="en-CA" sz="1600" b="1" baseline="0" dirty="0">
                <a:solidFill>
                  <a:srgbClr val="3D4856"/>
                </a:solidFill>
                <a:latin typeface="Aptos" panose="020B0004020202020204" pitchFamily="34" charset="0"/>
              </a:rPr>
              <a:t> Operating Activities</a:t>
            </a:r>
            <a:r>
              <a:rPr lang="en-CA" sz="1600" b="1" baseline="30000" dirty="0">
                <a:solidFill>
                  <a:srgbClr val="3D4856"/>
                </a:solidFill>
                <a:latin typeface="Aptos" panose="020B0004020202020204" pitchFamily="34" charset="0"/>
              </a:rPr>
              <a:t>*</a:t>
            </a:r>
            <a:r>
              <a:rPr lang="en-CA" sz="1600" dirty="0">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dirty="0">
                <a:solidFill>
                  <a:srgbClr val="3D4856"/>
                </a:solidFill>
                <a:latin typeface="Aptos" panose="020B0004020202020204" pitchFamily="34" charset="0"/>
              </a:rPr>
              <a:t>($US millions)</a:t>
            </a:r>
          </a:p>
        </c:rich>
      </c:tx>
      <c:layout>
        <c:manualLayout>
          <c:xMode val="edge"/>
          <c:yMode val="edge"/>
          <c:x val="8.9969623654425721E-2"/>
          <c:y val="4.918141980175628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2CF5-47F0-AEB2-67D0C49D52B2}"/>
              </c:ext>
            </c:extLst>
          </c:dPt>
          <c:dLbls>
            <c:dLbl>
              <c:idx val="0"/>
              <c:layout>
                <c:manualLayout>
                  <c:x val="0"/>
                  <c:y val="1.0245901639344262E-2"/>
                </c:manualLayout>
              </c:layout>
              <c:tx>
                <c:rich>
                  <a:bodyPr/>
                  <a:lstStyle/>
                  <a:p>
                    <a:r>
                      <a:rPr lang="en-US" dirty="0"/>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F5-47F0-AEB2-67D0C49D52B2}"/>
                </c:ext>
              </c:extLst>
            </c:dLbl>
            <c:dLbl>
              <c:idx val="1"/>
              <c:layout>
                <c:manualLayout>
                  <c:x val="2.9296748845200594E-3"/>
                  <c:y val="1.4756362216897122E-2"/>
                </c:manualLayout>
              </c:layout>
              <c:tx>
                <c:rich>
                  <a:bodyPr/>
                  <a:lstStyle/>
                  <a:p>
                    <a:r>
                      <a:rPr lang="en-US" dirty="0"/>
                      <a:t>($16.0)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F5-47F0-AEB2-67D0C49D52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Q2-FY25</c:v>
                </c:pt>
                <c:pt idx="1">
                  <c:v>Q2-FY26</c:v>
                </c:pt>
              </c:strCache>
            </c:strRef>
          </c:cat>
          <c:val>
            <c:numRef>
              <c:f>Sheet1!$B$2:$B$3</c:f>
              <c:numCache>
                <c:formatCode>General</c:formatCode>
                <c:ptCount val="2"/>
                <c:pt idx="0">
                  <c:v>4.6509999999999998</c:v>
                </c:pt>
                <c:pt idx="1">
                  <c:v>-15.978999999999999</c:v>
                </c:pt>
              </c:numCache>
            </c:numRef>
          </c:val>
          <c:extLst>
            <c:ext xmlns:c16="http://schemas.microsoft.com/office/drawing/2014/chart" uri="{C3380CC4-5D6E-409C-BE32-E72D297353CC}">
              <c16:uniqueId val="{00000003-2CF5-47F0-AEB2-67D0C49D52B2}"/>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low"/>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ln>
                  <a:noFill/>
                </a:ln>
                <a:solidFill>
                  <a:srgbClr val="3D4856"/>
                </a:solidFill>
                <a:latin typeface="Aptos" panose="020B0004020202020204" pitchFamily="34" charset="0"/>
                <a:ea typeface="+mn-ea"/>
                <a:cs typeface="+mn-cs"/>
              </a:defRPr>
            </a:pPr>
            <a:endParaRPr lang="en-US"/>
          </a:p>
        </c:txPr>
        <c:crossAx val="3626815"/>
        <c:crosses val="autoZero"/>
        <c:auto val="1"/>
        <c:lblAlgn val="ctr"/>
        <c:lblOffset val="200"/>
        <c:noMultiLvlLbl val="0"/>
      </c:catAx>
      <c:valAx>
        <c:axId val="3626815"/>
        <c:scaling>
          <c:orientation val="minMax"/>
          <c:max val="15"/>
          <c:min val="-2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9428255"/>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r>
              <a:rPr lang="en-CA" sz="1600" b="1" dirty="0">
                <a:solidFill>
                  <a:srgbClr val="3D4856"/>
                </a:solidFill>
                <a:latin typeface="Aptos" panose="020B0004020202020204" pitchFamily="34" charset="0"/>
              </a:rPr>
              <a:t>Financial Position as at</a:t>
            </a:r>
            <a:r>
              <a:rPr lang="en-CA" sz="1600" b="1" baseline="0" dirty="0">
                <a:solidFill>
                  <a:srgbClr val="3D4856"/>
                </a:solidFill>
                <a:latin typeface="Aptos" panose="020B0004020202020204" pitchFamily="34" charset="0"/>
              </a:rPr>
              <a:t> August 31, 2025</a:t>
            </a:r>
            <a:r>
              <a:rPr lang="en-CA" sz="1600" b="1" dirty="0">
                <a:solidFill>
                  <a:srgbClr val="3D4856"/>
                </a:solidFill>
                <a:latin typeface="Aptos" panose="020B0004020202020204" pitchFamily="34" charset="0"/>
              </a:rPr>
              <a:t> </a:t>
            </a:r>
          </a:p>
          <a:p>
            <a:pPr>
              <a:defRPr>
                <a:solidFill>
                  <a:srgbClr val="3D4856"/>
                </a:solidFill>
                <a:latin typeface="Aptos" panose="020B0004020202020204" pitchFamily="34" charset="0"/>
              </a:defRPr>
            </a:pPr>
            <a:r>
              <a:rPr lang="en-CA" sz="1200" b="0" dirty="0">
                <a:solidFill>
                  <a:srgbClr val="3D4856"/>
                </a:solidFill>
                <a:latin typeface="Aptos" panose="020B0004020202020204" pitchFamily="34" charset="0"/>
              </a:rPr>
              <a:t>($US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5.7691395374811792E-2"/>
          <c:y val="0.18649246566485791"/>
          <c:w val="0.88745660381360025"/>
          <c:h val="0.59112790246601998"/>
        </c:manualLayout>
      </c:layout>
      <c:barChart>
        <c:barDir val="col"/>
        <c:grouping val="clustered"/>
        <c:varyColors val="0"/>
        <c:ser>
          <c:idx val="3"/>
          <c:order val="0"/>
          <c:tx>
            <c:strRef>
              <c:f>Sheet1!$B$1</c:f>
              <c:strCache>
                <c:ptCount val="1"/>
                <c:pt idx="0">
                  <c:v>Cash and cash equivalents</c:v>
                </c:pt>
              </c:strCache>
            </c:strRef>
          </c:tx>
          <c:spPr>
            <a:solidFill>
              <a:srgbClr val="0067A6"/>
            </a:solidFill>
            <a:ln w="9525">
              <a:solidFill>
                <a:schemeClr val="tx1">
                  <a:lumMod val="95000"/>
                  <a:lumOff val="5000"/>
                </a:schemeClr>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735-4D1B-BAA6-47641B2120D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_-"$"* #,##0.0_-;\-"$"* #,##0.0_-;_-"$"* "-"??_-;_-@_-</c:formatCode>
                <c:ptCount val="1"/>
                <c:pt idx="0">
                  <c:v>36.1</c:v>
                </c:pt>
              </c:numCache>
            </c:numRef>
          </c:val>
          <c:extLst>
            <c:ext xmlns:c16="http://schemas.microsoft.com/office/drawing/2014/chart" uri="{C3380CC4-5D6E-409C-BE32-E72D297353CC}">
              <c16:uniqueId val="{00000001-3CDF-4A7C-8BF7-989A47D47DBA}"/>
            </c:ext>
          </c:extLst>
        </c:ser>
        <c:ser>
          <c:idx val="0"/>
          <c:order val="1"/>
          <c:tx>
            <c:strRef>
              <c:f>Sheet1!$C$1</c:f>
              <c:strCache>
                <c:ptCount val="1"/>
                <c:pt idx="0">
                  <c:v>Long-term debt</c:v>
                </c:pt>
              </c:strCache>
            </c:strRef>
          </c:tx>
          <c:spPr>
            <a:solidFill>
              <a:srgbClr val="DAE3F3"/>
            </a:solidFill>
            <a:ln w="9525">
              <a:solidFill>
                <a:schemeClr val="tx1">
                  <a:lumMod val="95000"/>
                  <a:lumOff val="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_-"$"* #,##0.0_-;\-"$"* #,##0.0_-;_-"$"* "-"??_-;_-@_-</c:formatCode>
                <c:ptCount val="1"/>
                <c:pt idx="0">
                  <c:v>36.1</c:v>
                </c:pt>
              </c:numCache>
            </c:numRef>
          </c:cat>
          <c:val>
            <c:numRef>
              <c:f>Sheet1!$C$2</c:f>
              <c:numCache>
                <c:formatCode>_-"$"* #,##0.0_-;\-"$"* #,##0.0_-;_-"$"* "-"??_-;_-@_-</c:formatCode>
                <c:ptCount val="1"/>
                <c:pt idx="0">
                  <c:v>15.9</c:v>
                </c:pt>
              </c:numCache>
            </c:numRef>
          </c:val>
          <c:extLst>
            <c:ext xmlns:c16="http://schemas.microsoft.com/office/drawing/2014/chart" uri="{C3380CC4-5D6E-409C-BE32-E72D297353CC}">
              <c16:uniqueId val="{00000003-3CDF-4A7C-8BF7-989A47D47DBA}"/>
            </c:ext>
          </c:extLst>
        </c:ser>
        <c:ser>
          <c:idx val="1"/>
          <c:order val="2"/>
          <c:tx>
            <c:strRef>
              <c:f>Sheet1!$D$1</c:f>
              <c:strCache>
                <c:ptCount val="1"/>
                <c:pt idx="0">
                  <c:v>Bank indebtedness</c:v>
                </c:pt>
              </c:strCache>
            </c:strRef>
          </c:tx>
          <c:spPr>
            <a:solidFill>
              <a:srgbClr val="FFC50D"/>
            </a:solidFill>
            <a:ln w="9525">
              <a:solidFill>
                <a:schemeClr val="tx1">
                  <a:lumMod val="95000"/>
                  <a:lumOff val="5000"/>
                </a:schemeClr>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735-4D1B-BAA6-47641B2120D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_-"$"* #,##0.0_-;\-"$"* #,##0.0_-;_-"$"* "-"??_-;_-@_-</c:formatCode>
                <c:ptCount val="1"/>
                <c:pt idx="0">
                  <c:v>36.1</c:v>
                </c:pt>
              </c:numCache>
            </c:numRef>
          </c:cat>
          <c:val>
            <c:numRef>
              <c:f>Sheet1!$D$2</c:f>
              <c:numCache>
                <c:formatCode>_-"$"* #,##0.0_-;\-"$"* #,##0.0_-;_-"$"* "-"??_-;_-@_-</c:formatCode>
                <c:ptCount val="1"/>
                <c:pt idx="0">
                  <c:v>6.6</c:v>
                </c:pt>
              </c:numCache>
            </c:numRef>
          </c:val>
          <c:extLst>
            <c:ext xmlns:c16="http://schemas.microsoft.com/office/drawing/2014/chart" uri="{C3380CC4-5D6E-409C-BE32-E72D297353CC}">
              <c16:uniqueId val="{00000005-3CDF-4A7C-8BF7-989A47D47DBA}"/>
            </c:ext>
          </c:extLst>
        </c:ser>
        <c:dLbls>
          <c:dLblPos val="outEnd"/>
          <c:showLegendKey val="0"/>
          <c:showVal val="1"/>
          <c:showCatName val="0"/>
          <c:showSerName val="0"/>
          <c:showPercent val="0"/>
          <c:showBubbleSize val="0"/>
        </c:dLbls>
        <c:gapWidth val="88"/>
        <c:overlap val="-100"/>
        <c:axId val="5706991"/>
        <c:axId val="1615718607"/>
        <c:extLst>
          <c:ext xmlns:c15="http://schemas.microsoft.com/office/drawing/2012/chart" uri="{02D57815-91ED-43cb-92C2-25804820EDAC}">
            <c15:filteredBarSeries>
              <c15:ser>
                <c:idx val="2"/>
                <c:order val="3"/>
                <c:tx>
                  <c:strRef>
                    <c:extLst>
                      <c:ext uri="{02D57815-91ED-43cb-92C2-25804820EDAC}">
                        <c15:formulaRef>
                          <c15:sqref>Sheet1!#REF!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Sheet1!$B$2</c15:sqref>
                        </c15:formulaRef>
                      </c:ext>
                    </c:extLst>
                    <c:numCache>
                      <c:formatCode>_-"$"* #,##0.0_-;\-"$"* #,##0.0_-;_-"$"* "-"??_-;_-@_-</c:formatCode>
                      <c:ptCount val="1"/>
                      <c:pt idx="0">
                        <c:v>36.1</c:v>
                      </c:pt>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6-3CDF-4A7C-8BF7-989A47D47DBA}"/>
                  </c:ext>
                </c:extLst>
              </c15:ser>
            </c15:filteredBarSeries>
          </c:ext>
        </c:extLst>
      </c:barChart>
      <c:catAx>
        <c:axId val="5706991"/>
        <c:scaling>
          <c:orientation val="minMax"/>
        </c:scaling>
        <c:delete val="0"/>
        <c:axPos val="b"/>
        <c:numFmt formatCode="General" sourceLinked="1"/>
        <c:majorTickMark val="out"/>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615718607"/>
        <c:crosses val="autoZero"/>
        <c:auto val="1"/>
        <c:lblAlgn val="ctr"/>
        <c:lblOffset val="100"/>
        <c:noMultiLvlLbl val="0"/>
      </c:catAx>
      <c:valAx>
        <c:axId val="1615718607"/>
        <c:scaling>
          <c:orientation val="minMax"/>
          <c:max val="45"/>
          <c:min val="0"/>
        </c:scaling>
        <c:delete val="1"/>
        <c:axPos val="l"/>
        <c:numFmt formatCode="_-&quot;$&quot;* #,##0.0_-;\-&quot;$&quot;* #,##0.0_-;_-&quot;$&quot;* &quot;-&quot;??_-;_-@_-" sourceLinked="1"/>
        <c:majorTickMark val="out"/>
        <c:minorTickMark val="none"/>
        <c:tickLblPos val="nextTo"/>
        <c:crossAx val="5706991"/>
        <c:crosses val="autoZero"/>
        <c:crossBetween val="between"/>
        <c:majorUnit val="15"/>
      </c:valAx>
      <c:spPr>
        <a:noFill/>
        <a:ln>
          <a:noFill/>
        </a:ln>
        <a:effectLst/>
      </c:spPr>
    </c:plotArea>
    <c:legend>
      <c:legendPos val="b"/>
      <c:layout>
        <c:manualLayout>
          <c:xMode val="edge"/>
          <c:yMode val="edge"/>
          <c:x val="4.762803054272316E-2"/>
          <c:y val="0.87890258862751225"/>
          <c:w val="0.89999988793580366"/>
          <c:h val="8.7062088335063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i="0" u="none" strike="noStrike" baseline="0">
                <a:solidFill>
                  <a:srgbClr val="333333"/>
                </a:solidFill>
                <a:latin typeface="Calibri"/>
                <a:ea typeface="Calibri"/>
                <a:cs typeface="Calibri"/>
              </a:defRPr>
            </a:pPr>
            <a:r>
              <a:rPr lang="en-CA" sz="1200" dirty="0"/>
              <a:t>Bookings and Sales (trailing 12 months, in millions)</a:t>
            </a:r>
          </a:p>
        </c:rich>
      </c:tx>
      <c:layout>
        <c:manualLayout>
          <c:xMode val="edge"/>
          <c:yMode val="edge"/>
          <c:x val="0.10782953419226958"/>
          <c:y val="1.7641870038224053E-2"/>
        </c:manualLayout>
      </c:layout>
      <c:overlay val="0"/>
      <c:spPr>
        <a:noFill/>
        <a:ln w="25400">
          <a:noFill/>
        </a:ln>
      </c:spPr>
    </c:title>
    <c:autoTitleDeleted val="0"/>
    <c:plotArea>
      <c:layout>
        <c:manualLayout>
          <c:layoutTarget val="inner"/>
          <c:xMode val="edge"/>
          <c:yMode val="edge"/>
          <c:x val="8.8581105953545999E-2"/>
          <c:y val="0.12623383117980586"/>
          <c:w val="0.85002805735372022"/>
          <c:h val="0.69763640615196565"/>
        </c:manualLayout>
      </c:layout>
      <c:barChart>
        <c:barDir val="col"/>
        <c:grouping val="clustered"/>
        <c:varyColors val="0"/>
        <c:ser>
          <c:idx val="1"/>
          <c:order val="0"/>
          <c:tx>
            <c:strRef>
              <c:f>Graphs!$F$4</c:f>
              <c:strCache>
                <c:ptCount val="1"/>
                <c:pt idx="0">
                  <c:v>Bookings</c:v>
                </c:pt>
              </c:strCache>
            </c:strRef>
          </c:tx>
          <c:spPr>
            <a:solidFill>
              <a:srgbClr val="1B6099"/>
            </a:solidFill>
            <a:ln>
              <a:solidFill>
                <a:schemeClr val="tx1"/>
              </a:solidFill>
            </a:ln>
            <a:effectLst/>
          </c:spPr>
          <c:invertIfNegative val="0"/>
          <c:cat>
            <c:strRef>
              <c:f>Graphs!$A$8:$A$16</c:f>
              <c:strCache>
                <c:ptCount val="9"/>
                <c:pt idx="0">
                  <c:v>Q2-24</c:v>
                </c:pt>
                <c:pt idx="1">
                  <c:v>Q3-24</c:v>
                </c:pt>
                <c:pt idx="2">
                  <c:v>Q4-24</c:v>
                </c:pt>
                <c:pt idx="3">
                  <c:v>Q1-25</c:v>
                </c:pt>
                <c:pt idx="4">
                  <c:v>Q2-25</c:v>
                </c:pt>
                <c:pt idx="5">
                  <c:v>Q3-25</c:v>
                </c:pt>
                <c:pt idx="6">
                  <c:v>Q4-25</c:v>
                </c:pt>
                <c:pt idx="7">
                  <c:v>Q1-26</c:v>
                </c:pt>
                <c:pt idx="8">
                  <c:v>Q2-26</c:v>
                </c:pt>
              </c:strCache>
            </c:strRef>
          </c:cat>
          <c:val>
            <c:numRef>
              <c:f>Graphs!$G$8:$G$16</c:f>
              <c:numCache>
                <c:formatCode>\$#,##0_);"($"#,##0\)</c:formatCode>
                <c:ptCount val="9"/>
                <c:pt idx="0">
                  <c:v>251.245093</c:v>
                </c:pt>
                <c:pt idx="1">
                  <c:v>230.73387399999999</c:v>
                </c:pt>
                <c:pt idx="2">
                  <c:v>288.681104</c:v>
                </c:pt>
                <c:pt idx="3">
                  <c:v>304.50111700000002</c:v>
                </c:pt>
                <c:pt idx="4">
                  <c:v>343.11</c:v>
                </c:pt>
                <c:pt idx="5">
                  <c:v>342.13</c:v>
                </c:pt>
                <c:pt idx="6">
                  <c:v>292.505</c:v>
                </c:pt>
                <c:pt idx="7">
                  <c:v>287.77</c:v>
                </c:pt>
                <c:pt idx="8">
                  <c:v>264.52699999999999</c:v>
                </c:pt>
              </c:numCache>
            </c:numRef>
          </c:val>
          <c:extLst>
            <c:ext xmlns:c16="http://schemas.microsoft.com/office/drawing/2014/chart" uri="{C3380CC4-5D6E-409C-BE32-E72D297353CC}">
              <c16:uniqueId val="{00000000-6893-4082-A65B-BBC87FAE796B}"/>
            </c:ext>
          </c:extLst>
        </c:ser>
        <c:ser>
          <c:idx val="0"/>
          <c:order val="1"/>
          <c:tx>
            <c:strRef>
              <c:f>Graphs!$H$4</c:f>
              <c:strCache>
                <c:ptCount val="1"/>
                <c:pt idx="0">
                  <c:v>Sales</c:v>
                </c:pt>
              </c:strCache>
            </c:strRef>
          </c:tx>
          <c:spPr>
            <a:solidFill>
              <a:srgbClr val="FFC50D"/>
            </a:solidFill>
            <a:ln>
              <a:solidFill>
                <a:schemeClr val="tx1"/>
              </a:solidFill>
            </a:ln>
            <a:effectLst/>
          </c:spPr>
          <c:invertIfNegative val="0"/>
          <c:cat>
            <c:strRef>
              <c:f>Graphs!$A$8:$A$16</c:f>
              <c:strCache>
                <c:ptCount val="9"/>
                <c:pt idx="0">
                  <c:v>Q2-24</c:v>
                </c:pt>
                <c:pt idx="1">
                  <c:v>Q3-24</c:v>
                </c:pt>
                <c:pt idx="2">
                  <c:v>Q4-24</c:v>
                </c:pt>
                <c:pt idx="3">
                  <c:v>Q1-25</c:v>
                </c:pt>
                <c:pt idx="4">
                  <c:v>Q2-25</c:v>
                </c:pt>
                <c:pt idx="5">
                  <c:v>Q3-25</c:v>
                </c:pt>
                <c:pt idx="6">
                  <c:v>Q4-25</c:v>
                </c:pt>
                <c:pt idx="7">
                  <c:v>Q1-26</c:v>
                </c:pt>
                <c:pt idx="8">
                  <c:v>Q2-26</c:v>
                </c:pt>
              </c:strCache>
            </c:strRef>
          </c:cat>
          <c:val>
            <c:numRef>
              <c:f>Graphs!$I$8:$I$16</c:f>
              <c:numCache>
                <c:formatCode>\$#,##0_);"($"#,##0\)</c:formatCode>
                <c:ptCount val="9"/>
                <c:pt idx="0">
                  <c:v>268.35491500000001</c:v>
                </c:pt>
                <c:pt idx="1">
                  <c:v>256.54050799999999</c:v>
                </c:pt>
                <c:pt idx="2">
                  <c:v>258.65199999999999</c:v>
                </c:pt>
                <c:pt idx="3">
                  <c:v>267.78300000000002</c:v>
                </c:pt>
                <c:pt idx="4">
                  <c:v>282.28300000000002</c:v>
                </c:pt>
                <c:pt idx="5">
                  <c:v>292.84500000000003</c:v>
                </c:pt>
                <c:pt idx="6">
                  <c:v>295.19599999999997</c:v>
                </c:pt>
                <c:pt idx="7">
                  <c:v>306.52699999999999</c:v>
                </c:pt>
                <c:pt idx="8">
                  <c:v>296.44199999999995</c:v>
                </c:pt>
              </c:numCache>
            </c:numRef>
          </c:val>
          <c:extLst>
            <c:ext xmlns:c16="http://schemas.microsoft.com/office/drawing/2014/chart" uri="{C3380CC4-5D6E-409C-BE32-E72D297353CC}">
              <c16:uniqueId val="{00000001-6893-4082-A65B-BBC87FAE796B}"/>
            </c:ext>
          </c:extLst>
        </c:ser>
        <c:dLbls>
          <c:showLegendKey val="0"/>
          <c:showVal val="0"/>
          <c:showCatName val="0"/>
          <c:showSerName val="0"/>
          <c:showPercent val="0"/>
          <c:showBubbleSize val="0"/>
        </c:dLbls>
        <c:gapWidth val="219"/>
        <c:axId val="894520447"/>
        <c:axId val="1"/>
      </c:barChart>
      <c:catAx>
        <c:axId val="89452044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350"/>
        </c:scaling>
        <c:delete val="0"/>
        <c:axPos val="l"/>
        <c:numFmt formatCode="\$#,##0_);&quot;($&quot;#,##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894520447"/>
        <c:crosses val="autoZero"/>
        <c:crossBetween val="between"/>
        <c:majorUnit val="50"/>
      </c:valAx>
      <c:spPr>
        <a:noFill/>
        <a:ln w="25400">
          <a:noFill/>
        </a:ln>
      </c:spPr>
    </c:plotArea>
    <c:legend>
      <c:legendPos val="r"/>
      <c:layout>
        <c:manualLayout>
          <c:xMode val="edge"/>
          <c:yMode val="edge"/>
          <c:x val="0.11184567241285127"/>
          <c:y val="0.92340650156160653"/>
          <c:w val="0.76976058502555589"/>
          <c:h val="6.9881731651013523E-2"/>
        </c:manualLayout>
      </c:layout>
      <c:overlay val="0"/>
      <c:spPr>
        <a:noFill/>
        <a:ln w="25400">
          <a:noFill/>
        </a:ln>
      </c:spPr>
      <c:txPr>
        <a:bodyPr/>
        <a:lstStyle/>
        <a:p>
          <a:pPr>
            <a:defRPr sz="90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en-CA" sz="1600" b="1" dirty="0">
                <a:solidFill>
                  <a:srgbClr val="3D4856"/>
                </a:solidFill>
                <a:latin typeface="Aptos" panose="020B0004020202020204" pitchFamily="34" charset="0"/>
              </a:rPr>
              <a:t>Sales</a:t>
            </a:r>
            <a:r>
              <a:rPr lang="en-CA" sz="1600" dirty="0">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dirty="0">
                <a:solidFill>
                  <a:srgbClr val="3D4856"/>
                </a:solidFill>
                <a:latin typeface="Aptos" panose="020B0004020202020204" pitchFamily="34" charset="0"/>
              </a:rPr>
              <a:t>($US millions)</a:t>
            </a:r>
          </a:p>
        </c:rich>
      </c:tx>
      <c:layout>
        <c:manualLayout>
          <c:xMode val="edge"/>
          <c:yMode val="edge"/>
          <c:x val="0.37968198673506176"/>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5CEA-4650-81CA-65E7B7542F4A}"/>
              </c:ext>
            </c:extLst>
          </c:dPt>
          <c:dLbls>
            <c:dLbl>
              <c:idx val="0"/>
              <c:layout>
                <c:manualLayout>
                  <c:x val="-5.9737142462031045E-3"/>
                  <c:y val="5.3278580600988976E-3"/>
                </c:manualLayout>
              </c:layout>
              <c:tx>
                <c:rich>
                  <a:bodyPr/>
                  <a:lstStyle/>
                  <a:p>
                    <a:r>
                      <a:rPr lang="en-US" dirty="0"/>
                      <a:t>$77.7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EA-4650-81CA-65E7B7542F4A}"/>
                </c:ext>
              </c:extLst>
            </c:dLbl>
            <c:dLbl>
              <c:idx val="1"/>
              <c:layout>
                <c:manualLayout>
                  <c:x val="-1.0951682936596532E-16"/>
                  <c:y val="0"/>
                </c:manualLayout>
              </c:layout>
              <c:tx>
                <c:rich>
                  <a:bodyPr/>
                  <a:lstStyle/>
                  <a:p>
                    <a:r>
                      <a:rPr lang="en-US" dirty="0"/>
                      <a:t>$67.6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EA-4650-81CA-65E7B7542F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Q2-FY25</c:v>
                </c:pt>
                <c:pt idx="1">
                  <c:v>Q2-FY26</c:v>
                </c:pt>
              </c:strCache>
            </c:strRef>
          </c:cat>
          <c:val>
            <c:numRef>
              <c:f>Sheet1!$B$2:$B$3</c:f>
              <c:numCache>
                <c:formatCode>General</c:formatCode>
                <c:ptCount val="2"/>
                <c:pt idx="0">
                  <c:v>77.695999999999998</c:v>
                </c:pt>
                <c:pt idx="1">
                  <c:v>67.611000000000004</c:v>
                </c:pt>
              </c:numCache>
            </c:numRef>
          </c:val>
          <c:extLst>
            <c:ext xmlns:c16="http://schemas.microsoft.com/office/drawing/2014/chart" uri="{C3380CC4-5D6E-409C-BE32-E72D297353CC}">
              <c16:uniqueId val="{00000003-5CEA-4650-81CA-65E7B7542F4A}"/>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90"/>
          <c:min val="0"/>
        </c:scaling>
        <c:delete val="1"/>
        <c:axPos val="l"/>
        <c:numFmt formatCode="General" sourceLinked="1"/>
        <c:majorTickMark val="out"/>
        <c:minorTickMark val="none"/>
        <c:tickLblPos val="nextTo"/>
        <c:crossAx val="1999428255"/>
        <c:crosses val="autoZero"/>
        <c:crossBetween val="between"/>
        <c:majorUnit val="3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en-CA"/>
              <a:t>Q2-FY26</a:t>
            </a:r>
          </a:p>
        </c:rich>
      </c:tx>
      <c:layout>
        <c:manualLayout>
          <c:xMode val="edge"/>
          <c:yMode val="edge"/>
          <c:x val="8.8125405424052755E-2"/>
          <c:y val="5.0505071214323643E-3"/>
        </c:manualLayout>
      </c:layout>
      <c:overlay val="0"/>
      <c:spPr>
        <a:noFill/>
        <a:ln w="25400">
          <a:noFill/>
        </a:ln>
      </c:spPr>
    </c:title>
    <c:autoTitleDeleted val="0"/>
    <c:plotArea>
      <c:layout>
        <c:manualLayout>
          <c:layoutTarget val="inner"/>
          <c:xMode val="edge"/>
          <c:yMode val="edge"/>
          <c:x val="7.0494692405426454E-2"/>
          <c:y val="0.16968137561429661"/>
          <c:w val="0.35024367025120218"/>
          <c:h val="0.75182009761550339"/>
        </c:manualLayout>
      </c:layout>
      <c:doughnutChart>
        <c:varyColors val="1"/>
        <c:ser>
          <c:idx val="0"/>
          <c:order val="0"/>
          <c:spPr>
            <a:ln w="12700">
              <a:solidFill>
                <a:schemeClr val="bg1"/>
              </a:solidFill>
            </a:ln>
          </c:spPr>
          <c:dPt>
            <c:idx val="0"/>
            <c:bubble3D val="0"/>
            <c:spPr>
              <a:solidFill>
                <a:srgbClr val="1B6099"/>
              </a:solidFill>
              <a:ln w="12700">
                <a:solidFill>
                  <a:schemeClr val="bg1"/>
                </a:solidFill>
              </a:ln>
              <a:effectLst/>
            </c:spPr>
            <c:extLst>
              <c:ext xmlns:c16="http://schemas.microsoft.com/office/drawing/2014/chart" uri="{C3380CC4-5D6E-409C-BE32-E72D297353CC}">
                <c16:uniqueId val="{00000001-755B-4D8C-A862-9384087E7C1A}"/>
              </c:ext>
            </c:extLst>
          </c:dPt>
          <c:dPt>
            <c:idx val="1"/>
            <c:bubble3D val="0"/>
            <c:spPr>
              <a:solidFill>
                <a:srgbClr val="FFC50D"/>
              </a:solidFill>
              <a:ln w="12700">
                <a:solidFill>
                  <a:schemeClr val="bg1"/>
                </a:solidFill>
              </a:ln>
              <a:effectLst/>
            </c:spPr>
            <c:extLst>
              <c:ext xmlns:c16="http://schemas.microsoft.com/office/drawing/2014/chart" uri="{C3380CC4-5D6E-409C-BE32-E72D297353CC}">
                <c16:uniqueId val="{00000003-755B-4D8C-A862-9384087E7C1A}"/>
              </c:ext>
            </c:extLst>
          </c:dPt>
          <c:dPt>
            <c:idx val="2"/>
            <c:bubble3D val="0"/>
            <c:spPr>
              <a:solidFill>
                <a:srgbClr val="8FAADC"/>
              </a:solidFill>
              <a:ln w="12700">
                <a:solidFill>
                  <a:schemeClr val="bg1"/>
                </a:solidFill>
              </a:ln>
              <a:effectLst/>
            </c:spPr>
            <c:extLst>
              <c:ext xmlns:c16="http://schemas.microsoft.com/office/drawing/2014/chart" uri="{C3380CC4-5D6E-409C-BE32-E72D297353CC}">
                <c16:uniqueId val="{00000005-755B-4D8C-A862-9384087E7C1A}"/>
              </c:ext>
            </c:extLst>
          </c:dPt>
          <c:dPt>
            <c:idx val="3"/>
            <c:bubble3D val="0"/>
            <c:spPr>
              <a:solidFill>
                <a:srgbClr val="C55A11"/>
              </a:solidFill>
              <a:ln w="12700">
                <a:solidFill>
                  <a:schemeClr val="bg1"/>
                </a:solidFill>
              </a:ln>
              <a:effectLst/>
            </c:spPr>
            <c:extLst>
              <c:ext xmlns:c16="http://schemas.microsoft.com/office/drawing/2014/chart" uri="{C3380CC4-5D6E-409C-BE32-E72D297353CC}">
                <c16:uniqueId val="{00000007-755B-4D8C-A862-9384087E7C1A}"/>
              </c:ext>
            </c:extLst>
          </c:dPt>
          <c:dPt>
            <c:idx val="4"/>
            <c:bubble3D val="0"/>
            <c:spPr>
              <a:solidFill>
                <a:srgbClr val="44546A"/>
              </a:solidFill>
              <a:ln w="12700">
                <a:solidFill>
                  <a:schemeClr val="bg1"/>
                </a:solidFill>
              </a:ln>
              <a:effectLst/>
            </c:spPr>
            <c:extLst>
              <c:ext xmlns:c16="http://schemas.microsoft.com/office/drawing/2014/chart" uri="{C3380CC4-5D6E-409C-BE32-E72D297353CC}">
                <c16:uniqueId val="{00000009-755B-4D8C-A862-9384087E7C1A}"/>
              </c:ext>
            </c:extLst>
          </c:dPt>
          <c:dLbls>
            <c:dLbl>
              <c:idx val="0"/>
              <c:layout>
                <c:manualLayout>
                  <c:x val="7.1767372683756341E-3"/>
                  <c:y val="0.26524613892687487"/>
                </c:manualLayout>
              </c:layout>
              <c:spPr>
                <a:noFill/>
                <a:ln w="25400">
                  <a:noFill/>
                </a:ln>
              </c:spPr>
              <c:txPr>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5B-4D8C-A862-9384087E7C1A}"/>
                </c:ext>
              </c:extLst>
            </c:dLbl>
            <c:dLbl>
              <c:idx val="1"/>
              <c:layout>
                <c:manualLayout>
                  <c:x val="-8.0431314580101276E-2"/>
                  <c:y val="8.1927316777710479E-2"/>
                </c:manualLayout>
              </c:layout>
              <c:spPr>
                <a:noFill/>
                <a:ln w="25400">
                  <a:noFill/>
                </a:ln>
              </c:spPr>
              <c:txPr>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5B-4D8C-A862-9384087E7C1A}"/>
                </c:ext>
              </c:extLst>
            </c:dLbl>
            <c:dLbl>
              <c:idx val="2"/>
              <c:layout>
                <c:manualLayout>
                  <c:x val="-5.4471262550734437E-2"/>
                  <c:y val="-5.6239941117737918E-2"/>
                </c:manualLayout>
              </c:layout>
              <c:spPr>
                <a:noFill/>
                <a:ln w="25400">
                  <a:noFill/>
                </a:ln>
              </c:spPr>
              <c:txPr>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5B-4D8C-A862-9384087E7C1A}"/>
                </c:ext>
              </c:extLst>
            </c:dLbl>
            <c:dLbl>
              <c:idx val="3"/>
              <c:layout>
                <c:manualLayout>
                  <c:x val="-7.117446393762189E-2"/>
                  <c:y val="-8.1803542673107896E-2"/>
                </c:manualLayout>
              </c:layout>
              <c:spPr>
                <a:noFill/>
                <a:ln w="25400">
                  <a:noFill/>
                </a:ln>
              </c:spPr>
              <c:txPr>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5B-4D8C-A862-9384087E7C1A}"/>
                </c:ext>
              </c:extLst>
            </c:dLbl>
            <c:dLbl>
              <c:idx val="4"/>
              <c:layout>
                <c:manualLayout>
                  <c:x val="-5.6732612976089091E-17"/>
                  <c:y val="-9.2028985507246391E-2"/>
                </c:manualLayout>
              </c:layout>
              <c:spPr>
                <a:noFill/>
                <a:ln w="25400">
                  <a:noFill/>
                </a:ln>
              </c:spPr>
              <c:txPr>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5B-4D8C-A862-9384087E7C1A}"/>
                </c:ext>
              </c:extLst>
            </c:dLbl>
            <c:spPr>
              <a:noFill/>
              <a:ln w="25400">
                <a:noFill/>
              </a:ln>
            </c:spPr>
            <c:txPr>
              <a:bodyPr wrap="square" lIns="38100" tIns="19050" rIns="38100" bIns="19050" anchor="ctr">
                <a:spAutoFit/>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Graphs!$F$43:$F$47</c:f>
              <c:strCache>
                <c:ptCount val="5"/>
                <c:pt idx="0">
                  <c:v>North America</c:v>
                </c:pt>
                <c:pt idx="1">
                  <c:v>Europe</c:v>
                </c:pt>
                <c:pt idx="2">
                  <c:v>Asia Pacific</c:v>
                </c:pt>
                <c:pt idx="3">
                  <c:v>Africa &amp; Middle East</c:v>
                </c:pt>
                <c:pt idx="4">
                  <c:v>South &amp; Central America</c:v>
                </c:pt>
              </c:strCache>
            </c:strRef>
          </c:cat>
          <c:val>
            <c:numRef>
              <c:f>Graphs!$C$43:$C$47</c:f>
              <c:numCache>
                <c:formatCode>0.0%</c:formatCode>
                <c:ptCount val="5"/>
                <c:pt idx="0">
                  <c:v>0.55196639600065078</c:v>
                </c:pt>
                <c:pt idx="1">
                  <c:v>0.11634201535253139</c:v>
                </c:pt>
                <c:pt idx="2">
                  <c:v>0.25864134534321337</c:v>
                </c:pt>
                <c:pt idx="3">
                  <c:v>4.6619632899971897E-2</c:v>
                </c:pt>
                <c:pt idx="4">
                  <c:v>2.6430610403632544E-2</c:v>
                </c:pt>
              </c:numCache>
            </c:numRef>
          </c:val>
          <c:extLst>
            <c:ext xmlns:c16="http://schemas.microsoft.com/office/drawing/2014/chart" uri="{C3380CC4-5D6E-409C-BE32-E72D297353CC}">
              <c16:uniqueId val="{0000000A-755B-4D8C-A862-9384087E7C1A}"/>
            </c:ext>
          </c:extLst>
        </c:ser>
        <c:dLbls>
          <c:showLegendKey val="0"/>
          <c:showVal val="0"/>
          <c:showCatName val="0"/>
          <c:showSerName val="0"/>
          <c:showPercent val="0"/>
          <c:showBubbleSize val="0"/>
          <c:showLeaderLines val="0"/>
        </c:dLbls>
        <c:firstSliceAng val="0"/>
        <c:holeSize val="75"/>
      </c:doughnutChart>
      <c:spPr>
        <a:noFill/>
        <a:ln w="25400">
          <a:noFill/>
        </a:ln>
      </c:spPr>
    </c:plotArea>
    <c:legend>
      <c:legendPos val="r"/>
      <c:layout>
        <c:manualLayout>
          <c:xMode val="edge"/>
          <c:yMode val="edge"/>
          <c:x val="0.44167694579417527"/>
          <c:y val="7.6332802485303233E-2"/>
          <c:w val="0.27037818633274058"/>
          <c:h val="0.78771976579850589"/>
        </c:manualLayout>
      </c:layout>
      <c:overlay val="0"/>
      <c:spPr>
        <a:noFill/>
        <a:ln w="25400">
          <a:noFill/>
        </a:ln>
      </c:spPr>
      <c:txPr>
        <a:bodyPr/>
        <a:lstStyle/>
        <a:p>
          <a:pPr>
            <a:defRPr sz="100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en-CA"/>
              <a:t>Q2-FY25</a:t>
            </a:r>
          </a:p>
        </c:rich>
      </c:tx>
      <c:layout>
        <c:manualLayout>
          <c:xMode val="edge"/>
          <c:yMode val="edge"/>
          <c:x val="0.2121428425232306"/>
          <c:y val="0"/>
        </c:manualLayout>
      </c:layout>
      <c:overlay val="0"/>
      <c:spPr>
        <a:noFill/>
        <a:ln w="25400">
          <a:noFill/>
        </a:ln>
      </c:spPr>
    </c:title>
    <c:autoTitleDeleted val="0"/>
    <c:plotArea>
      <c:layout>
        <c:manualLayout>
          <c:layoutTarget val="inner"/>
          <c:xMode val="edge"/>
          <c:yMode val="edge"/>
          <c:x val="0.19666132806636918"/>
          <c:y val="0.17780473599581584"/>
          <c:w val="0.71037581699346408"/>
          <c:h val="0.71187443034859144"/>
        </c:manualLayout>
      </c:layout>
      <c:doughnutChart>
        <c:varyColors val="1"/>
        <c:ser>
          <c:idx val="1"/>
          <c:order val="0"/>
          <c:spPr>
            <a:ln w="12700">
              <a:solidFill>
                <a:schemeClr val="bg1"/>
              </a:solidFill>
            </a:ln>
          </c:spPr>
          <c:dPt>
            <c:idx val="0"/>
            <c:bubble3D val="0"/>
            <c:spPr>
              <a:solidFill>
                <a:srgbClr val="1B6099"/>
              </a:solidFill>
              <a:ln w="12700">
                <a:solidFill>
                  <a:schemeClr val="bg1"/>
                </a:solidFill>
              </a:ln>
              <a:effectLst/>
            </c:spPr>
            <c:extLst>
              <c:ext xmlns:c16="http://schemas.microsoft.com/office/drawing/2014/chart" uri="{C3380CC4-5D6E-409C-BE32-E72D297353CC}">
                <c16:uniqueId val="{00000001-1AE4-4B17-8539-7C8CE2FD8544}"/>
              </c:ext>
            </c:extLst>
          </c:dPt>
          <c:dPt>
            <c:idx val="1"/>
            <c:bubble3D val="0"/>
            <c:spPr>
              <a:solidFill>
                <a:srgbClr val="FFC50D"/>
              </a:solidFill>
              <a:ln w="12700">
                <a:solidFill>
                  <a:schemeClr val="bg1"/>
                </a:solidFill>
              </a:ln>
              <a:effectLst/>
            </c:spPr>
            <c:extLst>
              <c:ext xmlns:c16="http://schemas.microsoft.com/office/drawing/2014/chart" uri="{C3380CC4-5D6E-409C-BE32-E72D297353CC}">
                <c16:uniqueId val="{00000003-1AE4-4B17-8539-7C8CE2FD8544}"/>
              </c:ext>
            </c:extLst>
          </c:dPt>
          <c:dPt>
            <c:idx val="2"/>
            <c:bubble3D val="0"/>
            <c:spPr>
              <a:solidFill>
                <a:schemeClr val="accent1">
                  <a:lumMod val="60000"/>
                  <a:lumOff val="40000"/>
                </a:schemeClr>
              </a:solidFill>
              <a:ln w="12700">
                <a:solidFill>
                  <a:schemeClr val="bg1"/>
                </a:solidFill>
              </a:ln>
              <a:effectLst/>
            </c:spPr>
            <c:extLst>
              <c:ext xmlns:c16="http://schemas.microsoft.com/office/drawing/2014/chart" uri="{C3380CC4-5D6E-409C-BE32-E72D297353CC}">
                <c16:uniqueId val="{00000005-1AE4-4B17-8539-7C8CE2FD8544}"/>
              </c:ext>
            </c:extLst>
          </c:dPt>
          <c:dPt>
            <c:idx val="3"/>
            <c:bubble3D val="0"/>
            <c:spPr>
              <a:solidFill>
                <a:schemeClr val="accent2">
                  <a:lumMod val="75000"/>
                </a:schemeClr>
              </a:solidFill>
              <a:ln w="12700">
                <a:solidFill>
                  <a:schemeClr val="bg1"/>
                </a:solidFill>
              </a:ln>
              <a:effectLst/>
            </c:spPr>
            <c:extLst>
              <c:ext xmlns:c16="http://schemas.microsoft.com/office/drawing/2014/chart" uri="{C3380CC4-5D6E-409C-BE32-E72D297353CC}">
                <c16:uniqueId val="{00000007-1AE4-4B17-8539-7C8CE2FD8544}"/>
              </c:ext>
            </c:extLst>
          </c:dPt>
          <c:dPt>
            <c:idx val="4"/>
            <c:bubble3D val="0"/>
            <c:spPr>
              <a:solidFill>
                <a:srgbClr val="44546A"/>
              </a:solidFill>
              <a:ln w="12700">
                <a:solidFill>
                  <a:schemeClr val="bg1"/>
                </a:solidFill>
              </a:ln>
              <a:effectLst/>
            </c:spPr>
            <c:extLst>
              <c:ext xmlns:c16="http://schemas.microsoft.com/office/drawing/2014/chart" uri="{C3380CC4-5D6E-409C-BE32-E72D297353CC}">
                <c16:uniqueId val="{00000009-1AE4-4B17-8539-7C8CE2FD8544}"/>
              </c:ext>
            </c:extLst>
          </c:dPt>
          <c:dLbls>
            <c:dLbl>
              <c:idx val="0"/>
              <c:layout>
                <c:manualLayout>
                  <c:x val="8.365550853238507E-2"/>
                  <c:y val="0.22091677333587223"/>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E4-4B17-8539-7C8CE2FD8544}"/>
                </c:ext>
              </c:extLst>
            </c:dLbl>
            <c:dLbl>
              <c:idx val="1"/>
              <c:layout>
                <c:manualLayout>
                  <c:x val="-0.10325519163524755"/>
                  <c:y val="0.10926726567154565"/>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E4-4B17-8539-7C8CE2FD8544}"/>
                </c:ext>
              </c:extLst>
            </c:dLbl>
            <c:dLbl>
              <c:idx val="2"/>
              <c:layout>
                <c:manualLayout>
                  <c:x val="-0.1300459434328177"/>
                  <c:y val="-9.614421676593074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E4-4B17-8539-7C8CE2FD8544}"/>
                </c:ext>
              </c:extLst>
            </c:dLbl>
            <c:dLbl>
              <c:idx val="3"/>
              <c:layout>
                <c:manualLayout>
                  <c:x val="-0.16339869281045752"/>
                  <c:y val="-4.6583850931677016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E4-4B17-8539-7C8CE2FD8544}"/>
                </c:ext>
              </c:extLst>
            </c:dLbl>
            <c:dLbl>
              <c:idx val="4"/>
              <c:layout>
                <c:manualLayout>
                  <c:x val="1.6623919567057374E-2"/>
                  <c:y val="-9.8470685796177307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E4-4B17-8539-7C8CE2FD8544}"/>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Graphs!$F$43:$F$47</c:f>
              <c:strCache>
                <c:ptCount val="5"/>
                <c:pt idx="0">
                  <c:v>North America</c:v>
                </c:pt>
                <c:pt idx="1">
                  <c:v>Europe</c:v>
                </c:pt>
                <c:pt idx="2">
                  <c:v>Asia Pacific</c:v>
                </c:pt>
                <c:pt idx="3">
                  <c:v>Africa &amp; Middle East</c:v>
                </c:pt>
                <c:pt idx="4">
                  <c:v>South &amp; Central America</c:v>
                </c:pt>
              </c:strCache>
            </c:strRef>
          </c:cat>
          <c:val>
            <c:numRef>
              <c:f>Graphs!$H$43:$H$47</c:f>
              <c:numCache>
                <c:formatCode>0.0%</c:formatCode>
                <c:ptCount val="5"/>
                <c:pt idx="0">
                  <c:v>0.51030941103789129</c:v>
                </c:pt>
                <c:pt idx="1">
                  <c:v>0.19464322487644151</c:v>
                </c:pt>
                <c:pt idx="2">
                  <c:v>0.1218466845140033</c:v>
                </c:pt>
                <c:pt idx="3">
                  <c:v>0.16734452224052718</c:v>
                </c:pt>
                <c:pt idx="4">
                  <c:v>5.8561573311367377E-3</c:v>
                </c:pt>
              </c:numCache>
            </c:numRef>
          </c:val>
          <c:extLst>
            <c:ext xmlns:c16="http://schemas.microsoft.com/office/drawing/2014/chart" uri="{C3380CC4-5D6E-409C-BE32-E72D297353CC}">
              <c16:uniqueId val="{0000000A-1AE4-4B17-8539-7C8CE2FD8544}"/>
            </c:ext>
          </c:extLst>
        </c:ser>
        <c:dLbls>
          <c:showLegendKey val="0"/>
          <c:showVal val="0"/>
          <c:showCatName val="0"/>
          <c:showSerName val="0"/>
          <c:showPercent val="0"/>
          <c:showBubbleSize val="0"/>
          <c:showLeaderLines val="0"/>
        </c:dLbls>
        <c:firstSliceAng val="0"/>
        <c:holeSize val="75"/>
      </c:doughnutChart>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b="1" dirty="0">
                <a:solidFill>
                  <a:srgbClr val="3D4856"/>
                </a:solidFill>
                <a:latin typeface="Aptos" panose="020B0004020202020204" pitchFamily="34" charset="0"/>
              </a:rPr>
              <a:t>Gross Profit </a:t>
            </a:r>
            <a:br>
              <a:rPr lang="en-CA" sz="1600" b="1" dirty="0">
                <a:solidFill>
                  <a:srgbClr val="3D4856"/>
                </a:solidFill>
                <a:latin typeface="Aptos" panose="020B0004020202020204" pitchFamily="34" charset="0"/>
              </a:rPr>
            </a:br>
            <a:r>
              <a:rPr lang="en-CA" sz="1200" b="0" dirty="0">
                <a:solidFill>
                  <a:srgbClr val="3D4856"/>
                </a:solidFill>
                <a:latin typeface="Aptos" panose="020B0004020202020204" pitchFamily="34" charset="0"/>
              </a:rPr>
              <a:t>($US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Profit</c:v>
                </c:pt>
              </c:strCache>
            </c:strRef>
          </c:tx>
          <c:spPr>
            <a:solidFill>
              <a:schemeClr val="accent1"/>
            </a:solidFill>
            <a:ln w="9525">
              <a:solidFill>
                <a:schemeClr val="tx1">
                  <a:lumMod val="95000"/>
                  <a:lumOff val="5000"/>
                </a:schemeClr>
              </a:solidFill>
            </a:ln>
            <a:effectLst/>
          </c:spPr>
          <c:invertIfNegative val="0"/>
          <c:dPt>
            <c:idx val="0"/>
            <c:invertIfNegative val="0"/>
            <c:bubble3D val="0"/>
            <c:spPr>
              <a:solidFill>
                <a:srgbClr val="0068A6"/>
              </a:solidFill>
              <a:ln w="9525">
                <a:solidFill>
                  <a:schemeClr val="tx1">
                    <a:lumMod val="95000"/>
                    <a:lumOff val="5000"/>
                  </a:schemeClr>
                </a:solidFill>
              </a:ln>
              <a:effectLst/>
            </c:spPr>
            <c:extLst>
              <c:ext xmlns:c16="http://schemas.microsoft.com/office/drawing/2014/chart" uri="{C3380CC4-5D6E-409C-BE32-E72D297353CC}">
                <c16:uniqueId val="{00000001-CDCC-4282-BD23-DAA2DAA61E46}"/>
              </c:ext>
            </c:extLst>
          </c:dPt>
          <c:dPt>
            <c:idx val="1"/>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3-CDCC-4282-BD23-DAA2DAA61E46}"/>
              </c:ext>
            </c:extLst>
          </c:dPt>
          <c:dLbls>
            <c:dLbl>
              <c:idx val="0"/>
              <c:layout>
                <c:manualLayout>
                  <c:x val="0"/>
                  <c:y val="9.9133750553724448E-3"/>
                </c:manualLayout>
              </c:layout>
              <c:tx>
                <c:rich>
                  <a:bodyPr/>
                  <a:lstStyle/>
                  <a:p>
                    <a:r>
                      <a:rPr lang="en-US" dirty="0"/>
                      <a:t>$15.7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CC-4282-BD23-DAA2DAA61E46}"/>
                </c:ext>
              </c:extLst>
            </c:dLbl>
            <c:dLbl>
              <c:idx val="1"/>
              <c:tx>
                <c:rich>
                  <a:bodyPr/>
                  <a:lstStyle/>
                  <a:p>
                    <a:r>
                      <a:rPr lang="en-US" dirty="0"/>
                      <a:t>$20.0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DCC-4282-BD23-DAA2DAA61E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Q2-FY26</c:v>
                </c:pt>
                <c:pt idx="1">
                  <c:v>Q2-FY25</c:v>
                </c:pt>
              </c:strCache>
            </c:strRef>
          </c:cat>
          <c:val>
            <c:numRef>
              <c:f>Sheet1!$B$2:$B$3</c:f>
              <c:numCache>
                <c:formatCode>General</c:formatCode>
                <c:ptCount val="2"/>
                <c:pt idx="0">
                  <c:v>15.675000000000001</c:v>
                </c:pt>
                <c:pt idx="1">
                  <c:v>19.954000000000001</c:v>
                </c:pt>
              </c:numCache>
            </c:numRef>
          </c:val>
          <c:extLst>
            <c:ext xmlns:c16="http://schemas.microsoft.com/office/drawing/2014/chart" uri="{C3380CC4-5D6E-409C-BE32-E72D297353CC}">
              <c16:uniqueId val="{00000004-CDCC-4282-BD23-DAA2DAA61E46}"/>
            </c:ext>
          </c:extLst>
        </c:ser>
        <c:dLbls>
          <c:showLegendKey val="0"/>
          <c:showVal val="0"/>
          <c:showCatName val="0"/>
          <c:showSerName val="0"/>
          <c:showPercent val="0"/>
          <c:showBubbleSize val="0"/>
        </c:dLbls>
        <c:gapWidth val="219"/>
        <c:axId val="1999428255"/>
        <c:axId val="3626815"/>
      </c:barChart>
      <c:catAx>
        <c:axId val="1999428255"/>
        <c:scaling>
          <c:orientation val="maxMin"/>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25"/>
          <c:min val="0"/>
        </c:scaling>
        <c:delete val="1"/>
        <c:axPos val="r"/>
        <c:majorGridlines>
          <c:spPr>
            <a:ln w="6350" cap="flat" cmpd="sng" algn="ctr">
              <a:noFill/>
              <a:round/>
            </a:ln>
            <a:effectLst/>
          </c:spPr>
        </c:majorGridlines>
        <c:numFmt formatCode="General" sourceLinked="1"/>
        <c:majorTickMark val="out"/>
        <c:minorTickMark val="none"/>
        <c:tickLblPos val="nextTo"/>
        <c:crossAx val="19994282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b="1" dirty="0">
                <a:solidFill>
                  <a:srgbClr val="3D4856"/>
                </a:solidFill>
              </a:rPr>
              <a:t>Adj. EBITDA</a:t>
            </a:r>
            <a:r>
              <a:rPr lang="en-CA" sz="1600" b="1" baseline="30000" dirty="0">
                <a:solidFill>
                  <a:srgbClr val="3D4856"/>
                </a:solidFill>
              </a:rPr>
              <a:t>1</a:t>
            </a:r>
            <a:r>
              <a:rPr lang="en-CA" sz="1600" b="1" dirty="0">
                <a:solidFill>
                  <a:srgbClr val="3D4856"/>
                </a:solidFill>
              </a:rPr>
              <a:t> and Adj. Net Income</a:t>
            </a:r>
            <a:r>
              <a:rPr lang="en-CA" sz="1600" b="1" i="0" u="none" strike="noStrike" kern="1200" spc="0" baseline="30000" dirty="0">
                <a:solidFill>
                  <a:srgbClr val="3D4856"/>
                </a:solidFill>
              </a:rPr>
              <a:t>1</a:t>
            </a:r>
            <a:r>
              <a:rPr lang="en-CA" sz="1600" b="1" baseline="0" dirty="0">
                <a:solidFill>
                  <a:srgbClr val="3D4856"/>
                </a:solidFill>
              </a:rPr>
              <a:t> (Loss) </a:t>
            </a:r>
            <a:r>
              <a:rPr lang="en-CA" sz="1200" b="0" baseline="0" dirty="0">
                <a:solidFill>
                  <a:srgbClr val="3D4856"/>
                </a:solidFill>
                <a:latin typeface="Aptos" panose="020B0004020202020204" pitchFamily="34" charset="0"/>
              </a:rPr>
              <a:t>($US millions)</a:t>
            </a:r>
            <a:endParaRPr lang="en-CA" sz="1200" b="0" dirty="0">
              <a:solidFill>
                <a:srgbClr val="3D4856"/>
              </a:solidFill>
              <a:latin typeface="Aptos" panose="020B00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manualLayout>
          <c:layoutTarget val="inner"/>
          <c:xMode val="edge"/>
          <c:yMode val="edge"/>
          <c:x val="3.2754116787064323E-2"/>
          <c:y val="0.17210937183452413"/>
          <c:w val="0.93824356965042621"/>
          <c:h val="0.59340770654097041"/>
        </c:manualLayout>
      </c:layout>
      <c:barChart>
        <c:barDir val="col"/>
        <c:grouping val="clustered"/>
        <c:varyColors val="0"/>
        <c:ser>
          <c:idx val="0"/>
          <c:order val="0"/>
          <c:tx>
            <c:strRef>
              <c:f>Sheet1!$B$1</c:f>
              <c:strCache>
                <c:ptCount val="1"/>
                <c:pt idx="0">
                  <c:v>Adjusted EBITDA</c:v>
                </c:pt>
              </c:strCache>
            </c:strRef>
          </c:tx>
          <c:spPr>
            <a:solidFill>
              <a:srgbClr val="0067A6"/>
            </a:solidFill>
            <a:ln w="9525">
              <a:solidFill>
                <a:schemeClr val="tx1">
                  <a:lumMod val="95000"/>
                  <a:lumOff val="5000"/>
                </a:schemeClr>
              </a:solidFill>
            </a:ln>
            <a:effectLst/>
          </c:spPr>
          <c:invertIfNegative val="0"/>
          <c:dPt>
            <c:idx val="0"/>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1-7E1D-4942-B25B-C57ED58BC641}"/>
              </c:ext>
            </c:extLst>
          </c:dPt>
          <c:dPt>
            <c:idx val="1"/>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3-7E1D-4942-B25B-C57ED58BC641}"/>
              </c:ext>
            </c:extLst>
          </c:dPt>
          <c:dLbls>
            <c:dLbl>
              <c:idx val="0"/>
              <c:tx>
                <c:rich>
                  <a:bodyPr/>
                  <a:lstStyle/>
                  <a:p>
                    <a:r>
                      <a:rPr lang="en-US" sz="1400" dirty="0"/>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1D-4942-B25B-C57ED58BC641}"/>
                </c:ext>
              </c:extLst>
            </c:dLbl>
            <c:dLbl>
              <c:idx val="1"/>
              <c:layout>
                <c:manualLayout>
                  <c:x val="-5.8004627125019985E-3"/>
                  <c:y val="0"/>
                </c:manualLayout>
              </c:layout>
              <c:tx>
                <c:rich>
                  <a:bodyPr/>
                  <a:lstStyle/>
                  <a:p>
                    <a:r>
                      <a:rPr lang="en-US" sz="1400" dirty="0"/>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Q2-FY25</c:v>
                </c:pt>
                <c:pt idx="1">
                  <c:v>Q2-FY26</c:v>
                </c:pt>
              </c:strCache>
            </c:strRef>
          </c:cat>
          <c:val>
            <c:numRef>
              <c:f>Sheet1!$B$2:$B$3</c:f>
              <c:numCache>
                <c:formatCode>0.0</c:formatCode>
                <c:ptCount val="2"/>
                <c:pt idx="0">
                  <c:v>6.7460000000000004</c:v>
                </c:pt>
                <c:pt idx="1">
                  <c:v>3.4</c:v>
                </c:pt>
              </c:numCache>
            </c:numRef>
          </c:val>
          <c:extLst>
            <c:ext xmlns:c16="http://schemas.microsoft.com/office/drawing/2014/chart" uri="{C3380CC4-5D6E-409C-BE32-E72D297353CC}">
              <c16:uniqueId val="{00000004-7E1D-4942-B25B-C57ED58BC641}"/>
            </c:ext>
          </c:extLst>
        </c:ser>
        <c:ser>
          <c:idx val="1"/>
          <c:order val="1"/>
          <c:tx>
            <c:strRef>
              <c:f>Sheet1!$C$1</c:f>
              <c:strCache>
                <c:ptCount val="1"/>
                <c:pt idx="0">
                  <c:v>Adjusted Net Income</c:v>
                </c:pt>
              </c:strCache>
            </c:strRef>
          </c:tx>
          <c:spPr>
            <a:solidFill>
              <a:srgbClr val="DAE3F3"/>
            </a:solidFill>
            <a:ln w="9525">
              <a:solidFill>
                <a:schemeClr val="tx1">
                  <a:lumMod val="95000"/>
                  <a:lumOff val="5000"/>
                </a:schemeClr>
              </a:solidFill>
            </a:ln>
            <a:effectLst/>
          </c:spPr>
          <c:invertIfNegative val="0"/>
          <c:dLbls>
            <c:dLbl>
              <c:idx val="0"/>
              <c:layout>
                <c:manualLayout>
                  <c:x val="-2.9002313562509464E-3"/>
                  <c:y val="8.5763293310463125E-3"/>
                </c:manualLayout>
              </c:layout>
              <c:tx>
                <c:rich>
                  <a:bodyPr/>
                  <a:lstStyle/>
                  <a:p>
                    <a:r>
                      <a:rPr lang="en-US" dirty="0"/>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E1D-4942-B25B-C57ED58BC641}"/>
                </c:ext>
              </c:extLst>
            </c:dLbl>
            <c:dLbl>
              <c:idx val="1"/>
              <c:layout>
                <c:manualLayout>
                  <c:x val="2.9002313562508401E-3"/>
                  <c:y val="1.7152996312853688E-2"/>
                </c:manualLayout>
              </c:layout>
              <c:tx>
                <c:rich>
                  <a:bodyPr/>
                  <a:lstStyle/>
                  <a:p>
                    <a:r>
                      <a:rPr lang="en-US" dirty="0"/>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Q2-FY25</c:v>
                </c:pt>
                <c:pt idx="1">
                  <c:v>Q2-FY26</c:v>
                </c:pt>
              </c:strCache>
            </c:strRef>
          </c:cat>
          <c:val>
            <c:numRef>
              <c:f>Sheet1!$C$2:$C$3</c:f>
              <c:numCache>
                <c:formatCode>0.0</c:formatCode>
                <c:ptCount val="2"/>
                <c:pt idx="0">
                  <c:v>2.754</c:v>
                </c:pt>
                <c:pt idx="1">
                  <c:v>-1.2</c:v>
                </c:pt>
              </c:numCache>
            </c:numRef>
          </c:val>
          <c:extLst>
            <c:ext xmlns:c16="http://schemas.microsoft.com/office/drawing/2014/chart" uri="{C3380CC4-5D6E-409C-BE32-E72D297353CC}">
              <c16:uniqueId val="{00000007-7E1D-4942-B25B-C57ED58BC641}"/>
            </c:ext>
          </c:extLst>
        </c:ser>
        <c:dLbls>
          <c:dLblPos val="outEnd"/>
          <c:showLegendKey val="0"/>
          <c:showVal val="1"/>
          <c:showCatName val="0"/>
          <c:showSerName val="0"/>
          <c:showPercent val="0"/>
          <c:showBubbleSize val="0"/>
        </c:dLbls>
        <c:gapWidth val="219"/>
        <c:overlap val="-27"/>
        <c:axId val="1615443567"/>
        <c:axId val="1615236479"/>
      </c:barChart>
      <c:catAx>
        <c:axId val="1615443567"/>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615236479"/>
        <c:crosses val="autoZero"/>
        <c:auto val="1"/>
        <c:lblAlgn val="ctr"/>
        <c:lblOffset val="800"/>
        <c:noMultiLvlLbl val="0"/>
      </c:catAx>
      <c:valAx>
        <c:axId val="1615236479"/>
        <c:scaling>
          <c:orientation val="minMax"/>
          <c:max val="8"/>
          <c:min val="-2"/>
        </c:scaling>
        <c:delete val="0"/>
        <c:axPos val="l"/>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5443567"/>
        <c:crosses val="autoZero"/>
        <c:crossBetween val="between"/>
        <c:majorUnit val="2"/>
      </c:valAx>
      <c:spPr>
        <a:noFill/>
        <a:ln>
          <a:noFill/>
        </a:ln>
        <a:effectLst/>
      </c:spPr>
    </c:plotArea>
    <c:legend>
      <c:legendPos val="b"/>
      <c:layout>
        <c:manualLayout>
          <c:xMode val="edge"/>
          <c:yMode val="edge"/>
          <c:x val="0.13387673468660716"/>
          <c:y val="0.89509460974325039"/>
          <c:w val="0.70468512786612014"/>
          <c:h val="8.77527315946570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b="1" dirty="0">
                <a:solidFill>
                  <a:srgbClr val="3D4856"/>
                </a:solidFill>
                <a:latin typeface="Aptos" panose="020B0004020202020204" pitchFamily="34" charset="0"/>
              </a:rPr>
              <a:t>Gross Profit </a:t>
            </a:r>
            <a:br>
              <a:rPr lang="en-CA" sz="1600" b="1" dirty="0">
                <a:solidFill>
                  <a:srgbClr val="3D4856"/>
                </a:solidFill>
                <a:latin typeface="Aptos" panose="020B0004020202020204" pitchFamily="34" charset="0"/>
              </a:rPr>
            </a:br>
            <a:r>
              <a:rPr lang="en-CA" sz="1200" b="0" dirty="0">
                <a:solidFill>
                  <a:srgbClr val="3D4856"/>
                </a:solidFill>
                <a:latin typeface="Aptos" panose="020B0004020202020204" pitchFamily="34" charset="0"/>
              </a:rPr>
              <a:t>($US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Profit</c:v>
                </c:pt>
              </c:strCache>
            </c:strRef>
          </c:tx>
          <c:spPr>
            <a:solidFill>
              <a:schemeClr val="accent1"/>
            </a:solidFill>
            <a:ln w="9525">
              <a:solidFill>
                <a:schemeClr val="tx1">
                  <a:lumMod val="95000"/>
                  <a:lumOff val="5000"/>
                </a:schemeClr>
              </a:solidFill>
            </a:ln>
            <a:effectLst/>
          </c:spPr>
          <c:invertIfNegative val="0"/>
          <c:dPt>
            <c:idx val="0"/>
            <c:invertIfNegative val="0"/>
            <c:bubble3D val="0"/>
            <c:spPr>
              <a:solidFill>
                <a:srgbClr val="0068A6"/>
              </a:solidFill>
              <a:ln w="9525">
                <a:solidFill>
                  <a:schemeClr val="tx1">
                    <a:lumMod val="95000"/>
                    <a:lumOff val="5000"/>
                  </a:schemeClr>
                </a:solidFill>
              </a:ln>
              <a:effectLst/>
            </c:spPr>
            <c:extLst>
              <c:ext xmlns:c16="http://schemas.microsoft.com/office/drawing/2014/chart" uri="{C3380CC4-5D6E-409C-BE32-E72D297353CC}">
                <c16:uniqueId val="{00000001-CDCC-4282-BD23-DAA2DAA61E46}"/>
              </c:ext>
            </c:extLst>
          </c:dPt>
          <c:dPt>
            <c:idx val="1"/>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3-CDCC-4282-BD23-DAA2DAA61E46}"/>
              </c:ext>
            </c:extLst>
          </c:dPt>
          <c:dLbls>
            <c:dLbl>
              <c:idx val="0"/>
              <c:layout>
                <c:manualLayout>
                  <c:x val="0"/>
                  <c:y val="9.9133750553724448E-3"/>
                </c:manualLayout>
              </c:layout>
              <c:tx>
                <c:rich>
                  <a:bodyPr/>
                  <a:lstStyle/>
                  <a:p>
                    <a:r>
                      <a:rPr lang="en-US" dirty="0"/>
                      <a:t>$36.3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CC-4282-BD23-DAA2DAA61E46}"/>
                </c:ext>
              </c:extLst>
            </c:dLbl>
            <c:dLbl>
              <c:idx val="1"/>
              <c:tx>
                <c:rich>
                  <a:bodyPr/>
                  <a:lstStyle/>
                  <a:p>
                    <a:r>
                      <a:rPr lang="en-US" dirty="0"/>
                      <a:t>$36.8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DCC-4282-BD23-DAA2DAA61E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6M-FY26</c:v>
                </c:pt>
                <c:pt idx="1">
                  <c:v>6M-FY25</c:v>
                </c:pt>
              </c:strCache>
            </c:strRef>
          </c:cat>
          <c:val>
            <c:numRef>
              <c:f>Sheet1!$B$2:$B$3</c:f>
              <c:numCache>
                <c:formatCode>General</c:formatCode>
                <c:ptCount val="2"/>
                <c:pt idx="0">
                  <c:v>36.301000000000002</c:v>
                </c:pt>
                <c:pt idx="1">
                  <c:v>36.781999999999996</c:v>
                </c:pt>
              </c:numCache>
            </c:numRef>
          </c:val>
          <c:extLst>
            <c:ext xmlns:c16="http://schemas.microsoft.com/office/drawing/2014/chart" uri="{C3380CC4-5D6E-409C-BE32-E72D297353CC}">
              <c16:uniqueId val="{00000004-CDCC-4282-BD23-DAA2DAA61E46}"/>
            </c:ext>
          </c:extLst>
        </c:ser>
        <c:dLbls>
          <c:showLegendKey val="0"/>
          <c:showVal val="0"/>
          <c:showCatName val="0"/>
          <c:showSerName val="0"/>
          <c:showPercent val="0"/>
          <c:showBubbleSize val="0"/>
        </c:dLbls>
        <c:gapWidth val="219"/>
        <c:axId val="1999428255"/>
        <c:axId val="3626815"/>
      </c:barChart>
      <c:catAx>
        <c:axId val="1999428255"/>
        <c:scaling>
          <c:orientation val="maxMin"/>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40"/>
          <c:min val="0"/>
        </c:scaling>
        <c:delete val="1"/>
        <c:axPos val="r"/>
        <c:majorGridlines>
          <c:spPr>
            <a:ln w="6350" cap="flat" cmpd="sng" algn="ctr">
              <a:noFill/>
              <a:round/>
            </a:ln>
            <a:effectLst/>
          </c:spPr>
        </c:majorGridlines>
        <c:numFmt formatCode="General" sourceLinked="1"/>
        <c:majorTickMark val="out"/>
        <c:minorTickMark val="none"/>
        <c:tickLblPos val="nextTo"/>
        <c:crossAx val="1999428255"/>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en-CA" sz="1600" b="1" dirty="0">
                <a:solidFill>
                  <a:srgbClr val="3D4856"/>
                </a:solidFill>
                <a:latin typeface="Aptos" panose="020B0004020202020204" pitchFamily="34" charset="0"/>
              </a:rPr>
              <a:t>Sales</a:t>
            </a:r>
            <a:r>
              <a:rPr lang="en-CA" sz="1600" dirty="0">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dirty="0">
                <a:solidFill>
                  <a:srgbClr val="3D4856"/>
                </a:solidFill>
                <a:latin typeface="Aptos" panose="020B0004020202020204" pitchFamily="34" charset="0"/>
              </a:rPr>
              <a:t>($US millions)</a:t>
            </a:r>
          </a:p>
        </c:rich>
      </c:tx>
      <c:layout>
        <c:manualLayout>
          <c:xMode val="edge"/>
          <c:yMode val="edge"/>
          <c:x val="0.37968198673506176"/>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4.791101871598874E-2"/>
          <c:y val="0.21019325587195176"/>
          <c:w val="0.93513880798952198"/>
          <c:h val="0.64428628078485806"/>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24EB-41E2-A5DF-D4D1852461B2}"/>
              </c:ext>
            </c:extLst>
          </c:dPt>
          <c:dLbls>
            <c:dLbl>
              <c:idx val="0"/>
              <c:layout>
                <c:manualLayout>
                  <c:x val="-5.9737142462031045E-3"/>
                  <c:y val="5.3278580600988976E-3"/>
                </c:manualLayout>
              </c:layout>
              <c:tx>
                <c:rich>
                  <a:bodyPr/>
                  <a:lstStyle/>
                  <a:p>
                    <a:r>
                      <a:rPr lang="en-US" dirty="0"/>
                      <a:t>$138.6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EB-41E2-A5DF-D4D1852461B2}"/>
                </c:ext>
              </c:extLst>
            </c:dLbl>
            <c:dLbl>
              <c:idx val="1"/>
              <c:layout>
                <c:manualLayout>
                  <c:x val="-1.0951682936596532E-16"/>
                  <c:y val="0"/>
                </c:manualLayout>
              </c:layout>
              <c:tx>
                <c:rich>
                  <a:bodyPr/>
                  <a:lstStyle/>
                  <a:p>
                    <a:r>
                      <a:rPr lang="en-US" dirty="0"/>
                      <a:t>$139.8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4EB-41E2-A5DF-D4D1852461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6M-FY25</c:v>
                </c:pt>
                <c:pt idx="1">
                  <c:v>6M-FY26</c:v>
                </c:pt>
              </c:strCache>
            </c:strRef>
          </c:cat>
          <c:val>
            <c:numRef>
              <c:f>Sheet1!$B$2:$B$3</c:f>
              <c:numCache>
                <c:formatCode>General</c:formatCode>
                <c:ptCount val="2"/>
                <c:pt idx="0">
                  <c:v>138.59399999999999</c:v>
                </c:pt>
                <c:pt idx="1">
                  <c:v>139.84</c:v>
                </c:pt>
              </c:numCache>
            </c:numRef>
          </c:val>
          <c:extLst>
            <c:ext xmlns:c16="http://schemas.microsoft.com/office/drawing/2014/chart" uri="{C3380CC4-5D6E-409C-BE32-E72D297353CC}">
              <c16:uniqueId val="{00000003-24EB-41E2-A5DF-D4D1852461B2}"/>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150"/>
          <c:min val="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9428255"/>
        <c:crosses val="autoZero"/>
        <c:crossBetween val="between"/>
        <c:majorUnit val="3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0.15441</cdr:x>
      <cdr:y>0.46201</cdr:y>
    </cdr:from>
    <cdr:to>
      <cdr:x>0.34128</cdr:x>
      <cdr:y>0.65598</cdr:y>
    </cdr:to>
    <cdr:sp macro="" textlink="">
      <cdr:nvSpPr>
        <cdr:cNvPr id="3" name="TextBox 1"/>
        <cdr:cNvSpPr txBox="1"/>
      </cdr:nvSpPr>
      <cdr:spPr>
        <a:xfrm xmlns:a="http://schemas.openxmlformats.org/drawingml/2006/main">
          <a:off x="764806" y="1126744"/>
          <a:ext cx="925567" cy="473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b="1" kern="1200" dirty="0"/>
            <a:t>$67.6M</a:t>
          </a:r>
        </a:p>
        <a:p xmlns:a="http://schemas.openxmlformats.org/drawingml/2006/main">
          <a:pPr algn="ctr"/>
          <a:r>
            <a:rPr lang="en-CA" sz="1200" b="1" kern="1200" dirty="0"/>
            <a:t>Sales</a:t>
          </a:r>
        </a:p>
      </cdr:txBody>
    </cdr:sp>
  </cdr:relSizeAnchor>
</c:userShapes>
</file>

<file path=ppt/drawings/drawing2.xml><?xml version="1.0" encoding="utf-8"?>
<c:userShapes xmlns:c="http://schemas.openxmlformats.org/drawingml/2006/chart">
  <cdr:relSizeAnchor xmlns:cdr="http://schemas.openxmlformats.org/drawingml/2006/chartDrawing">
    <cdr:from>
      <cdr:x>0.34369</cdr:x>
      <cdr:y>0.45022</cdr:y>
    </cdr:from>
    <cdr:to>
      <cdr:x>0.75165</cdr:x>
      <cdr:y>0.63582</cdr:y>
    </cdr:to>
    <cdr:sp macro="" textlink="">
      <cdr:nvSpPr>
        <cdr:cNvPr id="3" name="TextBox 1"/>
        <cdr:cNvSpPr txBox="1"/>
      </cdr:nvSpPr>
      <cdr:spPr>
        <a:xfrm xmlns:a="http://schemas.openxmlformats.org/drawingml/2006/main">
          <a:off x="806016" y="1053626"/>
          <a:ext cx="956738" cy="434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b="1" kern="1200" dirty="0"/>
            <a:t>$77.7M</a:t>
          </a:r>
        </a:p>
        <a:p xmlns:a="http://schemas.openxmlformats.org/drawingml/2006/main">
          <a:pPr algn="ctr"/>
          <a:r>
            <a:rPr lang="en-CA" sz="1200" b="1" kern="1200" dirty="0"/>
            <a:t>Sales</a:t>
          </a:r>
        </a:p>
      </cdr:txBody>
    </cdr:sp>
  </cdr:relSizeAnchor>
</c:userShapes>
</file>

<file path=ppt/drawings/drawing3.xml><?xml version="1.0" encoding="utf-8"?>
<c:userShapes xmlns:c="http://schemas.openxmlformats.org/drawingml/2006/chart">
  <cdr:relSizeAnchor xmlns:cdr="http://schemas.openxmlformats.org/drawingml/2006/chartDrawing">
    <cdr:from>
      <cdr:x>0.64928</cdr:x>
      <cdr:y>0.50992</cdr:y>
    </cdr:from>
    <cdr:to>
      <cdr:x>0.81497</cdr:x>
      <cdr:y>0.72717</cdr:y>
    </cdr:to>
    <cdr:grpSp>
      <cdr:nvGrpSpPr>
        <cdr:cNvPr id="3" name="Group 2">
          <a:extLst xmlns:a="http://schemas.openxmlformats.org/drawingml/2006/main">
            <a:ext uri="{FF2B5EF4-FFF2-40B4-BE49-F238E27FC236}">
              <a16:creationId xmlns:a16="http://schemas.microsoft.com/office/drawing/2014/main" id="{9BD8BC5E-8159-08F8-7FDD-4CAC8A90E581}"/>
            </a:ext>
          </a:extLst>
        </cdr:cNvPr>
        <cdr:cNvGrpSpPr/>
      </cdr:nvGrpSpPr>
      <cdr:grpSpPr>
        <a:xfrm xmlns:a="http://schemas.openxmlformats.org/drawingml/2006/main">
          <a:off x="2954373" y="1351932"/>
          <a:ext cx="753927" cy="575986"/>
          <a:chOff x="2416770" y="1296223"/>
          <a:chExt cx="725560" cy="556643"/>
        </a:xfrm>
      </cdr:grpSpPr>
      <cdr:sp macro="" textlink="">
        <cdr:nvSpPr>
          <cdr:cNvPr id="4" name="Oval 3">
            <a:extLst xmlns:a="http://schemas.openxmlformats.org/drawingml/2006/main">
              <a:ext uri="{FF2B5EF4-FFF2-40B4-BE49-F238E27FC236}">
                <a16:creationId xmlns:a16="http://schemas.microsoft.com/office/drawing/2014/main" id="{509D4ACF-E682-49C8-2E7E-AB8C2A404A12}"/>
              </a:ext>
            </a:extLst>
          </cdr:cNvPr>
          <cdr:cNvSpPr/>
        </cdr:nvSpPr>
        <cdr:spPr>
          <a:xfrm xmlns:a="http://schemas.openxmlformats.org/drawingml/2006/main">
            <a:off x="2481390" y="1296223"/>
            <a:ext cx="576000" cy="556643"/>
          </a:xfrm>
          <a:prstGeom xmlns:a="http://schemas.openxmlformats.org/drawingml/2006/main" prst="ellipse">
            <a:avLst/>
          </a:prstGeom>
          <a:solidFill xmlns:a="http://schemas.openxmlformats.org/drawingml/2006/main">
            <a:srgbClr val="3D4856"/>
          </a:solidFill>
          <a:ln xmlns:a="http://schemas.openxmlformats.org/drawingml/2006/main" w="28575">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sz="1400"/>
          </a:p>
        </cdr:txBody>
      </cdr:sp>
      <cdr:sp macro="" textlink="">
        <cdr:nvSpPr>
          <cdr:cNvPr id="5" name="TextBox 11">
            <a:extLst xmlns:a="http://schemas.openxmlformats.org/drawingml/2006/main">
              <a:ext uri="{FF2B5EF4-FFF2-40B4-BE49-F238E27FC236}">
                <a16:creationId xmlns:a16="http://schemas.microsoft.com/office/drawing/2014/main" id="{49F87D63-7400-8136-35A2-0C09479AF2F2}"/>
              </a:ext>
            </a:extLst>
          </cdr:cNvPr>
          <cdr:cNvSpPr txBox="1"/>
        </cdr:nvSpPr>
        <cdr:spPr>
          <a:xfrm xmlns:a="http://schemas.openxmlformats.org/drawingml/2006/main">
            <a:off x="2416770" y="1440012"/>
            <a:ext cx="725560" cy="3077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b="1" dirty="0">
                <a:solidFill>
                  <a:schemeClr val="bg1"/>
                </a:solidFill>
              </a:rPr>
              <a:t>23.2%</a:t>
            </a:r>
            <a:endParaRPr lang="en-CA" sz="1400" b="1" dirty="0">
              <a:solidFill>
                <a:schemeClr val="bg1"/>
              </a:solidFill>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0.64928</cdr:x>
      <cdr:y>0.50992</cdr:y>
    </cdr:from>
    <cdr:to>
      <cdr:x>0.81497</cdr:x>
      <cdr:y>0.72717</cdr:y>
    </cdr:to>
    <cdr:grpSp>
      <cdr:nvGrpSpPr>
        <cdr:cNvPr id="3" name="Group 2">
          <a:extLst xmlns:a="http://schemas.openxmlformats.org/drawingml/2006/main">
            <a:ext uri="{FF2B5EF4-FFF2-40B4-BE49-F238E27FC236}">
              <a16:creationId xmlns:a16="http://schemas.microsoft.com/office/drawing/2014/main" id="{9BD8BC5E-8159-08F8-7FDD-4CAC8A90E581}"/>
            </a:ext>
          </a:extLst>
        </cdr:cNvPr>
        <cdr:cNvGrpSpPr/>
      </cdr:nvGrpSpPr>
      <cdr:grpSpPr>
        <a:xfrm xmlns:a="http://schemas.openxmlformats.org/drawingml/2006/main">
          <a:off x="2954373" y="1351932"/>
          <a:ext cx="753927" cy="575986"/>
          <a:chOff x="2416770" y="1296223"/>
          <a:chExt cx="725560" cy="556643"/>
        </a:xfrm>
      </cdr:grpSpPr>
      <cdr:sp macro="" textlink="">
        <cdr:nvSpPr>
          <cdr:cNvPr id="4" name="Oval 3">
            <a:extLst xmlns:a="http://schemas.openxmlformats.org/drawingml/2006/main">
              <a:ext uri="{FF2B5EF4-FFF2-40B4-BE49-F238E27FC236}">
                <a16:creationId xmlns:a16="http://schemas.microsoft.com/office/drawing/2014/main" id="{509D4ACF-E682-49C8-2E7E-AB8C2A404A12}"/>
              </a:ext>
            </a:extLst>
          </cdr:cNvPr>
          <cdr:cNvSpPr/>
        </cdr:nvSpPr>
        <cdr:spPr>
          <a:xfrm xmlns:a="http://schemas.openxmlformats.org/drawingml/2006/main">
            <a:off x="2481390" y="1296223"/>
            <a:ext cx="576000" cy="556643"/>
          </a:xfrm>
          <a:prstGeom xmlns:a="http://schemas.openxmlformats.org/drawingml/2006/main" prst="ellipse">
            <a:avLst/>
          </a:prstGeom>
          <a:solidFill xmlns:a="http://schemas.openxmlformats.org/drawingml/2006/main">
            <a:srgbClr val="3D4856"/>
          </a:solidFill>
          <a:ln xmlns:a="http://schemas.openxmlformats.org/drawingml/2006/main" w="28575">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sz="1400"/>
          </a:p>
        </cdr:txBody>
      </cdr:sp>
      <cdr:sp macro="" textlink="">
        <cdr:nvSpPr>
          <cdr:cNvPr id="5" name="TextBox 11">
            <a:extLst xmlns:a="http://schemas.openxmlformats.org/drawingml/2006/main">
              <a:ext uri="{FF2B5EF4-FFF2-40B4-BE49-F238E27FC236}">
                <a16:creationId xmlns:a16="http://schemas.microsoft.com/office/drawing/2014/main" id="{49F87D63-7400-8136-35A2-0C09479AF2F2}"/>
              </a:ext>
            </a:extLst>
          </cdr:cNvPr>
          <cdr:cNvSpPr txBox="1"/>
        </cdr:nvSpPr>
        <cdr:spPr>
          <a:xfrm xmlns:a="http://schemas.openxmlformats.org/drawingml/2006/main">
            <a:off x="2416770" y="1440012"/>
            <a:ext cx="725560" cy="297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b="1" dirty="0">
                <a:solidFill>
                  <a:schemeClr val="bg1"/>
                </a:solidFill>
              </a:rPr>
              <a:t>26.0%</a:t>
            </a:r>
            <a:endParaRPr lang="en-CA" sz="1400" b="1" dirty="0">
              <a:solidFill>
                <a:schemeClr val="bg1"/>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312A6-6155-092E-57E6-23FC4D8BE8E9}"/>
              </a:ext>
            </a:extLst>
          </p:cNvPr>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514B4B4-EEC1-5947-13E2-ED12A5DAA411}"/>
              </a:ext>
            </a:extLst>
          </p:cNvPr>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endParaRPr lang="en-CA" dirty="0"/>
          </a:p>
        </p:txBody>
      </p:sp>
      <p:sp>
        <p:nvSpPr>
          <p:cNvPr id="4" name="Footer Placeholder 3">
            <a:extLst>
              <a:ext uri="{FF2B5EF4-FFF2-40B4-BE49-F238E27FC236}">
                <a16:creationId xmlns:a16="http://schemas.microsoft.com/office/drawing/2014/main" id="{50C3C295-FCC9-A7DA-87FC-BCDAC06A36A4}"/>
              </a:ext>
            </a:extLst>
          </p:cNvPr>
          <p:cNvSpPr>
            <a:spLocks noGrp="1"/>
          </p:cNvSpPr>
          <p:nvPr>
            <p:ph type="ftr" sz="quarter" idx="2"/>
          </p:nvPr>
        </p:nvSpPr>
        <p:spPr>
          <a:xfrm>
            <a:off x="0" y="8777288"/>
            <a:ext cx="3013075"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D3523F8-3F3D-CA53-8031-1F679D5BC152}"/>
              </a:ext>
            </a:extLst>
          </p:cNvPr>
          <p:cNvSpPr>
            <a:spLocks noGrp="1"/>
          </p:cNvSpPr>
          <p:nvPr>
            <p:ph type="sldNum" sz="quarter" idx="3"/>
          </p:nvPr>
        </p:nvSpPr>
        <p:spPr>
          <a:xfrm>
            <a:off x="3940175" y="8777288"/>
            <a:ext cx="3013075" cy="463550"/>
          </a:xfrm>
          <a:prstGeom prst="rect">
            <a:avLst/>
          </a:prstGeom>
        </p:spPr>
        <p:txBody>
          <a:bodyPr vert="horz" lIns="91440" tIns="45720" rIns="91440" bIns="45720" rtlCol="0" anchor="b"/>
          <a:lstStyle>
            <a:lvl1pPr algn="r">
              <a:defRPr sz="1200"/>
            </a:lvl1pPr>
          </a:lstStyle>
          <a:p>
            <a:fld id="{61CCD483-6B58-46A9-8463-EBAD3C02BA1E}" type="slidenum">
              <a:rPr lang="en-CA" smtClean="0"/>
              <a:t>‹#›</a:t>
            </a:fld>
            <a:endParaRPr lang="en-CA"/>
          </a:p>
        </p:txBody>
      </p:sp>
    </p:spTree>
    <p:extLst>
      <p:ext uri="{BB962C8B-B14F-4D97-AF65-F5344CB8AC3E}">
        <p14:creationId xmlns:p14="http://schemas.microsoft.com/office/powerpoint/2010/main" val="172714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5953C08F-D863-2440-B72F-6BEEA99D3E49}" type="datetimeFigureOut">
              <a:rPr lang="en-US" smtClean="0"/>
              <a:t>10/9/2025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60D99AB4-D551-B547-8043-8BC1EF0B50A8}" type="slidenum">
              <a:rPr lang="en-US" smtClean="0"/>
              <a:t>‹#›</a:t>
            </a:fld>
            <a:endParaRPr lang="en-US"/>
          </a:p>
        </p:txBody>
      </p:sp>
    </p:spTree>
    <p:extLst>
      <p:ext uri="{BB962C8B-B14F-4D97-AF65-F5344CB8AC3E}">
        <p14:creationId xmlns:p14="http://schemas.microsoft.com/office/powerpoint/2010/main" val="181697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4" descr="A close-up of a machine&#10;&#10;AI-generated content may be incorrect.">
            <a:extLst>
              <a:ext uri="{FF2B5EF4-FFF2-40B4-BE49-F238E27FC236}">
                <a16:creationId xmlns:a16="http://schemas.microsoft.com/office/drawing/2014/main" id="{568B2708-75A8-8BAC-4E22-43DAB564EA35}"/>
              </a:ext>
            </a:extLst>
          </p:cNvPr>
          <p:cNvPicPr>
            <a:picLocks noChangeAspect="1"/>
          </p:cNvPicPr>
          <p:nvPr userDrawn="1"/>
        </p:nvPicPr>
        <p:blipFill>
          <a:blip r:embed="rId2"/>
          <a:stretch>
            <a:fillRect/>
          </a:stretch>
        </p:blipFill>
        <p:spPr>
          <a:xfrm>
            <a:off x="-1" y="0"/>
            <a:ext cx="12191995" cy="6857997"/>
          </a:xfrm>
          <a:prstGeom prst="rect">
            <a:avLst/>
          </a:prstGeom>
        </p:spPr>
      </p:pic>
      <p:sp>
        <p:nvSpPr>
          <p:cNvPr id="4" name="Title 1">
            <a:extLst>
              <a:ext uri="{FF2B5EF4-FFF2-40B4-BE49-F238E27FC236}">
                <a16:creationId xmlns:a16="http://schemas.microsoft.com/office/drawing/2014/main" id="{DD4D5A5C-4928-486C-3C3A-07D95B81B3B2}"/>
              </a:ext>
            </a:extLst>
          </p:cNvPr>
          <p:cNvSpPr>
            <a:spLocks noGrp="1"/>
          </p:cNvSpPr>
          <p:nvPr>
            <p:ph type="ctrTitle"/>
          </p:nvPr>
        </p:nvSpPr>
        <p:spPr>
          <a:xfrm>
            <a:off x="6822040" y="3955550"/>
            <a:ext cx="4908426" cy="1643865"/>
          </a:xfrm>
        </p:spPr>
        <p:txBody>
          <a:bodyPr anchor="b">
            <a:normAutofit/>
          </a:bodyPr>
          <a:lstStyle>
            <a:lvl1pPr algn="l">
              <a:defRPr sz="3000"/>
            </a:lvl1pPr>
          </a:lstStyle>
          <a:p>
            <a:r>
              <a:rPr lang="en-US" dirty="0"/>
              <a:t>Click to edit Master title style</a:t>
            </a:r>
          </a:p>
        </p:txBody>
      </p:sp>
      <p:sp>
        <p:nvSpPr>
          <p:cNvPr id="6" name="Subtitle 2">
            <a:extLst>
              <a:ext uri="{FF2B5EF4-FFF2-40B4-BE49-F238E27FC236}">
                <a16:creationId xmlns:a16="http://schemas.microsoft.com/office/drawing/2014/main" id="{B818C269-4FAE-B19C-0804-3B7944DF9FA7}"/>
              </a:ext>
            </a:extLst>
          </p:cNvPr>
          <p:cNvSpPr>
            <a:spLocks noGrp="1"/>
          </p:cNvSpPr>
          <p:nvPr>
            <p:ph type="subTitle" idx="1"/>
          </p:nvPr>
        </p:nvSpPr>
        <p:spPr>
          <a:xfrm>
            <a:off x="6801492" y="6369977"/>
            <a:ext cx="4908426" cy="488019"/>
          </a:xfrm>
        </p:spPr>
        <p:txBody>
          <a:bodyPr>
            <a:normAutofit/>
          </a:bodyPr>
          <a:lstStyle>
            <a:lvl1pPr marL="0" indent="0" algn="l">
              <a:buNone/>
              <a:defRPr sz="1900" b="1" i="0">
                <a:solidFill>
                  <a:srgbClr val="EAEF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746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FB8840-6ED2-F56C-1158-F2B5882DCC06}"/>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2" name="Title 1">
            <a:extLst>
              <a:ext uri="{FF2B5EF4-FFF2-40B4-BE49-F238E27FC236}">
                <a16:creationId xmlns:a16="http://schemas.microsoft.com/office/drawing/2014/main" id="{AE98608B-DDE6-464D-B6C5-26575CEC5BFE}"/>
              </a:ext>
            </a:extLst>
          </p:cNvPr>
          <p:cNvSpPr>
            <a:spLocks noGrp="1"/>
          </p:cNvSpPr>
          <p:nvPr>
            <p:ph type="title"/>
          </p:nvPr>
        </p:nvSpPr>
        <p:spPr>
          <a:xfrm>
            <a:off x="838200" y="365125"/>
            <a:ext cx="10515600" cy="1062459"/>
          </a:xfrm>
        </p:spPr>
        <p:txBody>
          <a:bodyPr anchor="b">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69FD0A50-6ECC-405B-0810-5B011E7921BC}"/>
              </a:ext>
            </a:extLst>
          </p:cNvPr>
          <p:cNvSpPr>
            <a:spLocks noGrp="1"/>
          </p:cNvSpPr>
          <p:nvPr>
            <p:ph idx="1"/>
          </p:nvPr>
        </p:nvSpPr>
        <p:spPr/>
        <p:txBody>
          <a:bodyPr/>
          <a:lstStyle>
            <a:lvl1pPr>
              <a:defRPr sz="2000">
                <a:solidFill>
                  <a:srgbClr val="3D4856"/>
                </a:solidFill>
                <a:latin typeface="Arial" panose="020B0604020202020204" pitchFamily="34" charset="0"/>
                <a:cs typeface="Arial" panose="020B0604020202020204" pitchFamily="34" charset="0"/>
              </a:defRPr>
            </a:lvl1pPr>
            <a:lvl2pPr>
              <a:defRPr sz="1800">
                <a:solidFill>
                  <a:srgbClr val="3D4856"/>
                </a:solidFill>
                <a:latin typeface="Arial" panose="020B0604020202020204" pitchFamily="34" charset="0"/>
                <a:cs typeface="Arial" panose="020B0604020202020204" pitchFamily="34" charset="0"/>
              </a:defRPr>
            </a:lvl2pPr>
            <a:lvl3pPr>
              <a:defRPr sz="1600">
                <a:solidFill>
                  <a:srgbClr val="3D4856"/>
                </a:solidFill>
                <a:latin typeface="Arial" panose="020B0604020202020204" pitchFamily="34" charset="0"/>
                <a:cs typeface="Arial" panose="020B0604020202020204" pitchFamily="34" charset="0"/>
              </a:defRPr>
            </a:lvl3pPr>
            <a:lvl4pPr>
              <a:defRPr>
                <a:solidFill>
                  <a:srgbClr val="3D4856"/>
                </a:solidFill>
              </a:defRPr>
            </a:lvl4pPr>
            <a:lvl5pPr>
              <a:defRPr>
                <a:solidFill>
                  <a:srgbClr val="3D4856"/>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E3A3247B-9CAF-7FF9-33C2-8FCFEDA67CB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4" name="Picture 3" descr="A blue and black logo&#10;&#10;Description automatically generated">
            <a:extLst>
              <a:ext uri="{FF2B5EF4-FFF2-40B4-BE49-F238E27FC236}">
                <a16:creationId xmlns:a16="http://schemas.microsoft.com/office/drawing/2014/main" id="{A44CC3A1-9AEE-8CA9-87FB-0F35DDDA03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5" name="Straight Connector 4">
            <a:extLst>
              <a:ext uri="{FF2B5EF4-FFF2-40B4-BE49-F238E27FC236}">
                <a16:creationId xmlns:a16="http://schemas.microsoft.com/office/drawing/2014/main" id="{BF512A7B-1E23-915A-E554-B24261CFDE65}"/>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5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map of the world&#10;&#10;AI-generated content may be incorrect.">
            <a:extLst>
              <a:ext uri="{FF2B5EF4-FFF2-40B4-BE49-F238E27FC236}">
                <a16:creationId xmlns:a16="http://schemas.microsoft.com/office/drawing/2014/main" id="{910848CE-D77B-B4B8-7211-AAC4F3B792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D3F08-099C-FE11-4E96-DA558D5EEBF5}"/>
              </a:ext>
            </a:extLst>
          </p:cNvPr>
          <p:cNvSpPr>
            <a:spLocks noGrp="1"/>
          </p:cNvSpPr>
          <p:nvPr>
            <p:ph type="title"/>
          </p:nvPr>
        </p:nvSpPr>
        <p:spPr>
          <a:xfrm>
            <a:off x="838200" y="272143"/>
            <a:ext cx="10515600" cy="1418545"/>
          </a:xfrm>
        </p:spPr>
        <p:txBody>
          <a:bodyPr anchor="t">
            <a:normAutofit/>
          </a:bodyPr>
          <a:lstStyle>
            <a:lvl1pPr>
              <a:defRPr sz="2500"/>
            </a:lvl1pPr>
          </a:lstStyle>
          <a:p>
            <a:r>
              <a:rPr lang="en-US" dirty="0"/>
              <a:t>Click to edit Master title style</a:t>
            </a:r>
          </a:p>
        </p:txBody>
      </p:sp>
      <p:sp>
        <p:nvSpPr>
          <p:cNvPr id="6" name="Rectangle 5">
            <a:extLst>
              <a:ext uri="{FF2B5EF4-FFF2-40B4-BE49-F238E27FC236}">
                <a16:creationId xmlns:a16="http://schemas.microsoft.com/office/drawing/2014/main" id="{F3867218-A146-52B4-795E-02C7A298AF88}"/>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877E20CB-0B5F-7A6C-5FD4-6BDE37F2AC4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8" name="Picture 7" descr="A blue and black logo&#10;&#10;Description automatically generated">
            <a:extLst>
              <a:ext uri="{FF2B5EF4-FFF2-40B4-BE49-F238E27FC236}">
                <a16:creationId xmlns:a16="http://schemas.microsoft.com/office/drawing/2014/main" id="{EC7329F4-EA20-E9E7-72B6-C353753F33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Tree>
    <p:extLst>
      <p:ext uri="{BB962C8B-B14F-4D97-AF65-F5344CB8AC3E}">
        <p14:creationId xmlns:p14="http://schemas.microsoft.com/office/powerpoint/2010/main" val="241922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7FBFF4-F56A-1050-C60E-FC6AD5A39815}"/>
              </a:ext>
            </a:extLst>
          </p:cNvPr>
          <p:cNvSpPr>
            <a:spLocks noGrp="1"/>
          </p:cNvSpPr>
          <p:nvPr>
            <p:ph type="body" idx="1"/>
          </p:nvPr>
        </p:nvSpPr>
        <p:spPr>
          <a:xfrm>
            <a:off x="839788" y="1681163"/>
            <a:ext cx="5157787"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6838649-4563-8B47-8E3A-3F3E05B49CF9}"/>
              </a:ext>
            </a:extLst>
          </p:cNvPr>
          <p:cNvSpPr>
            <a:spLocks noGrp="1"/>
          </p:cNvSpPr>
          <p:nvPr>
            <p:ph sz="half" idx="2"/>
          </p:nvPr>
        </p:nvSpPr>
        <p:spPr>
          <a:xfrm>
            <a:off x="839788" y="2612571"/>
            <a:ext cx="5157787"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sz="1600">
                <a:solidFill>
                  <a:srgbClr val="3D4856"/>
                </a:solidFill>
              </a:defRPr>
            </a:lvl3pPr>
            <a:lvl4pPr>
              <a:defRPr>
                <a:solidFill>
                  <a:srgbClr val="3D4856"/>
                </a:solidFill>
              </a:defRPr>
            </a:lvl4pPr>
            <a:lvl5pPr>
              <a:defRPr>
                <a:solidFill>
                  <a:srgbClr val="3D4856"/>
                </a:solidFill>
              </a:defRPr>
            </a:lvl5p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796E162C-1453-F5AA-A350-7488B435113D}"/>
              </a:ext>
            </a:extLst>
          </p:cNvPr>
          <p:cNvSpPr>
            <a:spLocks noGrp="1"/>
          </p:cNvSpPr>
          <p:nvPr>
            <p:ph type="body" sz="quarter" idx="3"/>
          </p:nvPr>
        </p:nvSpPr>
        <p:spPr>
          <a:xfrm>
            <a:off x="6172200" y="1681163"/>
            <a:ext cx="5183188"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BA03D79-00A7-5899-E0F2-DCCC72260B08}"/>
              </a:ext>
            </a:extLst>
          </p:cNvPr>
          <p:cNvSpPr>
            <a:spLocks noGrp="1"/>
          </p:cNvSpPr>
          <p:nvPr>
            <p:ph sz="quarter" idx="4"/>
          </p:nvPr>
        </p:nvSpPr>
        <p:spPr>
          <a:xfrm>
            <a:off x="6172200" y="2612571"/>
            <a:ext cx="5183188"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a:solidFill>
                  <a:srgbClr val="3D4856"/>
                </a:solidFill>
              </a:defRPr>
            </a:lvl3pPr>
            <a:lvl4pPr>
              <a:defRPr>
                <a:solidFill>
                  <a:srgbClr val="3D4856"/>
                </a:solidFill>
              </a:defRPr>
            </a:lvl4pPr>
            <a:lvl5pPr>
              <a:defRPr>
                <a:solidFill>
                  <a:srgbClr val="3D4856"/>
                </a:solidFill>
              </a:defRPr>
            </a:lvl5pPr>
          </a:lstStyle>
          <a:p>
            <a:pPr lvl="0"/>
            <a:r>
              <a:rPr lang="en-US" dirty="0"/>
              <a:t>Click to edit Master text styles</a:t>
            </a:r>
          </a:p>
          <a:p>
            <a:pPr lvl="1"/>
            <a:r>
              <a:rPr lang="en-US" dirty="0"/>
              <a:t>Second level</a:t>
            </a:r>
          </a:p>
        </p:txBody>
      </p:sp>
      <p:sp>
        <p:nvSpPr>
          <p:cNvPr id="12" name="Title 1">
            <a:extLst>
              <a:ext uri="{FF2B5EF4-FFF2-40B4-BE49-F238E27FC236}">
                <a16:creationId xmlns:a16="http://schemas.microsoft.com/office/drawing/2014/main" id="{36DC106E-4D24-D29F-093A-A5F82CD5908C}"/>
              </a:ext>
            </a:extLst>
          </p:cNvPr>
          <p:cNvSpPr>
            <a:spLocks noGrp="1"/>
          </p:cNvSpPr>
          <p:nvPr>
            <p:ph type="title"/>
          </p:nvPr>
        </p:nvSpPr>
        <p:spPr>
          <a:xfrm>
            <a:off x="838200" y="365125"/>
            <a:ext cx="10515600" cy="1062459"/>
          </a:xfrm>
        </p:spPr>
        <p:txBody>
          <a:bodyPr anchor="b">
            <a:normAutofit/>
          </a:bodyPr>
          <a:lstStyle>
            <a:lvl1pPr>
              <a:defRPr sz="3000"/>
            </a:lvl1pPr>
          </a:lstStyle>
          <a:p>
            <a:r>
              <a:rPr lang="en-US" dirty="0"/>
              <a:t>Click to edit Master title style</a:t>
            </a:r>
          </a:p>
        </p:txBody>
      </p:sp>
      <p:sp>
        <p:nvSpPr>
          <p:cNvPr id="13" name="Rectangle 12">
            <a:extLst>
              <a:ext uri="{FF2B5EF4-FFF2-40B4-BE49-F238E27FC236}">
                <a16:creationId xmlns:a16="http://schemas.microsoft.com/office/drawing/2014/main" id="{95601E40-5B68-291D-AF6D-A5068B7FEC0D}"/>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4" name="Slide Number Placeholder 5">
            <a:extLst>
              <a:ext uri="{FF2B5EF4-FFF2-40B4-BE49-F238E27FC236}">
                <a16:creationId xmlns:a16="http://schemas.microsoft.com/office/drawing/2014/main" id="{4307D520-79A7-C43F-BA9E-AC3BBEB35B2D}"/>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2" name="Picture 1" descr="A blue and black logo&#10;&#10;Description automatically generated">
            <a:extLst>
              <a:ext uri="{FF2B5EF4-FFF2-40B4-BE49-F238E27FC236}">
                <a16:creationId xmlns:a16="http://schemas.microsoft.com/office/drawing/2014/main" id="{71F563D6-69AC-A3B8-6AFD-1ED19C4D89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8" name="Straight Connector 7">
            <a:extLst>
              <a:ext uri="{FF2B5EF4-FFF2-40B4-BE49-F238E27FC236}">
                <a16:creationId xmlns:a16="http://schemas.microsoft.com/office/drawing/2014/main" id="{04277A0C-DD58-51B5-515C-F80CAE4603F7}"/>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1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6FC6-4007-96BF-03FB-1D24C3F11440}"/>
              </a:ext>
            </a:extLst>
          </p:cNvPr>
          <p:cNvSpPr>
            <a:spLocks noGrp="1"/>
          </p:cNvSpPr>
          <p:nvPr>
            <p:ph type="title"/>
          </p:nvPr>
        </p:nvSpPr>
        <p:spPr>
          <a:xfrm>
            <a:off x="5191761" y="457200"/>
            <a:ext cx="6160454" cy="970384"/>
          </a:xfrm>
        </p:spPr>
        <p:txBody>
          <a:bodyPr anchor="b">
            <a:normAutofit/>
          </a:bodyPr>
          <a:lstStyle>
            <a:lvl1pPr>
              <a:defRPr sz="3000"/>
            </a:lvl1pPr>
          </a:lstStyle>
          <a:p>
            <a:r>
              <a:rPr lang="en-US" dirty="0"/>
              <a:t>Click to edit Master title style</a:t>
            </a:r>
          </a:p>
        </p:txBody>
      </p:sp>
      <p:sp>
        <p:nvSpPr>
          <p:cNvPr id="3" name="Picture Placeholder 2">
            <a:extLst>
              <a:ext uri="{FF2B5EF4-FFF2-40B4-BE49-F238E27FC236}">
                <a16:creationId xmlns:a16="http://schemas.microsoft.com/office/drawing/2014/main" id="{B6ACF110-F4E7-6983-25C1-6AC7EB4036FC}"/>
              </a:ext>
            </a:extLst>
          </p:cNvPr>
          <p:cNvSpPr>
            <a:spLocks noGrp="1"/>
          </p:cNvSpPr>
          <p:nvPr>
            <p:ph type="pic" idx="1"/>
          </p:nvPr>
        </p:nvSpPr>
        <p:spPr>
          <a:xfrm>
            <a:off x="838200" y="457200"/>
            <a:ext cx="3932237" cy="5682341"/>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5CC216-6927-7176-99B0-C13EB41F1A71}"/>
              </a:ext>
            </a:extLst>
          </p:cNvPr>
          <p:cNvSpPr>
            <a:spLocks noGrp="1"/>
          </p:cNvSpPr>
          <p:nvPr>
            <p:ph type="body" sz="half" idx="2"/>
          </p:nvPr>
        </p:nvSpPr>
        <p:spPr>
          <a:xfrm>
            <a:off x="5191761" y="1791479"/>
            <a:ext cx="6160454"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Rectangle 9">
            <a:extLst>
              <a:ext uri="{FF2B5EF4-FFF2-40B4-BE49-F238E27FC236}">
                <a16:creationId xmlns:a16="http://schemas.microsoft.com/office/drawing/2014/main" id="{3EAC6AB1-3C21-901B-0E51-5D8ED2D1BD95}"/>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1" name="Slide Number Placeholder 5">
            <a:extLst>
              <a:ext uri="{FF2B5EF4-FFF2-40B4-BE49-F238E27FC236}">
                <a16:creationId xmlns:a16="http://schemas.microsoft.com/office/drawing/2014/main" id="{334D80AA-9C5E-BD45-6033-F26A14DB2B4C}"/>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5" name="Picture 4" descr="A blue and black logo&#10;&#10;Description automatically generated">
            <a:extLst>
              <a:ext uri="{FF2B5EF4-FFF2-40B4-BE49-F238E27FC236}">
                <a16:creationId xmlns:a16="http://schemas.microsoft.com/office/drawing/2014/main" id="{3DDF6384-124B-8511-97F0-6776668DFE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6" name="Straight Connector 5">
            <a:extLst>
              <a:ext uri="{FF2B5EF4-FFF2-40B4-BE49-F238E27FC236}">
                <a16:creationId xmlns:a16="http://schemas.microsoft.com/office/drawing/2014/main" id="{9A0FA170-9CCA-FD65-8448-5E6549AA631A}"/>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1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68E8-38DD-FA7C-5D61-2CDDA7F479F2}"/>
              </a:ext>
            </a:extLst>
          </p:cNvPr>
          <p:cNvSpPr>
            <a:spLocks noGrp="1"/>
          </p:cNvSpPr>
          <p:nvPr>
            <p:ph type="title"/>
          </p:nvPr>
        </p:nvSpPr>
        <p:spPr>
          <a:xfrm>
            <a:off x="4704080" y="1842131"/>
            <a:ext cx="7005838" cy="1470023"/>
          </a:xfrm>
        </p:spPr>
        <p:txBody>
          <a:bodyPr anchor="b">
            <a:noAutofit/>
          </a:bodyPr>
          <a:lstStyle>
            <a:lvl1pPr>
              <a:defRPr sz="4500"/>
            </a:lvl1pPr>
          </a:lstStyle>
          <a:p>
            <a:r>
              <a:rPr lang="en-US" dirty="0"/>
              <a:t>Click to edit Master title style</a:t>
            </a:r>
          </a:p>
        </p:txBody>
      </p:sp>
      <p:sp>
        <p:nvSpPr>
          <p:cNvPr id="3" name="Picture Placeholder 2">
            <a:extLst>
              <a:ext uri="{FF2B5EF4-FFF2-40B4-BE49-F238E27FC236}">
                <a16:creationId xmlns:a16="http://schemas.microsoft.com/office/drawing/2014/main" id="{285725C9-BAE5-80A7-BD56-B7AC08628D41}"/>
              </a:ext>
            </a:extLst>
          </p:cNvPr>
          <p:cNvSpPr>
            <a:spLocks noGrp="1"/>
          </p:cNvSpPr>
          <p:nvPr>
            <p:ph type="pic" idx="1"/>
          </p:nvPr>
        </p:nvSpPr>
        <p:spPr>
          <a:xfrm>
            <a:off x="838201" y="1275080"/>
            <a:ext cx="3642360" cy="430784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a:extLst>
              <a:ext uri="{FF2B5EF4-FFF2-40B4-BE49-F238E27FC236}">
                <a16:creationId xmlns:a16="http://schemas.microsoft.com/office/drawing/2014/main" id="{2D277A5F-30FA-563A-6628-C1E95769230C}"/>
              </a:ext>
            </a:extLst>
          </p:cNvPr>
          <p:cNvSpPr/>
          <p:nvPr userDrawn="1"/>
        </p:nvSpPr>
        <p:spPr>
          <a:xfrm>
            <a:off x="10954139" y="6505178"/>
            <a:ext cx="399662" cy="3528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5" name="Slide Number Placeholder 5">
            <a:extLst>
              <a:ext uri="{FF2B5EF4-FFF2-40B4-BE49-F238E27FC236}">
                <a16:creationId xmlns:a16="http://schemas.microsoft.com/office/drawing/2014/main" id="{AABB08DB-5DA8-4300-DFE6-26BA23EE2C21}"/>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6" name="Picture 5" descr="A blue and black logo&#10;&#10;Description automatically generated">
            <a:extLst>
              <a:ext uri="{FF2B5EF4-FFF2-40B4-BE49-F238E27FC236}">
                <a16:creationId xmlns:a16="http://schemas.microsoft.com/office/drawing/2014/main" id="{A3682773-2A62-59AA-D2AF-029C02EFFF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
        <p:nvSpPr>
          <p:cNvPr id="7" name="Subtitle 2">
            <a:extLst>
              <a:ext uri="{FF2B5EF4-FFF2-40B4-BE49-F238E27FC236}">
                <a16:creationId xmlns:a16="http://schemas.microsoft.com/office/drawing/2014/main" id="{B4C3D1DC-BE05-69A5-D086-0F04C17BC008}"/>
              </a:ext>
            </a:extLst>
          </p:cNvPr>
          <p:cNvSpPr>
            <a:spLocks noGrp="1"/>
          </p:cNvSpPr>
          <p:nvPr>
            <p:ph type="subTitle" idx="13"/>
          </p:nvPr>
        </p:nvSpPr>
        <p:spPr>
          <a:xfrm>
            <a:off x="4709118" y="3606800"/>
            <a:ext cx="7000800" cy="1326439"/>
          </a:xfrm>
        </p:spPr>
        <p:txBody>
          <a:bodyPr>
            <a:normAutofit/>
          </a:bodyPr>
          <a:lstStyle>
            <a:lvl1pPr marL="0" indent="0" algn="l">
              <a:buNone/>
              <a:defRPr sz="2300" b="1" i="0">
                <a:solidFill>
                  <a:srgbClr val="0068A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98DCBA6C-0301-99F9-5D51-B4BF1D10D243}"/>
              </a:ext>
            </a:extLst>
          </p:cNvPr>
          <p:cNvCxnSpPr>
            <a:cxnSpLocks/>
          </p:cNvCxnSpPr>
          <p:nvPr userDrawn="1"/>
        </p:nvCxnSpPr>
        <p:spPr>
          <a:xfrm>
            <a:off x="4704080" y="3432732"/>
            <a:ext cx="7005838" cy="0"/>
          </a:xfrm>
          <a:prstGeom prst="line">
            <a:avLst/>
          </a:prstGeom>
          <a:ln w="38100">
            <a:solidFill>
              <a:srgbClr val="FFC50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8A1418-A96C-8082-A71E-98BA7A8938D8}"/>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92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F42978-9EF9-F2A0-721D-219E6BA9AF85}"/>
              </a:ext>
            </a:extLst>
          </p:cNvPr>
          <p:cNvSpPr/>
          <p:nvPr userDrawn="1"/>
        </p:nvSpPr>
        <p:spPr>
          <a:xfrm>
            <a:off x="6096000" y="1"/>
            <a:ext cx="6096000" cy="6857998"/>
          </a:xfrm>
          <a:prstGeom prst="rect">
            <a:avLst/>
          </a:prstGeom>
          <a:solidFill>
            <a:srgbClr val="C8C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FF2CA96-5D73-36C9-63C3-928677F9FC67}"/>
              </a:ext>
            </a:extLst>
          </p:cNvPr>
          <p:cNvSpPr>
            <a:spLocks noGrp="1"/>
          </p:cNvSpPr>
          <p:nvPr>
            <p:ph type="title"/>
          </p:nvPr>
        </p:nvSpPr>
        <p:spPr>
          <a:xfrm>
            <a:off x="828041" y="457200"/>
            <a:ext cx="4820919" cy="970384"/>
          </a:xfrm>
        </p:spPr>
        <p:txBody>
          <a:bodyPr anchor="b">
            <a:normAutofit/>
          </a:bodyPr>
          <a:lstStyle>
            <a:lvl1pPr>
              <a:defRPr sz="3000"/>
            </a:lvl1pPr>
          </a:lstStyle>
          <a:p>
            <a:r>
              <a:rPr lang="en-US" dirty="0"/>
              <a:t>Click to edit Master title style</a:t>
            </a:r>
          </a:p>
        </p:txBody>
      </p:sp>
      <p:sp>
        <p:nvSpPr>
          <p:cNvPr id="5" name="Text Placeholder 3">
            <a:extLst>
              <a:ext uri="{FF2B5EF4-FFF2-40B4-BE49-F238E27FC236}">
                <a16:creationId xmlns:a16="http://schemas.microsoft.com/office/drawing/2014/main" id="{6BA184EC-74E9-0A00-33DB-681631FDFD59}"/>
              </a:ext>
            </a:extLst>
          </p:cNvPr>
          <p:cNvSpPr>
            <a:spLocks noGrp="1"/>
          </p:cNvSpPr>
          <p:nvPr>
            <p:ph type="body" sz="half" idx="2"/>
          </p:nvPr>
        </p:nvSpPr>
        <p:spPr>
          <a:xfrm>
            <a:off x="828041" y="1791479"/>
            <a:ext cx="4820919"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Rectangle 5">
            <a:extLst>
              <a:ext uri="{FF2B5EF4-FFF2-40B4-BE49-F238E27FC236}">
                <a16:creationId xmlns:a16="http://schemas.microsoft.com/office/drawing/2014/main" id="{B900AE7D-C758-378A-00BA-61091D0C9573}"/>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1EC9EA9D-34FD-1922-24DE-816201B4BC9A}"/>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dirty="0"/>
          </a:p>
        </p:txBody>
      </p:sp>
      <p:pic>
        <p:nvPicPr>
          <p:cNvPr id="12" name="Picture 11" descr="A blue and black logo&#10;&#10;Description automatically generated">
            <a:extLst>
              <a:ext uri="{FF2B5EF4-FFF2-40B4-BE49-F238E27FC236}">
                <a16:creationId xmlns:a16="http://schemas.microsoft.com/office/drawing/2014/main" id="{9EA85BAC-245E-64C7-45FF-475943C80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2" name="Straight Connector 1">
            <a:extLst>
              <a:ext uri="{FF2B5EF4-FFF2-40B4-BE49-F238E27FC236}">
                <a16:creationId xmlns:a16="http://schemas.microsoft.com/office/drawing/2014/main" id="{042F5D3E-9D2B-AC97-E62C-4EF871A6F2CC}"/>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eak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68B77-1E10-691E-AC2A-5B2819059AC6}"/>
              </a:ext>
            </a:extLst>
          </p:cNvPr>
          <p:cNvSpPr/>
          <p:nvPr userDrawn="1"/>
        </p:nvSpPr>
        <p:spPr>
          <a:xfrm>
            <a:off x="4770438" y="0"/>
            <a:ext cx="7421562" cy="6858000"/>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D5F161-7C95-217E-6218-3278FD803C5B}"/>
              </a:ext>
            </a:extLst>
          </p:cNvPr>
          <p:cNvSpPr>
            <a:spLocks noGrp="1"/>
          </p:cNvSpPr>
          <p:nvPr>
            <p:ph type="title"/>
          </p:nvPr>
        </p:nvSpPr>
        <p:spPr>
          <a:xfrm>
            <a:off x="5365102" y="1707502"/>
            <a:ext cx="5988698" cy="1721498"/>
          </a:xfrm>
        </p:spPr>
        <p:txBody>
          <a:bodyPr anchor="b">
            <a:noAutofit/>
          </a:bodyPr>
          <a:lstStyle>
            <a:lvl1pPr>
              <a:defRPr sz="4500">
                <a:solidFill>
                  <a:srgbClr val="EAEFF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99D96DED-7708-3514-1EE5-2A99BBE6337B}"/>
              </a:ext>
            </a:extLst>
          </p:cNvPr>
          <p:cNvSpPr>
            <a:spLocks noGrp="1"/>
          </p:cNvSpPr>
          <p:nvPr>
            <p:ph type="pic" idx="1"/>
          </p:nvPr>
        </p:nvSpPr>
        <p:spPr>
          <a:xfrm>
            <a:off x="0" y="0"/>
            <a:ext cx="4770437" cy="68580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8">
            <a:extLst>
              <a:ext uri="{FF2B5EF4-FFF2-40B4-BE49-F238E27FC236}">
                <a16:creationId xmlns:a16="http://schemas.microsoft.com/office/drawing/2014/main" id="{0888BC32-F28E-FB68-E860-3BE5DDA10650}"/>
              </a:ext>
            </a:extLst>
          </p:cNvPr>
          <p:cNvSpPr>
            <a:spLocks noGrp="1"/>
          </p:cNvSpPr>
          <p:nvPr>
            <p:ph type="body" sz="quarter" idx="10"/>
          </p:nvPr>
        </p:nvSpPr>
        <p:spPr>
          <a:xfrm>
            <a:off x="5365102" y="3771898"/>
            <a:ext cx="5589102" cy="914401"/>
          </a:xfrm>
        </p:spPr>
        <p:txBody>
          <a:bodyPr>
            <a:normAutofit/>
          </a:bodyPr>
          <a:lstStyle>
            <a:lvl1pPr marL="0" indent="0">
              <a:buNone/>
              <a:defRPr sz="2000">
                <a:solidFill>
                  <a:srgbClr val="FFC50D"/>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76032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2" name="Picture 1" descr="A blue background with white text&#10;&#10;Description automatically generated">
            <a:extLst>
              <a:ext uri="{FF2B5EF4-FFF2-40B4-BE49-F238E27FC236}">
                <a16:creationId xmlns:a16="http://schemas.microsoft.com/office/drawing/2014/main" id="{FE914D78-CDC0-8A87-5FAF-33C48DECE3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087028A-8363-66C2-C988-C83326C0D595}"/>
              </a:ext>
            </a:extLst>
          </p:cNvPr>
          <p:cNvSpPr txBox="1"/>
          <p:nvPr userDrawn="1"/>
        </p:nvSpPr>
        <p:spPr>
          <a:xfrm>
            <a:off x="947020" y="5007752"/>
            <a:ext cx="2834631" cy="400110"/>
          </a:xfrm>
          <a:prstGeom prst="rect">
            <a:avLst/>
          </a:prstGeom>
          <a:noFill/>
        </p:spPr>
        <p:txBody>
          <a:bodyPr wrap="square" rtlCol="0" anchor="ctr">
            <a:spAutoFit/>
          </a:bodyPr>
          <a:lstStyle/>
          <a:p>
            <a:r>
              <a:rPr lang="en-US" sz="2000" b="1" i="0" spc="300" baseline="0" dirty="0" err="1">
                <a:solidFill>
                  <a:srgbClr val="FFC50D"/>
                </a:solidFill>
                <a:latin typeface="Aptos Display" panose="020B0004020202020204" pitchFamily="34" charset="0"/>
                <a:cs typeface="Arial" panose="020B0604020202020204" pitchFamily="34" charset="0"/>
              </a:rPr>
              <a:t>www.velan.com</a:t>
            </a:r>
            <a:endParaRPr lang="en-US" sz="2000" b="1" i="0" spc="300" baseline="0" dirty="0">
              <a:solidFill>
                <a:srgbClr val="FFC50D"/>
              </a:solidFill>
              <a:latin typeface="Aptos Display" panose="020B0004020202020204" pitchFamily="34" charset="0"/>
              <a:cs typeface="Arial" panose="020B0604020202020204" pitchFamily="34" charset="0"/>
            </a:endParaRPr>
          </a:p>
        </p:txBody>
      </p:sp>
    </p:spTree>
    <p:extLst>
      <p:ext uri="{BB962C8B-B14F-4D97-AF65-F5344CB8AC3E}">
        <p14:creationId xmlns:p14="http://schemas.microsoft.com/office/powerpoint/2010/main" val="202783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CB22E-6B31-BDBF-E5CB-ADE60274E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2E0614-2C87-337C-4B10-D98489CA4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C214EEE2-AD96-947C-27A1-4B5363AE06F5}"/>
              </a:ext>
            </a:extLst>
          </p:cNvPr>
          <p:cNvSpPr/>
          <p:nvPr userDrawn="1"/>
        </p:nvSpPr>
        <p:spPr>
          <a:xfrm>
            <a:off x="-670560" y="1745616"/>
            <a:ext cx="528320" cy="528320"/>
          </a:xfrm>
          <a:prstGeom prst="rect">
            <a:avLst/>
          </a:prstGeom>
          <a:solidFill>
            <a:srgbClr val="FFC5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B1E152-C3ED-5C67-0AB6-F0DF0ABE31C1}"/>
              </a:ext>
            </a:extLst>
          </p:cNvPr>
          <p:cNvSpPr/>
          <p:nvPr userDrawn="1"/>
        </p:nvSpPr>
        <p:spPr>
          <a:xfrm>
            <a:off x="-670560" y="2517776"/>
            <a:ext cx="528320" cy="528320"/>
          </a:xfrm>
          <a:prstGeom prst="rect">
            <a:avLst/>
          </a:prstGeom>
          <a:solidFill>
            <a:srgbClr val="0067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6A6ACE-AF5C-ABEA-77AC-27226ED54A3E}"/>
              </a:ext>
            </a:extLst>
          </p:cNvPr>
          <p:cNvSpPr/>
          <p:nvPr userDrawn="1"/>
        </p:nvSpPr>
        <p:spPr>
          <a:xfrm>
            <a:off x="-670560" y="201296"/>
            <a:ext cx="528320" cy="528320"/>
          </a:xfrm>
          <a:prstGeom prst="rect">
            <a:avLst/>
          </a:prstGeom>
          <a:solidFill>
            <a:srgbClr val="3D48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26329E-C712-AD58-3896-325D57B4608C}"/>
              </a:ext>
            </a:extLst>
          </p:cNvPr>
          <p:cNvSpPr/>
          <p:nvPr userDrawn="1"/>
        </p:nvSpPr>
        <p:spPr>
          <a:xfrm>
            <a:off x="-670560" y="973456"/>
            <a:ext cx="528320" cy="528320"/>
          </a:xfrm>
          <a:prstGeom prst="rect">
            <a:avLst/>
          </a:prstGeom>
          <a:solidFill>
            <a:srgbClr val="EAEF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68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7" r:id="rId5"/>
    <p:sldLayoutId id="2147483661" r:id="rId6"/>
    <p:sldLayoutId id="2147483660" r:id="rId7"/>
    <p:sldLayoutId id="2147483658" r:id="rId8"/>
    <p:sldLayoutId id="2147483659" r:id="rId9"/>
  </p:sldLayoutIdLst>
  <p:hf hdr="0" ftr="0" dt="0"/>
  <p:txStyles>
    <p:titleStyle>
      <a:lvl1pPr algn="l" defTabSz="914400" rtl="0" eaLnBrk="1" latinLnBrk="0" hangingPunct="1">
        <a:lnSpc>
          <a:spcPct val="90000"/>
        </a:lnSpc>
        <a:spcBef>
          <a:spcPct val="0"/>
        </a:spcBef>
        <a:buNone/>
        <a:defRPr sz="3000" b="1" i="0" kern="1200">
          <a:solidFill>
            <a:srgbClr val="3D48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D4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D4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1F94-4AD1-F33B-CF81-B83EB6D8845C}"/>
              </a:ext>
            </a:extLst>
          </p:cNvPr>
          <p:cNvSpPr>
            <a:spLocks noGrp="1"/>
          </p:cNvSpPr>
          <p:nvPr>
            <p:ph type="ctrTitle"/>
          </p:nvPr>
        </p:nvSpPr>
        <p:spPr>
          <a:xfrm>
            <a:off x="6822039" y="3955551"/>
            <a:ext cx="4999059" cy="1185409"/>
          </a:xfrm>
        </p:spPr>
        <p:txBody>
          <a:bodyPr>
            <a:normAutofit/>
          </a:bodyPr>
          <a:lstStyle/>
          <a:p>
            <a:r>
              <a:rPr lang="en-US" dirty="0"/>
              <a:t>Q2-FY2026</a:t>
            </a:r>
            <a:br>
              <a:rPr lang="en-US" dirty="0"/>
            </a:br>
            <a:r>
              <a:rPr lang="en-US" dirty="0"/>
              <a:t>Investor Presentation</a:t>
            </a:r>
          </a:p>
        </p:txBody>
      </p:sp>
      <p:sp>
        <p:nvSpPr>
          <p:cNvPr id="3" name="Subtitle 2">
            <a:extLst>
              <a:ext uri="{FF2B5EF4-FFF2-40B4-BE49-F238E27FC236}">
                <a16:creationId xmlns:a16="http://schemas.microsoft.com/office/drawing/2014/main" id="{F9FB07DE-EE06-8EB1-0506-11CA94DECA14}"/>
              </a:ext>
            </a:extLst>
          </p:cNvPr>
          <p:cNvSpPr>
            <a:spLocks noGrp="1"/>
          </p:cNvSpPr>
          <p:nvPr>
            <p:ph type="subTitle" idx="1"/>
          </p:nvPr>
        </p:nvSpPr>
        <p:spPr/>
        <p:txBody>
          <a:bodyPr/>
          <a:lstStyle/>
          <a:p>
            <a:r>
              <a:rPr lang="en-US" dirty="0"/>
              <a:t>October 10, 2025</a:t>
            </a:r>
          </a:p>
        </p:txBody>
      </p:sp>
    </p:spTree>
    <p:extLst>
      <p:ext uri="{BB962C8B-B14F-4D97-AF65-F5344CB8AC3E}">
        <p14:creationId xmlns:p14="http://schemas.microsoft.com/office/powerpoint/2010/main" val="4021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70DE-BE0B-BC2C-8522-B23F77D0B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DA773-6117-C8B0-86F6-2458E498F96C}"/>
              </a:ext>
            </a:extLst>
          </p:cNvPr>
          <p:cNvSpPr>
            <a:spLocks noGrp="1"/>
          </p:cNvSpPr>
          <p:nvPr>
            <p:ph type="title"/>
          </p:nvPr>
        </p:nvSpPr>
        <p:spPr>
          <a:xfrm>
            <a:off x="520435" y="457200"/>
            <a:ext cx="5128525" cy="58928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Second Quarter Results</a:t>
            </a:r>
          </a:p>
        </p:txBody>
      </p:sp>
      <p:sp>
        <p:nvSpPr>
          <p:cNvPr id="4" name="Slide Number Placeholder 3">
            <a:extLst>
              <a:ext uri="{FF2B5EF4-FFF2-40B4-BE49-F238E27FC236}">
                <a16:creationId xmlns:a16="http://schemas.microsoft.com/office/drawing/2014/main" id="{D92834E2-94A0-A57F-4FAA-CC96388A093F}"/>
              </a:ext>
            </a:extLst>
          </p:cNvPr>
          <p:cNvSpPr>
            <a:spLocks noGrp="1"/>
          </p:cNvSpPr>
          <p:nvPr>
            <p:ph type="sldNum" sz="quarter" idx="12"/>
          </p:nvPr>
        </p:nvSpPr>
        <p:spPr/>
        <p:txBody>
          <a:bodyPr/>
          <a:lstStyle/>
          <a:p>
            <a:fld id="{103DDDE4-7A87-1F49-9041-0D2451D302B4}" type="slidenum">
              <a:rPr lang="en-US" smtClean="0"/>
              <a:pPr/>
              <a:t>10</a:t>
            </a:fld>
            <a:endParaRPr lang="en-US" dirty="0"/>
          </a:p>
        </p:txBody>
      </p:sp>
      <p:sp>
        <p:nvSpPr>
          <p:cNvPr id="13" name="TextBox 12">
            <a:extLst>
              <a:ext uri="{FF2B5EF4-FFF2-40B4-BE49-F238E27FC236}">
                <a16:creationId xmlns:a16="http://schemas.microsoft.com/office/drawing/2014/main" id="{0E1DCA63-CE61-249E-E81E-DB175EA419F1}"/>
              </a:ext>
            </a:extLst>
          </p:cNvPr>
          <p:cNvSpPr txBox="1"/>
          <p:nvPr/>
        </p:nvSpPr>
        <p:spPr>
          <a:xfrm>
            <a:off x="520435" y="1125430"/>
            <a:ext cx="1431930" cy="400110"/>
          </a:xfrm>
          <a:prstGeom prst="rect">
            <a:avLst/>
          </a:prstGeom>
          <a:noFill/>
        </p:spPr>
        <p:txBody>
          <a:bodyPr wrap="none" rtlCol="0">
            <a:spAutoFit/>
          </a:bodyPr>
          <a:lstStyle/>
          <a:p>
            <a:r>
              <a:rPr lang="en-CA" sz="2000" b="1" dirty="0">
                <a:solidFill>
                  <a:srgbClr val="0068A6"/>
                </a:solidFill>
              </a:rPr>
              <a:t>Gross Profit</a:t>
            </a:r>
          </a:p>
        </p:txBody>
      </p:sp>
      <p:sp>
        <p:nvSpPr>
          <p:cNvPr id="14" name="Arrow: Up 13">
            <a:extLst>
              <a:ext uri="{FF2B5EF4-FFF2-40B4-BE49-F238E27FC236}">
                <a16:creationId xmlns:a16="http://schemas.microsoft.com/office/drawing/2014/main" id="{C83BFCD8-4E81-6E0C-B0FB-DA8214612D3B}"/>
              </a:ext>
            </a:extLst>
          </p:cNvPr>
          <p:cNvSpPr/>
          <p:nvPr/>
        </p:nvSpPr>
        <p:spPr>
          <a:xfrm rot="10800000">
            <a:off x="2217243" y="1525436"/>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8F970D64-BE6E-D876-63C9-79419C641575}"/>
              </a:ext>
            </a:extLst>
          </p:cNvPr>
          <p:cNvSpPr txBox="1"/>
          <p:nvPr/>
        </p:nvSpPr>
        <p:spPr>
          <a:xfrm>
            <a:off x="526869" y="1476050"/>
            <a:ext cx="1597747" cy="800219"/>
          </a:xfrm>
          <a:prstGeom prst="rect">
            <a:avLst/>
          </a:prstGeom>
          <a:noFill/>
        </p:spPr>
        <p:txBody>
          <a:bodyPr wrap="square" rtlCol="0">
            <a:spAutoFit/>
          </a:bodyPr>
          <a:lstStyle/>
          <a:p>
            <a:r>
              <a:rPr lang="en-CA" b="1" dirty="0"/>
              <a:t>$15.7M</a:t>
            </a:r>
          </a:p>
          <a:p>
            <a:pPr>
              <a:spcBef>
                <a:spcPts val="1200"/>
              </a:spcBef>
            </a:pPr>
            <a:r>
              <a:rPr lang="en-CA" b="1" dirty="0"/>
              <a:t>23.2% of sales</a:t>
            </a:r>
          </a:p>
        </p:txBody>
      </p:sp>
      <p:sp>
        <p:nvSpPr>
          <p:cNvPr id="16" name="TextBox 15">
            <a:extLst>
              <a:ext uri="{FF2B5EF4-FFF2-40B4-BE49-F238E27FC236}">
                <a16:creationId xmlns:a16="http://schemas.microsoft.com/office/drawing/2014/main" id="{F336AFB4-9197-6DB8-FB4F-BA96654674D3}"/>
              </a:ext>
            </a:extLst>
          </p:cNvPr>
          <p:cNvSpPr txBox="1"/>
          <p:nvPr/>
        </p:nvSpPr>
        <p:spPr>
          <a:xfrm>
            <a:off x="2570480" y="1476050"/>
            <a:ext cx="2265680" cy="800219"/>
          </a:xfrm>
          <a:prstGeom prst="rect">
            <a:avLst/>
          </a:prstGeom>
          <a:noFill/>
        </p:spPr>
        <p:txBody>
          <a:bodyPr wrap="square" rtlCol="0">
            <a:spAutoFit/>
          </a:bodyPr>
          <a:lstStyle/>
          <a:p>
            <a:r>
              <a:rPr lang="en-CA" b="1" dirty="0"/>
              <a:t>$4.3M vs. prior year</a:t>
            </a:r>
          </a:p>
          <a:p>
            <a:pPr>
              <a:spcBef>
                <a:spcPts val="1200"/>
              </a:spcBef>
            </a:pPr>
            <a:r>
              <a:rPr lang="en-CA" b="1" dirty="0"/>
              <a:t>250 bps vs. prior year </a:t>
            </a:r>
          </a:p>
        </p:txBody>
      </p:sp>
      <p:sp>
        <p:nvSpPr>
          <p:cNvPr id="17" name="TextBox 16">
            <a:extLst>
              <a:ext uri="{FF2B5EF4-FFF2-40B4-BE49-F238E27FC236}">
                <a16:creationId xmlns:a16="http://schemas.microsoft.com/office/drawing/2014/main" id="{CD9B9739-CEB6-5DE0-F2A5-D8B3759446CD}"/>
              </a:ext>
            </a:extLst>
          </p:cNvPr>
          <p:cNvSpPr txBox="1"/>
          <p:nvPr/>
        </p:nvSpPr>
        <p:spPr>
          <a:xfrm>
            <a:off x="520435" y="2323895"/>
            <a:ext cx="5037348" cy="1431161"/>
          </a:xfrm>
          <a:prstGeom prst="rect">
            <a:avLst/>
          </a:prstGeom>
          <a:noFill/>
        </p:spPr>
        <p:txBody>
          <a:bodyPr wrap="square">
            <a:spAutoFit/>
          </a:bodyPr>
          <a:lstStyle/>
          <a:p>
            <a:pPr marL="180000" lvl="1" indent="-180000">
              <a:spcBef>
                <a:spcPts val="600"/>
              </a:spcBef>
              <a:buFont typeface="Arial" panose="020B0604020202020204" pitchFamily="34" charset="0"/>
              <a:buChar char="•"/>
            </a:pPr>
            <a:r>
              <a:rPr lang="en-CA" dirty="0">
                <a:solidFill>
                  <a:srgbClr val="3D4856"/>
                </a:solidFill>
                <a:cs typeface="Calibri" panose="020F0502020204030204" pitchFamily="34" charset="0"/>
              </a:rPr>
              <a:t>Lower sales volume</a:t>
            </a:r>
          </a:p>
          <a:p>
            <a:pPr marL="180000" lvl="1" indent="-180000">
              <a:spcBef>
                <a:spcPts val="600"/>
              </a:spcBef>
              <a:buFont typeface="Arial" panose="020B0604020202020204" pitchFamily="34" charset="0"/>
              <a:buChar char="•"/>
            </a:pPr>
            <a:r>
              <a:rPr lang="en-CA" dirty="0">
                <a:solidFill>
                  <a:srgbClr val="3D4856"/>
                </a:solidFill>
                <a:cs typeface="Calibri" panose="020F0502020204030204" pitchFamily="34" charset="0"/>
              </a:rPr>
              <a:t>Less favourable product mix</a:t>
            </a:r>
          </a:p>
          <a:p>
            <a:pPr marL="180000" lvl="1" indent="-180000">
              <a:spcBef>
                <a:spcPts val="600"/>
              </a:spcBef>
              <a:buFont typeface="Arial" panose="020B0604020202020204" pitchFamily="34" charset="0"/>
              <a:buChar char="•"/>
            </a:pPr>
            <a:r>
              <a:rPr lang="en-CA" dirty="0">
                <a:solidFill>
                  <a:srgbClr val="3D4856"/>
                </a:solidFill>
                <a:cs typeface="Calibri" panose="020F0502020204030204" pitchFamily="34" charset="0"/>
              </a:rPr>
              <a:t>Tariff impact</a:t>
            </a:r>
          </a:p>
          <a:p>
            <a:pPr marL="180000" lvl="1" indent="-180000">
              <a:spcBef>
                <a:spcPts val="600"/>
              </a:spcBef>
              <a:buFont typeface="Arial" panose="020B0604020202020204" pitchFamily="34" charset="0"/>
              <a:buChar char="•"/>
            </a:pPr>
            <a:r>
              <a:rPr lang="en-CA" dirty="0">
                <a:solidFill>
                  <a:srgbClr val="3D4856"/>
                </a:solidFill>
                <a:cs typeface="Calibri" panose="020F0502020204030204" pitchFamily="34" charset="0"/>
              </a:rPr>
              <a:t>Partially offset by positive FX impact</a:t>
            </a:r>
          </a:p>
        </p:txBody>
      </p:sp>
      <p:sp>
        <p:nvSpPr>
          <p:cNvPr id="3" name="Arrow: Up 2">
            <a:extLst>
              <a:ext uri="{FF2B5EF4-FFF2-40B4-BE49-F238E27FC236}">
                <a16:creationId xmlns:a16="http://schemas.microsoft.com/office/drawing/2014/main" id="{C02E5ADA-DE34-BFF4-C41D-94F450645206}"/>
              </a:ext>
            </a:extLst>
          </p:cNvPr>
          <p:cNvSpPr/>
          <p:nvPr/>
        </p:nvSpPr>
        <p:spPr>
          <a:xfrm rot="10800000">
            <a:off x="2219476" y="1926037"/>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9" name="Chart 18">
            <a:extLst>
              <a:ext uri="{FF2B5EF4-FFF2-40B4-BE49-F238E27FC236}">
                <a16:creationId xmlns:a16="http://schemas.microsoft.com/office/drawing/2014/main" id="{621C2C79-4E07-DEDB-BB30-E3DE0AD7A21A}"/>
              </a:ext>
            </a:extLst>
          </p:cNvPr>
          <p:cNvGraphicFramePr/>
          <p:nvPr>
            <p:extLst>
              <p:ext uri="{D42A27DB-BD31-4B8C-83A1-F6EECF244321}">
                <p14:modId xmlns:p14="http://schemas.microsoft.com/office/powerpoint/2010/main" val="3884766556"/>
              </p:ext>
            </p:extLst>
          </p:nvPr>
        </p:nvGraphicFramePr>
        <p:xfrm>
          <a:off x="6879771" y="262524"/>
          <a:ext cx="4550229" cy="2651262"/>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4772DCAE-F805-177A-80CC-CF9212EAA667}"/>
              </a:ext>
            </a:extLst>
          </p:cNvPr>
          <p:cNvGrpSpPr/>
          <p:nvPr/>
        </p:nvGrpSpPr>
        <p:grpSpPr>
          <a:xfrm>
            <a:off x="7709345" y="1634768"/>
            <a:ext cx="725550" cy="576007"/>
            <a:chOff x="2406610" y="1296221"/>
            <a:chExt cx="725560" cy="576000"/>
          </a:xfrm>
        </p:grpSpPr>
        <p:sp>
          <p:nvSpPr>
            <p:cNvPr id="25" name="Oval 24">
              <a:extLst>
                <a:ext uri="{FF2B5EF4-FFF2-40B4-BE49-F238E27FC236}">
                  <a16:creationId xmlns:a16="http://schemas.microsoft.com/office/drawing/2014/main" id="{463D38A8-4DB2-C2FF-04F6-675FC669459B}"/>
                </a:ext>
              </a:extLst>
            </p:cNvPr>
            <p:cNvSpPr/>
            <p:nvPr/>
          </p:nvSpPr>
          <p:spPr>
            <a:xfrm>
              <a:off x="2481390" y="1296221"/>
              <a:ext cx="576000" cy="576000"/>
            </a:xfrm>
            <a:prstGeom prst="ellipse">
              <a:avLst/>
            </a:prstGeom>
            <a:solidFill>
              <a:srgbClr val="3D485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CA" sz="1400"/>
            </a:p>
          </p:txBody>
        </p:sp>
        <p:sp>
          <p:nvSpPr>
            <p:cNvPr id="26" name="TextBox 11">
              <a:extLst>
                <a:ext uri="{FF2B5EF4-FFF2-40B4-BE49-F238E27FC236}">
                  <a16:creationId xmlns:a16="http://schemas.microsoft.com/office/drawing/2014/main" id="{733960DB-68DC-9D53-5950-4F33DA40D873}"/>
                </a:ext>
              </a:extLst>
            </p:cNvPr>
            <p:cNvSpPr txBox="1"/>
            <p:nvPr/>
          </p:nvSpPr>
          <p:spPr>
            <a:xfrm>
              <a:off x="2406610" y="1430335"/>
              <a:ext cx="725560" cy="307773"/>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fr-CA" sz="1400" b="1" dirty="0">
                  <a:solidFill>
                    <a:schemeClr val="bg1"/>
                  </a:solidFill>
                </a:rPr>
                <a:t>25.7%</a:t>
              </a:r>
              <a:endParaRPr lang="en-CA" sz="1400" b="1" dirty="0">
                <a:solidFill>
                  <a:schemeClr val="bg1"/>
                </a:solidFill>
              </a:endParaRPr>
            </a:p>
          </p:txBody>
        </p:sp>
      </p:grpSp>
      <p:grpSp>
        <p:nvGrpSpPr>
          <p:cNvPr id="9" name="Group 8">
            <a:extLst>
              <a:ext uri="{FF2B5EF4-FFF2-40B4-BE49-F238E27FC236}">
                <a16:creationId xmlns:a16="http://schemas.microsoft.com/office/drawing/2014/main" id="{5CCFF9A0-7627-74F7-C4DE-47CD644288E3}"/>
              </a:ext>
            </a:extLst>
          </p:cNvPr>
          <p:cNvGrpSpPr/>
          <p:nvPr/>
        </p:nvGrpSpPr>
        <p:grpSpPr>
          <a:xfrm>
            <a:off x="296915" y="4083971"/>
            <a:ext cx="5037348" cy="1527175"/>
            <a:chOff x="296915" y="3946058"/>
            <a:chExt cx="5037348" cy="1527175"/>
          </a:xfrm>
        </p:grpSpPr>
        <p:sp>
          <p:nvSpPr>
            <p:cNvPr id="5" name="TextBox 4">
              <a:extLst>
                <a:ext uri="{FF2B5EF4-FFF2-40B4-BE49-F238E27FC236}">
                  <a16:creationId xmlns:a16="http://schemas.microsoft.com/office/drawing/2014/main" id="{58B023C1-2972-529A-75E6-D03877BDC4B8}"/>
                </a:ext>
              </a:extLst>
            </p:cNvPr>
            <p:cNvSpPr txBox="1"/>
            <p:nvPr/>
          </p:nvSpPr>
          <p:spPr>
            <a:xfrm>
              <a:off x="520435" y="3946058"/>
              <a:ext cx="2097818" cy="400110"/>
            </a:xfrm>
            <a:prstGeom prst="rect">
              <a:avLst/>
            </a:prstGeom>
            <a:noFill/>
          </p:spPr>
          <p:txBody>
            <a:bodyPr wrap="none" rtlCol="0">
              <a:spAutoFit/>
            </a:bodyPr>
            <a:lstStyle/>
            <a:p>
              <a:r>
                <a:rPr lang="en-CA" sz="2000" b="1" dirty="0">
                  <a:solidFill>
                    <a:srgbClr val="0068A6"/>
                  </a:solidFill>
                </a:rPr>
                <a:t>Adjusted EBITDA</a:t>
              </a:r>
              <a:r>
                <a:rPr lang="en-CA" sz="2000" b="1" baseline="30000" dirty="0">
                  <a:solidFill>
                    <a:srgbClr val="0068A6"/>
                  </a:solidFill>
                </a:rPr>
                <a:t>1</a:t>
              </a:r>
            </a:p>
          </p:txBody>
        </p:sp>
        <p:sp>
          <p:nvSpPr>
            <p:cNvPr id="6" name="Arrow: Up 5">
              <a:extLst>
                <a:ext uri="{FF2B5EF4-FFF2-40B4-BE49-F238E27FC236}">
                  <a16:creationId xmlns:a16="http://schemas.microsoft.com/office/drawing/2014/main" id="{188F18D5-5CBF-3150-01F6-0AF277EDD68A}"/>
                </a:ext>
              </a:extLst>
            </p:cNvPr>
            <p:cNvSpPr/>
            <p:nvPr/>
          </p:nvSpPr>
          <p:spPr>
            <a:xfrm rot="10800000">
              <a:off x="1583721" y="4415672"/>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AE6A4240-3563-B98F-B44C-BEE6886F307D}"/>
                </a:ext>
              </a:extLst>
            </p:cNvPr>
            <p:cNvSpPr txBox="1"/>
            <p:nvPr/>
          </p:nvSpPr>
          <p:spPr>
            <a:xfrm>
              <a:off x="520435" y="4346168"/>
              <a:ext cx="798617" cy="369332"/>
            </a:xfrm>
            <a:prstGeom prst="rect">
              <a:avLst/>
            </a:prstGeom>
            <a:noFill/>
          </p:spPr>
          <p:txBody>
            <a:bodyPr wrap="none" rtlCol="0">
              <a:spAutoFit/>
            </a:bodyPr>
            <a:lstStyle/>
            <a:p>
              <a:r>
                <a:rPr lang="en-CA" b="1" dirty="0"/>
                <a:t>$3.4M</a:t>
              </a:r>
            </a:p>
          </p:txBody>
        </p:sp>
        <p:sp>
          <p:nvSpPr>
            <p:cNvPr id="18" name="TextBox 17">
              <a:extLst>
                <a:ext uri="{FF2B5EF4-FFF2-40B4-BE49-F238E27FC236}">
                  <a16:creationId xmlns:a16="http://schemas.microsoft.com/office/drawing/2014/main" id="{729FC558-E02E-0AF3-3725-2225BDF4C2E5}"/>
                </a:ext>
              </a:extLst>
            </p:cNvPr>
            <p:cNvSpPr txBox="1"/>
            <p:nvPr/>
          </p:nvSpPr>
          <p:spPr>
            <a:xfrm>
              <a:off x="2124616" y="4346168"/>
              <a:ext cx="2134526" cy="369332"/>
            </a:xfrm>
            <a:prstGeom prst="rect">
              <a:avLst/>
            </a:prstGeom>
            <a:noFill/>
          </p:spPr>
          <p:txBody>
            <a:bodyPr wrap="square" rtlCol="0">
              <a:spAutoFit/>
            </a:bodyPr>
            <a:lstStyle/>
            <a:p>
              <a:r>
                <a:rPr lang="en-CA" b="1" dirty="0"/>
                <a:t>$3.3M vs. prior year</a:t>
              </a:r>
            </a:p>
          </p:txBody>
        </p:sp>
        <p:sp>
          <p:nvSpPr>
            <p:cNvPr id="27" name="TextBox 26">
              <a:extLst>
                <a:ext uri="{FF2B5EF4-FFF2-40B4-BE49-F238E27FC236}">
                  <a16:creationId xmlns:a16="http://schemas.microsoft.com/office/drawing/2014/main" id="{063BE8C2-5CFB-4E93-4E1E-8D339C7C27FE}"/>
                </a:ext>
              </a:extLst>
            </p:cNvPr>
            <p:cNvSpPr txBox="1"/>
            <p:nvPr/>
          </p:nvSpPr>
          <p:spPr>
            <a:xfrm>
              <a:off x="296915" y="4749958"/>
              <a:ext cx="5037348" cy="723275"/>
            </a:xfrm>
            <a:prstGeom prst="rect">
              <a:avLst/>
            </a:prstGeom>
            <a:noFill/>
          </p:spPr>
          <p:txBody>
            <a:bodyPr wrap="square">
              <a:spAutoFit/>
            </a:bodyPr>
            <a:lstStyle/>
            <a:p>
              <a:pPr marL="360000" lvl="1" indent="-180000">
                <a:spcBef>
                  <a:spcPts val="600"/>
                </a:spcBef>
                <a:buFont typeface="Arial" panose="020B0604020202020204" pitchFamily="34" charset="0"/>
                <a:buChar char="•"/>
              </a:pPr>
              <a:r>
                <a:rPr lang="en-CA" dirty="0">
                  <a:solidFill>
                    <a:srgbClr val="3D4856"/>
                  </a:solidFill>
                  <a:cs typeface="Calibri" panose="020F0502020204030204" pitchFamily="34" charset="0"/>
                </a:rPr>
                <a:t>Lower gross profit</a:t>
              </a:r>
            </a:p>
            <a:p>
              <a:pPr marL="360000" lvl="1" indent="-180000">
                <a:spcBef>
                  <a:spcPts val="600"/>
                </a:spcBef>
                <a:buFont typeface="Arial" panose="020B0604020202020204" pitchFamily="34" charset="0"/>
                <a:buChar char="•"/>
              </a:pPr>
              <a:r>
                <a:rPr lang="en-CA" dirty="0">
                  <a:solidFill>
                    <a:srgbClr val="3D4856"/>
                  </a:solidFill>
                  <a:cs typeface="Calibri" panose="020F0502020204030204" pitchFamily="34" charset="0"/>
                </a:rPr>
                <a:t>Partially offset by reduced administration costs</a:t>
              </a:r>
            </a:p>
          </p:txBody>
        </p:sp>
      </p:grpSp>
      <p:graphicFrame>
        <p:nvGraphicFramePr>
          <p:cNvPr id="28" name="Chart 27">
            <a:extLst>
              <a:ext uri="{FF2B5EF4-FFF2-40B4-BE49-F238E27FC236}">
                <a16:creationId xmlns:a16="http://schemas.microsoft.com/office/drawing/2014/main" id="{D030459E-4DAA-27EB-48FC-C6B25E39DE7D}"/>
              </a:ext>
            </a:extLst>
          </p:cNvPr>
          <p:cNvGraphicFramePr/>
          <p:nvPr>
            <p:extLst>
              <p:ext uri="{D42A27DB-BD31-4B8C-83A1-F6EECF244321}">
                <p14:modId xmlns:p14="http://schemas.microsoft.com/office/powerpoint/2010/main" val="2134376452"/>
              </p:ext>
            </p:extLst>
          </p:nvPr>
        </p:nvGraphicFramePr>
        <p:xfrm>
          <a:off x="6879772" y="3222510"/>
          <a:ext cx="4550228" cy="2961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268AB8D-3ADF-39CF-9BDE-2EE8DF56FFF8}"/>
              </a:ext>
            </a:extLst>
          </p:cNvPr>
          <p:cNvSpPr txBox="1"/>
          <p:nvPr/>
        </p:nvSpPr>
        <p:spPr>
          <a:xfrm>
            <a:off x="716280" y="6438453"/>
            <a:ext cx="5485563" cy="230832"/>
          </a:xfrm>
          <a:prstGeom prst="rect">
            <a:avLst/>
          </a:prstGeom>
          <a:noFill/>
        </p:spPr>
        <p:txBody>
          <a:bodyPr wrap="square">
            <a:spAutoFit/>
          </a:bodyPr>
          <a:lstStyle/>
          <a:p>
            <a:r>
              <a:rPr lang="en-US" sz="900" i="1" baseline="30000" dirty="0">
                <a:ea typeface="Calibri" panose="020F0502020204030204" pitchFamily="34" charset="0"/>
                <a:cs typeface="Arial" panose="020B0604020202020204" pitchFamily="34" charset="0"/>
              </a:rPr>
              <a:t>1 </a:t>
            </a:r>
            <a:r>
              <a:rPr lang="en-US" sz="900" b="0" i="1" u="none" strike="noStrike" baseline="0" dirty="0"/>
              <a:t>Non-IFRS measure – see Non-IFRS and Supplementary </a:t>
            </a:r>
            <a:r>
              <a:rPr lang="en-US" sz="900" i="1" dirty="0"/>
              <a:t>F</a:t>
            </a:r>
            <a:r>
              <a:rPr lang="en-US" sz="900" b="0" i="1" u="none" strike="noStrike" baseline="0" dirty="0"/>
              <a:t>inancial </a:t>
            </a:r>
            <a:r>
              <a:rPr lang="en-US" sz="900" i="1" dirty="0"/>
              <a:t>M</a:t>
            </a:r>
            <a:r>
              <a:rPr lang="en-US" sz="900" b="0" i="1" u="none" strike="noStrike" baseline="0" dirty="0"/>
              <a:t>easures in the Appendix of this presentation.</a:t>
            </a:r>
            <a:endParaRPr lang="en-CA" sz="900" dirty="0">
              <a:cs typeface="Arial" panose="020B0604020202020204" pitchFamily="34" charset="0"/>
            </a:endParaRPr>
          </a:p>
        </p:txBody>
      </p:sp>
    </p:spTree>
    <p:extLst>
      <p:ext uri="{BB962C8B-B14F-4D97-AF65-F5344CB8AC3E}">
        <p14:creationId xmlns:p14="http://schemas.microsoft.com/office/powerpoint/2010/main" val="255932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AC098-A13C-B5CF-0ECE-A9C1B9289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75922-42E0-58C8-0B3C-3F9C20C29CF7}"/>
              </a:ext>
            </a:extLst>
          </p:cNvPr>
          <p:cNvSpPr>
            <a:spLocks noGrp="1"/>
          </p:cNvSpPr>
          <p:nvPr>
            <p:ph type="title"/>
          </p:nvPr>
        </p:nvSpPr>
        <p:spPr>
          <a:xfrm>
            <a:off x="520435" y="457200"/>
            <a:ext cx="5128525" cy="58928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Six-Month Results</a:t>
            </a:r>
          </a:p>
        </p:txBody>
      </p:sp>
      <p:sp>
        <p:nvSpPr>
          <p:cNvPr id="4" name="Slide Number Placeholder 3">
            <a:extLst>
              <a:ext uri="{FF2B5EF4-FFF2-40B4-BE49-F238E27FC236}">
                <a16:creationId xmlns:a16="http://schemas.microsoft.com/office/drawing/2014/main" id="{3489A11E-37D8-7096-258A-74FFC0459B3B}"/>
              </a:ext>
            </a:extLst>
          </p:cNvPr>
          <p:cNvSpPr>
            <a:spLocks noGrp="1"/>
          </p:cNvSpPr>
          <p:nvPr>
            <p:ph type="sldNum" sz="quarter" idx="12"/>
          </p:nvPr>
        </p:nvSpPr>
        <p:spPr/>
        <p:txBody>
          <a:bodyPr/>
          <a:lstStyle/>
          <a:p>
            <a:fld id="{103DDDE4-7A87-1F49-9041-0D2451D302B4}" type="slidenum">
              <a:rPr lang="en-US" smtClean="0"/>
              <a:pPr/>
              <a:t>11</a:t>
            </a:fld>
            <a:endParaRPr lang="en-US" dirty="0"/>
          </a:p>
        </p:txBody>
      </p:sp>
      <p:sp>
        <p:nvSpPr>
          <p:cNvPr id="13" name="TextBox 12">
            <a:extLst>
              <a:ext uri="{FF2B5EF4-FFF2-40B4-BE49-F238E27FC236}">
                <a16:creationId xmlns:a16="http://schemas.microsoft.com/office/drawing/2014/main" id="{0FBB531B-32D1-9160-6C08-E9B735498247}"/>
              </a:ext>
            </a:extLst>
          </p:cNvPr>
          <p:cNvSpPr txBox="1"/>
          <p:nvPr/>
        </p:nvSpPr>
        <p:spPr>
          <a:xfrm>
            <a:off x="643865" y="4015542"/>
            <a:ext cx="1431930" cy="400110"/>
          </a:xfrm>
          <a:prstGeom prst="rect">
            <a:avLst/>
          </a:prstGeom>
          <a:noFill/>
        </p:spPr>
        <p:txBody>
          <a:bodyPr wrap="none" rtlCol="0">
            <a:spAutoFit/>
          </a:bodyPr>
          <a:lstStyle/>
          <a:p>
            <a:r>
              <a:rPr lang="en-CA" sz="2000" b="1" dirty="0">
                <a:solidFill>
                  <a:srgbClr val="0068A6"/>
                </a:solidFill>
              </a:rPr>
              <a:t>Gross Profit</a:t>
            </a:r>
          </a:p>
        </p:txBody>
      </p:sp>
      <p:sp>
        <p:nvSpPr>
          <p:cNvPr id="14" name="Arrow: Up 13">
            <a:extLst>
              <a:ext uri="{FF2B5EF4-FFF2-40B4-BE49-F238E27FC236}">
                <a16:creationId xmlns:a16="http://schemas.microsoft.com/office/drawing/2014/main" id="{0CB26E1F-EB4B-C5A7-5142-092A26240B89}"/>
              </a:ext>
            </a:extLst>
          </p:cNvPr>
          <p:cNvSpPr/>
          <p:nvPr/>
        </p:nvSpPr>
        <p:spPr>
          <a:xfrm rot="10800000">
            <a:off x="2340673" y="4415548"/>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9D95F675-6B75-8766-629F-01D19BBE4875}"/>
              </a:ext>
            </a:extLst>
          </p:cNvPr>
          <p:cNvSpPr txBox="1"/>
          <p:nvPr/>
        </p:nvSpPr>
        <p:spPr>
          <a:xfrm>
            <a:off x="712048" y="4366162"/>
            <a:ext cx="1535998" cy="800219"/>
          </a:xfrm>
          <a:prstGeom prst="rect">
            <a:avLst/>
          </a:prstGeom>
          <a:noFill/>
        </p:spPr>
        <p:txBody>
          <a:bodyPr wrap="square" rtlCol="0">
            <a:spAutoFit/>
          </a:bodyPr>
          <a:lstStyle/>
          <a:p>
            <a:r>
              <a:rPr lang="en-CA" b="1" dirty="0"/>
              <a:t>$36.3M</a:t>
            </a:r>
          </a:p>
          <a:p>
            <a:pPr>
              <a:spcBef>
                <a:spcPts val="1200"/>
              </a:spcBef>
            </a:pPr>
            <a:r>
              <a:rPr lang="en-CA" b="1" dirty="0"/>
              <a:t>26.0% of sales</a:t>
            </a:r>
          </a:p>
        </p:txBody>
      </p:sp>
      <p:sp>
        <p:nvSpPr>
          <p:cNvPr id="16" name="TextBox 15">
            <a:extLst>
              <a:ext uri="{FF2B5EF4-FFF2-40B4-BE49-F238E27FC236}">
                <a16:creationId xmlns:a16="http://schemas.microsoft.com/office/drawing/2014/main" id="{82C3A650-E5DD-4D55-E0D7-C5F1E397BF6B}"/>
              </a:ext>
            </a:extLst>
          </p:cNvPr>
          <p:cNvSpPr txBox="1"/>
          <p:nvPr/>
        </p:nvSpPr>
        <p:spPr>
          <a:xfrm>
            <a:off x="2693910" y="4366162"/>
            <a:ext cx="2265680" cy="800219"/>
          </a:xfrm>
          <a:prstGeom prst="rect">
            <a:avLst/>
          </a:prstGeom>
          <a:noFill/>
        </p:spPr>
        <p:txBody>
          <a:bodyPr wrap="square" rtlCol="0">
            <a:spAutoFit/>
          </a:bodyPr>
          <a:lstStyle/>
          <a:p>
            <a:r>
              <a:rPr lang="en-CA" b="1" dirty="0"/>
              <a:t>$0.5M vs. prior year</a:t>
            </a:r>
          </a:p>
          <a:p>
            <a:pPr>
              <a:spcBef>
                <a:spcPts val="1200"/>
              </a:spcBef>
            </a:pPr>
            <a:r>
              <a:rPr lang="en-CA" b="1" dirty="0"/>
              <a:t>50 bps vs. prior year </a:t>
            </a:r>
          </a:p>
        </p:txBody>
      </p:sp>
      <p:sp>
        <p:nvSpPr>
          <p:cNvPr id="3" name="Arrow: Up 2">
            <a:extLst>
              <a:ext uri="{FF2B5EF4-FFF2-40B4-BE49-F238E27FC236}">
                <a16:creationId xmlns:a16="http://schemas.microsoft.com/office/drawing/2014/main" id="{B79E97DB-1090-1F0B-121C-B61AEAC389B4}"/>
              </a:ext>
            </a:extLst>
          </p:cNvPr>
          <p:cNvSpPr/>
          <p:nvPr/>
        </p:nvSpPr>
        <p:spPr>
          <a:xfrm rot="10800000">
            <a:off x="2340673" y="4840409"/>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9" name="Chart 18">
            <a:extLst>
              <a:ext uri="{FF2B5EF4-FFF2-40B4-BE49-F238E27FC236}">
                <a16:creationId xmlns:a16="http://schemas.microsoft.com/office/drawing/2014/main" id="{72A2E1A6-DF27-AFC3-FA55-33655810BDFA}"/>
              </a:ext>
            </a:extLst>
          </p:cNvPr>
          <p:cNvGraphicFramePr/>
          <p:nvPr>
            <p:extLst>
              <p:ext uri="{D42A27DB-BD31-4B8C-83A1-F6EECF244321}">
                <p14:modId xmlns:p14="http://schemas.microsoft.com/office/powerpoint/2010/main" val="762159908"/>
              </p:ext>
            </p:extLst>
          </p:nvPr>
        </p:nvGraphicFramePr>
        <p:xfrm>
          <a:off x="6803571" y="3618787"/>
          <a:ext cx="4550229" cy="2651262"/>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3D5A4A96-A3DD-0DD3-38BE-FCFBC6643567}"/>
              </a:ext>
            </a:extLst>
          </p:cNvPr>
          <p:cNvGrpSpPr/>
          <p:nvPr/>
        </p:nvGrpSpPr>
        <p:grpSpPr>
          <a:xfrm>
            <a:off x="7634566" y="4944418"/>
            <a:ext cx="725550" cy="576007"/>
            <a:chOff x="2406610" y="1296221"/>
            <a:chExt cx="725560" cy="576000"/>
          </a:xfrm>
        </p:grpSpPr>
        <p:sp>
          <p:nvSpPr>
            <p:cNvPr id="25" name="Oval 24">
              <a:extLst>
                <a:ext uri="{FF2B5EF4-FFF2-40B4-BE49-F238E27FC236}">
                  <a16:creationId xmlns:a16="http://schemas.microsoft.com/office/drawing/2014/main" id="{3E3C545D-ED75-CDF7-118F-340524E082F1}"/>
                </a:ext>
              </a:extLst>
            </p:cNvPr>
            <p:cNvSpPr/>
            <p:nvPr/>
          </p:nvSpPr>
          <p:spPr>
            <a:xfrm>
              <a:off x="2481390" y="1296221"/>
              <a:ext cx="576000" cy="576000"/>
            </a:xfrm>
            <a:prstGeom prst="ellipse">
              <a:avLst/>
            </a:prstGeom>
            <a:solidFill>
              <a:srgbClr val="3D485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CA" sz="1400"/>
            </a:p>
          </p:txBody>
        </p:sp>
        <p:sp>
          <p:nvSpPr>
            <p:cNvPr id="26" name="TextBox 11">
              <a:extLst>
                <a:ext uri="{FF2B5EF4-FFF2-40B4-BE49-F238E27FC236}">
                  <a16:creationId xmlns:a16="http://schemas.microsoft.com/office/drawing/2014/main" id="{F2154A58-590F-4FBC-370F-10CBE45CFF38}"/>
                </a:ext>
              </a:extLst>
            </p:cNvPr>
            <p:cNvSpPr txBox="1"/>
            <p:nvPr/>
          </p:nvSpPr>
          <p:spPr>
            <a:xfrm>
              <a:off x="2406610" y="1430335"/>
              <a:ext cx="725560" cy="307773"/>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fr-CA" sz="1400" b="1" dirty="0">
                  <a:solidFill>
                    <a:schemeClr val="bg1"/>
                  </a:solidFill>
                </a:rPr>
                <a:t>26.5%</a:t>
              </a:r>
              <a:endParaRPr lang="en-CA" sz="1400" b="1" dirty="0">
                <a:solidFill>
                  <a:schemeClr val="bg1"/>
                </a:solidFill>
              </a:endParaRPr>
            </a:p>
          </p:txBody>
        </p:sp>
      </p:grpSp>
      <p:graphicFrame>
        <p:nvGraphicFramePr>
          <p:cNvPr id="10" name="Chart 9">
            <a:extLst>
              <a:ext uri="{FF2B5EF4-FFF2-40B4-BE49-F238E27FC236}">
                <a16:creationId xmlns:a16="http://schemas.microsoft.com/office/drawing/2014/main" id="{D88EFBE5-928D-741D-5B0A-3BB20BD97B3E}"/>
              </a:ext>
            </a:extLst>
          </p:cNvPr>
          <p:cNvGraphicFramePr/>
          <p:nvPr>
            <p:extLst>
              <p:ext uri="{D42A27DB-BD31-4B8C-83A1-F6EECF244321}">
                <p14:modId xmlns:p14="http://schemas.microsoft.com/office/powerpoint/2010/main" val="431027223"/>
              </p:ext>
            </p:extLst>
          </p:nvPr>
        </p:nvGraphicFramePr>
        <p:xfrm>
          <a:off x="6803572" y="587951"/>
          <a:ext cx="4350398" cy="258227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C9F85686-18E7-C9D0-8EBC-AE2C83993548}"/>
              </a:ext>
            </a:extLst>
          </p:cNvPr>
          <p:cNvSpPr txBox="1"/>
          <p:nvPr/>
        </p:nvSpPr>
        <p:spPr>
          <a:xfrm>
            <a:off x="649833" y="1383372"/>
            <a:ext cx="802003" cy="400110"/>
          </a:xfrm>
          <a:prstGeom prst="rect">
            <a:avLst/>
          </a:prstGeom>
          <a:noFill/>
        </p:spPr>
        <p:txBody>
          <a:bodyPr wrap="square" rtlCol="0">
            <a:spAutoFit/>
          </a:bodyPr>
          <a:lstStyle/>
          <a:p>
            <a:r>
              <a:rPr lang="en-CA" sz="2000" b="1" dirty="0">
                <a:solidFill>
                  <a:srgbClr val="0068A6"/>
                </a:solidFill>
              </a:rPr>
              <a:t>Sales</a:t>
            </a:r>
            <a:endParaRPr lang="en-CA" sz="2000" dirty="0">
              <a:solidFill>
                <a:srgbClr val="0068A6"/>
              </a:solidFill>
            </a:endParaRPr>
          </a:p>
        </p:txBody>
      </p:sp>
      <p:sp>
        <p:nvSpPr>
          <p:cNvPr id="29" name="Arrow: Up 28">
            <a:extLst>
              <a:ext uri="{FF2B5EF4-FFF2-40B4-BE49-F238E27FC236}">
                <a16:creationId xmlns:a16="http://schemas.microsoft.com/office/drawing/2014/main" id="{3CD79574-9904-F515-5D16-7943EC7AA28F}"/>
              </a:ext>
            </a:extLst>
          </p:cNvPr>
          <p:cNvSpPr/>
          <p:nvPr/>
        </p:nvSpPr>
        <p:spPr>
          <a:xfrm rot="10800000" flipV="1">
            <a:off x="2022309" y="1837004"/>
            <a:ext cx="277200" cy="2376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lumMod val="50000"/>
                </a:schemeClr>
              </a:solidFill>
            </a:endParaRPr>
          </a:p>
        </p:txBody>
      </p:sp>
      <p:sp>
        <p:nvSpPr>
          <p:cNvPr id="30" name="TextBox 29">
            <a:extLst>
              <a:ext uri="{FF2B5EF4-FFF2-40B4-BE49-F238E27FC236}">
                <a16:creationId xmlns:a16="http://schemas.microsoft.com/office/drawing/2014/main" id="{8573E893-A7C4-0367-E0F5-3FB92F3BE9A4}"/>
              </a:ext>
            </a:extLst>
          </p:cNvPr>
          <p:cNvSpPr txBox="1"/>
          <p:nvPr/>
        </p:nvSpPr>
        <p:spPr>
          <a:xfrm>
            <a:off x="649833" y="1792902"/>
            <a:ext cx="1032655" cy="369332"/>
          </a:xfrm>
          <a:prstGeom prst="rect">
            <a:avLst/>
          </a:prstGeom>
          <a:noFill/>
        </p:spPr>
        <p:txBody>
          <a:bodyPr wrap="square" rtlCol="0">
            <a:spAutoFit/>
          </a:bodyPr>
          <a:lstStyle/>
          <a:p>
            <a:r>
              <a:rPr lang="en-CA" b="1" dirty="0"/>
              <a:t>$139.8M</a:t>
            </a:r>
          </a:p>
        </p:txBody>
      </p:sp>
      <p:sp>
        <p:nvSpPr>
          <p:cNvPr id="31" name="TextBox 30">
            <a:extLst>
              <a:ext uri="{FF2B5EF4-FFF2-40B4-BE49-F238E27FC236}">
                <a16:creationId xmlns:a16="http://schemas.microsoft.com/office/drawing/2014/main" id="{098625DF-8E99-AF53-F203-F76F02BBB8D4}"/>
              </a:ext>
            </a:extLst>
          </p:cNvPr>
          <p:cNvSpPr txBox="1"/>
          <p:nvPr/>
        </p:nvSpPr>
        <p:spPr>
          <a:xfrm>
            <a:off x="2416343" y="1792902"/>
            <a:ext cx="1951112" cy="369332"/>
          </a:xfrm>
          <a:prstGeom prst="rect">
            <a:avLst/>
          </a:prstGeom>
          <a:noFill/>
        </p:spPr>
        <p:txBody>
          <a:bodyPr wrap="square" rtlCol="0">
            <a:spAutoFit/>
          </a:bodyPr>
          <a:lstStyle/>
          <a:p>
            <a:r>
              <a:rPr lang="en-CA" b="1" dirty="0"/>
              <a:t>0.9% vs. prior year</a:t>
            </a:r>
            <a:endParaRPr lang="en-CA" i="1" dirty="0"/>
          </a:p>
        </p:txBody>
      </p:sp>
      <p:sp>
        <p:nvSpPr>
          <p:cNvPr id="33" name="TextBox 32">
            <a:extLst>
              <a:ext uri="{FF2B5EF4-FFF2-40B4-BE49-F238E27FC236}">
                <a16:creationId xmlns:a16="http://schemas.microsoft.com/office/drawing/2014/main" id="{752D6A06-6C55-BAFC-477C-25B4005E96CB}"/>
              </a:ext>
            </a:extLst>
          </p:cNvPr>
          <p:cNvSpPr txBox="1"/>
          <p:nvPr/>
        </p:nvSpPr>
        <p:spPr>
          <a:xfrm>
            <a:off x="8285337" y="1308090"/>
            <a:ext cx="468000" cy="1476000"/>
          </a:xfrm>
          <a:prstGeom prst="rect">
            <a:avLst/>
          </a:prstGeom>
          <a:solidFill>
            <a:schemeClr val="accent1">
              <a:lumMod val="20000"/>
              <a:lumOff val="80000"/>
            </a:schemeClr>
          </a:solidFill>
          <a:ln>
            <a:solidFill>
              <a:schemeClr val="tx1"/>
            </a:solidFill>
            <a:prstDash val="solid"/>
          </a:ln>
        </p:spPr>
        <p:txBody>
          <a:bodyPr wrap="square" rtlCol="0">
            <a:spAutoFit/>
          </a:bodyPr>
          <a:lstStyle/>
          <a:p>
            <a:endParaRPr lang="en-CA" dirty="0"/>
          </a:p>
        </p:txBody>
      </p:sp>
      <p:sp>
        <p:nvSpPr>
          <p:cNvPr id="34" name="TextBox 33">
            <a:extLst>
              <a:ext uri="{FF2B5EF4-FFF2-40B4-BE49-F238E27FC236}">
                <a16:creationId xmlns:a16="http://schemas.microsoft.com/office/drawing/2014/main" id="{19FDCEA0-46ED-0705-8BFB-2ED72D06C3DB}"/>
              </a:ext>
            </a:extLst>
          </p:cNvPr>
          <p:cNvSpPr txBox="1"/>
          <p:nvPr/>
        </p:nvSpPr>
        <p:spPr>
          <a:xfrm>
            <a:off x="8208819" y="1046480"/>
            <a:ext cx="803882" cy="307777"/>
          </a:xfrm>
          <a:prstGeom prst="rect">
            <a:avLst/>
          </a:prstGeom>
          <a:noFill/>
        </p:spPr>
        <p:txBody>
          <a:bodyPr wrap="square" rtlCol="0">
            <a:spAutoFit/>
          </a:bodyPr>
          <a:lstStyle/>
          <a:p>
            <a:r>
              <a:rPr lang="fr-CA" sz="1400" b="1" dirty="0">
                <a:solidFill>
                  <a:schemeClr val="tx1">
                    <a:lumMod val="75000"/>
                    <a:lumOff val="25000"/>
                  </a:schemeClr>
                </a:solidFill>
                <a:latin typeface="Aptos" panose="020B0004020202020204" pitchFamily="34" charset="0"/>
              </a:rPr>
              <a:t>$133.4*</a:t>
            </a:r>
            <a:endParaRPr lang="en-CA" sz="1400" b="1" dirty="0">
              <a:solidFill>
                <a:schemeClr val="tx1">
                  <a:lumMod val="75000"/>
                  <a:lumOff val="25000"/>
                </a:schemeClr>
              </a:solidFill>
              <a:latin typeface="Aptos" panose="020B0004020202020204" pitchFamily="34" charset="0"/>
            </a:endParaRPr>
          </a:p>
        </p:txBody>
      </p:sp>
      <p:sp>
        <p:nvSpPr>
          <p:cNvPr id="35" name="TextBox 34">
            <a:extLst>
              <a:ext uri="{FF2B5EF4-FFF2-40B4-BE49-F238E27FC236}">
                <a16:creationId xmlns:a16="http://schemas.microsoft.com/office/drawing/2014/main" id="{D5A790B0-3F10-BC5B-0118-F390AF369179}"/>
              </a:ext>
            </a:extLst>
          </p:cNvPr>
          <p:cNvSpPr txBox="1"/>
          <p:nvPr/>
        </p:nvSpPr>
        <p:spPr>
          <a:xfrm>
            <a:off x="6178025" y="6410832"/>
            <a:ext cx="4364182" cy="276999"/>
          </a:xfrm>
          <a:prstGeom prst="rect">
            <a:avLst/>
          </a:prstGeom>
          <a:noFill/>
        </p:spPr>
        <p:txBody>
          <a:bodyPr wrap="square" rtlCol="0">
            <a:spAutoFit/>
          </a:bodyPr>
          <a:lstStyle/>
          <a:p>
            <a:r>
              <a:rPr lang="fr-CA" sz="1200" dirty="0">
                <a:solidFill>
                  <a:srgbClr val="3D4856"/>
                </a:solidFill>
              </a:rPr>
              <a:t>* </a:t>
            </a:r>
            <a:r>
              <a:rPr lang="fr-CA" sz="1200" dirty="0" err="1">
                <a:solidFill>
                  <a:srgbClr val="3D4856"/>
                </a:solidFill>
              </a:rPr>
              <a:t>Excluding</a:t>
            </a:r>
            <a:r>
              <a:rPr lang="fr-CA" sz="1200" dirty="0">
                <a:solidFill>
                  <a:srgbClr val="3D4856"/>
                </a:solidFill>
              </a:rPr>
              <a:t> non-</a:t>
            </a:r>
            <a:r>
              <a:rPr lang="fr-CA" sz="1200" dirty="0" err="1">
                <a:solidFill>
                  <a:srgbClr val="3D4856"/>
                </a:solidFill>
              </a:rPr>
              <a:t>recurring</a:t>
            </a:r>
            <a:r>
              <a:rPr lang="fr-CA" sz="1200" dirty="0">
                <a:solidFill>
                  <a:srgbClr val="3D4856"/>
                </a:solidFill>
              </a:rPr>
              <a:t> revenue.</a:t>
            </a:r>
            <a:endParaRPr lang="en-CA" sz="1200" dirty="0">
              <a:solidFill>
                <a:srgbClr val="3D4856"/>
              </a:solidFill>
            </a:endParaRPr>
          </a:p>
        </p:txBody>
      </p:sp>
      <p:sp>
        <p:nvSpPr>
          <p:cNvPr id="37" name="TextBox 36">
            <a:extLst>
              <a:ext uri="{FF2B5EF4-FFF2-40B4-BE49-F238E27FC236}">
                <a16:creationId xmlns:a16="http://schemas.microsoft.com/office/drawing/2014/main" id="{C9864547-8ECA-1E6B-DBEE-BDFF8E058AA5}"/>
              </a:ext>
            </a:extLst>
          </p:cNvPr>
          <p:cNvSpPr txBox="1"/>
          <p:nvPr/>
        </p:nvSpPr>
        <p:spPr>
          <a:xfrm>
            <a:off x="643865" y="2683237"/>
            <a:ext cx="1032655" cy="369332"/>
          </a:xfrm>
          <a:prstGeom prst="rect">
            <a:avLst/>
          </a:prstGeom>
          <a:noFill/>
        </p:spPr>
        <p:txBody>
          <a:bodyPr wrap="square" rtlCol="0">
            <a:spAutoFit/>
          </a:bodyPr>
          <a:lstStyle/>
          <a:p>
            <a:r>
              <a:rPr lang="en-CA" b="1" dirty="0"/>
              <a:t>$139.8M</a:t>
            </a:r>
          </a:p>
        </p:txBody>
      </p:sp>
      <p:sp>
        <p:nvSpPr>
          <p:cNvPr id="38" name="TextBox 37">
            <a:extLst>
              <a:ext uri="{FF2B5EF4-FFF2-40B4-BE49-F238E27FC236}">
                <a16:creationId xmlns:a16="http://schemas.microsoft.com/office/drawing/2014/main" id="{488A2843-0193-3131-052F-AB9797AB94F9}"/>
              </a:ext>
            </a:extLst>
          </p:cNvPr>
          <p:cNvSpPr txBox="1"/>
          <p:nvPr/>
        </p:nvSpPr>
        <p:spPr>
          <a:xfrm>
            <a:off x="2404899" y="2683237"/>
            <a:ext cx="1951112" cy="369332"/>
          </a:xfrm>
          <a:prstGeom prst="rect">
            <a:avLst/>
          </a:prstGeom>
          <a:noFill/>
        </p:spPr>
        <p:txBody>
          <a:bodyPr wrap="square" rtlCol="0">
            <a:spAutoFit/>
          </a:bodyPr>
          <a:lstStyle/>
          <a:p>
            <a:r>
              <a:rPr lang="en-CA" b="1" dirty="0"/>
              <a:t>4.8% vs. prior year</a:t>
            </a:r>
            <a:endParaRPr lang="en-CA" i="1" dirty="0"/>
          </a:p>
        </p:txBody>
      </p:sp>
      <p:sp>
        <p:nvSpPr>
          <p:cNvPr id="39" name="TextBox 38">
            <a:extLst>
              <a:ext uri="{FF2B5EF4-FFF2-40B4-BE49-F238E27FC236}">
                <a16:creationId xmlns:a16="http://schemas.microsoft.com/office/drawing/2014/main" id="{249AED7E-A7F9-050E-FEA5-D2369B44C95E}"/>
              </a:ext>
            </a:extLst>
          </p:cNvPr>
          <p:cNvSpPr txBox="1"/>
          <p:nvPr/>
        </p:nvSpPr>
        <p:spPr>
          <a:xfrm>
            <a:off x="643865" y="2346345"/>
            <a:ext cx="5209025" cy="369332"/>
          </a:xfrm>
          <a:prstGeom prst="rect">
            <a:avLst/>
          </a:prstGeom>
          <a:noFill/>
        </p:spPr>
        <p:txBody>
          <a:bodyPr wrap="square" rtlCol="0">
            <a:spAutoFit/>
          </a:bodyPr>
          <a:lstStyle/>
          <a:p>
            <a:r>
              <a:rPr lang="en-CA" b="1" dirty="0">
                <a:solidFill>
                  <a:srgbClr val="0068A6"/>
                </a:solidFill>
              </a:rPr>
              <a:t>Excluding last year’s non-recurring revenue of $5.2M</a:t>
            </a:r>
            <a:endParaRPr lang="en-CA" dirty="0">
              <a:solidFill>
                <a:srgbClr val="0068A6"/>
              </a:solidFill>
            </a:endParaRPr>
          </a:p>
        </p:txBody>
      </p:sp>
      <p:sp>
        <p:nvSpPr>
          <p:cNvPr id="40" name="Arrow: Up 39">
            <a:extLst>
              <a:ext uri="{FF2B5EF4-FFF2-40B4-BE49-F238E27FC236}">
                <a16:creationId xmlns:a16="http://schemas.microsoft.com/office/drawing/2014/main" id="{2409FE40-1D53-AAD1-9062-71ADE20FB01D}"/>
              </a:ext>
            </a:extLst>
          </p:cNvPr>
          <p:cNvSpPr/>
          <p:nvPr/>
        </p:nvSpPr>
        <p:spPr>
          <a:xfrm rot="10800000" flipV="1">
            <a:off x="1970846" y="2734641"/>
            <a:ext cx="277200" cy="2376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lumMod val="50000"/>
                </a:schemeClr>
              </a:solidFill>
            </a:endParaRPr>
          </a:p>
        </p:txBody>
      </p:sp>
    </p:spTree>
    <p:extLst>
      <p:ext uri="{BB962C8B-B14F-4D97-AF65-F5344CB8AC3E}">
        <p14:creationId xmlns:p14="http://schemas.microsoft.com/office/powerpoint/2010/main" val="181968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D0D8-95BC-98B7-C30A-DBE2A8E241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81DFFC-E720-1A46-3BC0-0E80A5A2C152}"/>
              </a:ext>
            </a:extLst>
          </p:cNvPr>
          <p:cNvSpPr>
            <a:spLocks noGrp="1"/>
          </p:cNvSpPr>
          <p:nvPr>
            <p:ph type="sldNum" sz="quarter" idx="12"/>
          </p:nvPr>
        </p:nvSpPr>
        <p:spPr/>
        <p:txBody>
          <a:bodyPr/>
          <a:lstStyle/>
          <a:p>
            <a:fld id="{103DDDE4-7A87-1F49-9041-0D2451D302B4}" type="slidenum">
              <a:rPr lang="en-US" smtClean="0"/>
              <a:pPr/>
              <a:t>12</a:t>
            </a:fld>
            <a:endParaRPr lang="en-US" dirty="0"/>
          </a:p>
        </p:txBody>
      </p:sp>
      <p:sp>
        <p:nvSpPr>
          <p:cNvPr id="24" name="TextBox 23">
            <a:extLst>
              <a:ext uri="{FF2B5EF4-FFF2-40B4-BE49-F238E27FC236}">
                <a16:creationId xmlns:a16="http://schemas.microsoft.com/office/drawing/2014/main" id="{D51552AA-6337-932A-AAB7-DF8BFDBD9503}"/>
              </a:ext>
            </a:extLst>
          </p:cNvPr>
          <p:cNvSpPr txBox="1"/>
          <p:nvPr/>
        </p:nvSpPr>
        <p:spPr>
          <a:xfrm>
            <a:off x="442051" y="3643542"/>
            <a:ext cx="5653949" cy="2400657"/>
          </a:xfrm>
          <a:prstGeom prst="rect">
            <a:avLst/>
          </a:prstGeom>
          <a:noFill/>
        </p:spPr>
        <p:txBody>
          <a:bodyPr wrap="square" rtlCol="0">
            <a:spAutoFit/>
          </a:bodyPr>
          <a:lstStyle/>
          <a:p>
            <a:r>
              <a:rPr lang="en-CA" sz="2000" b="1" dirty="0">
                <a:solidFill>
                  <a:srgbClr val="0068A6"/>
                </a:solidFill>
                <a:latin typeface="Calibri" panose="020F0502020204030204" pitchFamily="34" charset="0"/>
                <a:ea typeface="Calibri" panose="020F0502020204030204" pitchFamily="34" charset="0"/>
                <a:cs typeface="Calibri" panose="020F0502020204030204" pitchFamily="34" charset="0"/>
              </a:rPr>
              <a:t>Solid Financial Position</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Cash and cash equivalents of $36.1M</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Long-term debt, including current portion, of $15.9M</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Bank indebtedness of $6.6M</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$96 million readily available to execute our strategy and finance our expansion</a:t>
            </a:r>
          </a:p>
        </p:txBody>
      </p:sp>
      <p:sp>
        <p:nvSpPr>
          <p:cNvPr id="9" name="Title 8">
            <a:extLst>
              <a:ext uri="{FF2B5EF4-FFF2-40B4-BE49-F238E27FC236}">
                <a16:creationId xmlns:a16="http://schemas.microsoft.com/office/drawing/2014/main" id="{6EF7145C-386D-4331-9178-9C13C2D764D8}"/>
              </a:ext>
            </a:extLst>
          </p:cNvPr>
          <p:cNvSpPr>
            <a:spLocks noGrp="1"/>
          </p:cNvSpPr>
          <p:nvPr>
            <p:ph type="title"/>
          </p:nvPr>
        </p:nvSpPr>
        <p:spPr>
          <a:xfrm>
            <a:off x="442051" y="351935"/>
            <a:ext cx="5217262" cy="562465"/>
          </a:xfrm>
        </p:spPr>
        <p:txBody>
          <a:bodyPr>
            <a:normAutofit fontScale="90000"/>
          </a:bodyPr>
          <a:lstStyle/>
          <a:p>
            <a:r>
              <a:rPr lang="fr-CA" dirty="0">
                <a:latin typeface="Calibri" panose="020F0502020204030204" pitchFamily="34" charset="0"/>
                <a:ea typeface="Calibri" panose="020F0502020204030204" pitchFamily="34" charset="0"/>
                <a:cs typeface="Calibri" panose="020F0502020204030204" pitchFamily="34" charset="0"/>
              </a:rPr>
              <a:t>Cash Flow and Financial Position</a:t>
            </a:r>
            <a:endParaRPr lang="en-CA"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8550631-36FF-71E4-48D7-192B81F98F21}"/>
              </a:ext>
            </a:extLst>
          </p:cNvPr>
          <p:cNvSpPr txBox="1"/>
          <p:nvPr/>
        </p:nvSpPr>
        <p:spPr>
          <a:xfrm>
            <a:off x="442051" y="1123405"/>
            <a:ext cx="5359309" cy="2646878"/>
          </a:xfrm>
          <a:prstGeom prst="rect">
            <a:avLst/>
          </a:prstGeom>
          <a:noFill/>
        </p:spPr>
        <p:txBody>
          <a:bodyPr wrap="square" rtlCol="0">
            <a:spAutoFit/>
          </a:bodyPr>
          <a:lstStyle/>
          <a:p>
            <a:r>
              <a:rPr lang="en-CA" sz="2000" b="1" dirty="0">
                <a:solidFill>
                  <a:srgbClr val="0068A6"/>
                </a:solidFill>
                <a:latin typeface="Calibri" panose="020F0502020204030204" pitchFamily="34" charset="0"/>
                <a:ea typeface="Calibri" panose="020F0502020204030204" pitchFamily="34" charset="0"/>
                <a:cs typeface="Calibri" panose="020F0502020204030204" pitchFamily="34" charset="0"/>
              </a:rPr>
              <a:t>Cash Flow from Operating Activities</a:t>
            </a:r>
          </a:p>
          <a:p>
            <a:pPr marL="360000" lvl="1" indent="-180000">
              <a:spcBef>
                <a:spcPts val="1200"/>
              </a:spcBef>
              <a:buFont typeface="Arial" panose="020B0604020202020204" pitchFamily="34" charset="0"/>
              <a:buChar char="•"/>
            </a:pPr>
            <a:r>
              <a:rPr lang="en-CA" dirty="0">
                <a:solidFill>
                  <a:srgbClr val="3D4856"/>
                </a:solidFill>
                <a:latin typeface="Calibri" panose="020F0502020204030204" pitchFamily="34" charset="0"/>
                <a:ea typeface="Calibri" panose="020F0502020204030204" pitchFamily="34" charset="0"/>
                <a:cs typeface="Calibri" panose="020F0502020204030204" pitchFamily="34" charset="0"/>
              </a:rPr>
              <a:t>Used $16.0M before net change in provisions</a:t>
            </a:r>
          </a:p>
          <a:p>
            <a:pPr marL="540000" lvl="2" indent="-180000">
              <a:spcBef>
                <a:spcPts val="600"/>
              </a:spcBef>
              <a:buFont typeface="Arial" panose="020B0604020202020204" pitchFamily="34" charset="0"/>
              <a:buChar char="•"/>
            </a:pPr>
            <a:r>
              <a:rPr lang="en-CA" sz="1600" dirty="0">
                <a:solidFill>
                  <a:srgbClr val="3D4856"/>
                </a:solidFill>
                <a:latin typeface="Calibri" panose="020F0502020204030204" pitchFamily="34" charset="0"/>
                <a:ea typeface="Calibri" panose="020F0502020204030204" pitchFamily="34" charset="0"/>
                <a:cs typeface="Calibri" panose="020F0502020204030204" pitchFamily="34" charset="0"/>
              </a:rPr>
              <a:t>Reduced profitability</a:t>
            </a:r>
          </a:p>
          <a:p>
            <a:pPr marL="540000" lvl="2" indent="-180000">
              <a:spcBef>
                <a:spcPts val="600"/>
              </a:spcBef>
              <a:buFont typeface="Arial" panose="020B0604020202020204" pitchFamily="34" charset="0"/>
              <a:buChar char="•"/>
            </a:pPr>
            <a:r>
              <a:rPr lang="en-CA" sz="1600" dirty="0">
                <a:solidFill>
                  <a:srgbClr val="3D4856"/>
                </a:solidFill>
                <a:latin typeface="Calibri" panose="020F0502020204030204" pitchFamily="34" charset="0"/>
                <a:ea typeface="Calibri" panose="020F0502020204030204" pitchFamily="34" charset="0"/>
                <a:cs typeface="Calibri" panose="020F0502020204030204" pitchFamily="34" charset="0"/>
              </a:rPr>
              <a:t>Negative changes in non-cash working capital, mainly due to work in process inventory related to changes in delivery schedule</a:t>
            </a:r>
          </a:p>
          <a:p>
            <a:pPr marL="540000" lvl="2" indent="-180000">
              <a:spcBef>
                <a:spcPts val="600"/>
              </a:spcBef>
              <a:buFont typeface="Arial" panose="020B0604020202020204" pitchFamily="34" charset="0"/>
              <a:buChar char="•"/>
            </a:pPr>
            <a:r>
              <a:rPr lang="en-CA" sz="1600" dirty="0">
                <a:solidFill>
                  <a:srgbClr val="3D4856"/>
                </a:solidFill>
                <a:latin typeface="Calibri" panose="020F0502020204030204" pitchFamily="34" charset="0"/>
                <a:ea typeface="Calibri" panose="020F0502020204030204" pitchFamily="34" charset="0"/>
                <a:cs typeface="Calibri" panose="020F0502020204030204" pitchFamily="34" charset="0"/>
              </a:rPr>
              <a:t>Expected cash inflow as the situation normalizes</a:t>
            </a:r>
          </a:p>
          <a:p>
            <a:pPr marL="540000" lvl="2" indent="-180000">
              <a:spcBef>
                <a:spcPts val="600"/>
              </a:spcBef>
              <a:buFont typeface="Arial" panose="020B0604020202020204" pitchFamily="34" charset="0"/>
              <a:buChar char="•"/>
            </a:pPr>
            <a:endParaRPr lang="en-CA" dirty="0">
              <a:solidFill>
                <a:srgbClr val="3D4856"/>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A2B9C5ED-5D4E-A9AD-3D5C-84D2B508AC39}"/>
              </a:ext>
            </a:extLst>
          </p:cNvPr>
          <p:cNvGraphicFramePr/>
          <p:nvPr>
            <p:extLst>
              <p:ext uri="{D42A27DB-BD31-4B8C-83A1-F6EECF244321}">
                <p14:modId xmlns:p14="http://schemas.microsoft.com/office/powerpoint/2010/main" val="3927114751"/>
              </p:ext>
            </p:extLst>
          </p:nvPr>
        </p:nvGraphicFramePr>
        <p:xfrm>
          <a:off x="6902008" y="457200"/>
          <a:ext cx="4334952" cy="2582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3E08E2C-57AE-D68F-7E38-18AB19D9A5CD}"/>
              </a:ext>
            </a:extLst>
          </p:cNvPr>
          <p:cNvGraphicFramePr/>
          <p:nvPr>
            <p:extLst>
              <p:ext uri="{D42A27DB-BD31-4B8C-83A1-F6EECF244321}">
                <p14:modId xmlns:p14="http://schemas.microsoft.com/office/powerpoint/2010/main" val="2468600854"/>
              </p:ext>
            </p:extLst>
          </p:nvPr>
        </p:nvGraphicFramePr>
        <p:xfrm>
          <a:off x="6395875" y="3429000"/>
          <a:ext cx="5354074" cy="28297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9A6F6AF-CE09-F215-CD8C-6D89E58AC217}"/>
              </a:ext>
            </a:extLst>
          </p:cNvPr>
          <p:cNvSpPr txBox="1"/>
          <p:nvPr/>
        </p:nvSpPr>
        <p:spPr>
          <a:xfrm>
            <a:off x="6395875" y="6420139"/>
            <a:ext cx="3190009" cy="276999"/>
          </a:xfrm>
          <a:prstGeom prst="rect">
            <a:avLst/>
          </a:prstGeom>
          <a:noFill/>
        </p:spPr>
        <p:txBody>
          <a:bodyPr wrap="square" rtlCol="0">
            <a:spAutoFit/>
          </a:bodyPr>
          <a:lstStyle/>
          <a:p>
            <a:r>
              <a:rPr lang="fr-CA" sz="1200" baseline="30000" dirty="0">
                <a:solidFill>
                  <a:srgbClr val="3D4856"/>
                </a:solidFill>
              </a:rPr>
              <a:t>*</a:t>
            </a:r>
            <a:r>
              <a:rPr lang="fr-CA" sz="1200" dirty="0">
                <a:solidFill>
                  <a:srgbClr val="3D4856"/>
                </a:solidFill>
              </a:rPr>
              <a:t> </a:t>
            </a:r>
            <a:r>
              <a:rPr lang="fr-CA" sz="1200" dirty="0" err="1">
                <a:solidFill>
                  <a:srgbClr val="3D4856"/>
                </a:solidFill>
              </a:rPr>
              <a:t>Before</a:t>
            </a:r>
            <a:r>
              <a:rPr lang="fr-CA" sz="1200" dirty="0">
                <a:solidFill>
                  <a:srgbClr val="3D4856"/>
                </a:solidFill>
              </a:rPr>
              <a:t> net change in provisions.</a:t>
            </a:r>
            <a:endParaRPr lang="en-CA" sz="1200" dirty="0">
              <a:solidFill>
                <a:srgbClr val="3D4856"/>
              </a:solidFill>
            </a:endParaRPr>
          </a:p>
        </p:txBody>
      </p:sp>
    </p:spTree>
    <p:extLst>
      <p:ext uri="{BB962C8B-B14F-4D97-AF65-F5344CB8AC3E}">
        <p14:creationId xmlns:p14="http://schemas.microsoft.com/office/powerpoint/2010/main" val="101397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3809AC6-C990-EFA8-516A-CB439D4229D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5437" r="10205"/>
          <a:stretch>
            <a:fillRect/>
          </a:stretch>
        </p:blipFill>
        <p:spPr>
          <a:xfrm>
            <a:off x="0" y="0"/>
            <a:ext cx="4792099" cy="6845300"/>
          </a:xfrm>
        </p:spPr>
      </p:pic>
      <p:sp>
        <p:nvSpPr>
          <p:cNvPr id="4" name="Text Placeholder 3">
            <a:extLst>
              <a:ext uri="{FF2B5EF4-FFF2-40B4-BE49-F238E27FC236}">
                <a16:creationId xmlns:a16="http://schemas.microsoft.com/office/drawing/2014/main" id="{D772C210-D9A5-3C18-3EBD-FD2B428517FF}"/>
              </a:ext>
            </a:extLst>
          </p:cNvPr>
          <p:cNvSpPr>
            <a:spLocks noGrp="1"/>
          </p:cNvSpPr>
          <p:nvPr>
            <p:ph type="body" sz="half" idx="2"/>
          </p:nvPr>
        </p:nvSpPr>
        <p:spPr>
          <a:xfrm>
            <a:off x="5191761" y="1872716"/>
            <a:ext cx="6160454" cy="1415441"/>
          </a:xfrm>
        </p:spPr>
        <p:txBody>
          <a:bodyPr/>
          <a:lstStyle/>
          <a:p>
            <a:pPr marL="65088" indent="0">
              <a:lnSpc>
                <a:spcPct val="100000"/>
              </a:lnSpc>
              <a:spcBef>
                <a:spcPts val="1500"/>
              </a:spcBef>
              <a:buNone/>
            </a:pPr>
            <a:r>
              <a:rPr lang="en-US" sz="2100" b="1" kern="0" dirty="0">
                <a:latin typeface="Arial" panose="020B0604020202020204" pitchFamily="34" charset="0"/>
                <a:cs typeface="Arial" panose="020B0604020202020204" pitchFamily="34" charset="0"/>
              </a:rPr>
              <a:t>Thank you for attending our Q2-FY2026 </a:t>
            </a:r>
            <a:br>
              <a:rPr lang="en-US" sz="2100" b="1" kern="0" dirty="0">
                <a:latin typeface="Arial" panose="020B0604020202020204" pitchFamily="34" charset="0"/>
                <a:cs typeface="Arial" panose="020B0604020202020204" pitchFamily="34" charset="0"/>
              </a:rPr>
            </a:br>
            <a:r>
              <a:rPr lang="en-US" sz="2100" b="1" kern="0" dirty="0">
                <a:latin typeface="Arial" panose="020B0604020202020204" pitchFamily="34" charset="0"/>
                <a:cs typeface="Arial" panose="020B0604020202020204" pitchFamily="34" charset="0"/>
              </a:rPr>
              <a:t>Financial Results Investor Call.</a:t>
            </a:r>
          </a:p>
          <a:p>
            <a:pPr marL="65088" indent="0">
              <a:lnSpc>
                <a:spcPct val="100000"/>
              </a:lnSpc>
              <a:spcBef>
                <a:spcPts val="1500"/>
              </a:spcBef>
              <a:buNone/>
            </a:pPr>
            <a:r>
              <a:rPr lang="en-US" b="1" kern="0" dirty="0">
                <a:solidFill>
                  <a:srgbClr val="0068A6"/>
                </a:solidFill>
              </a:rPr>
              <a:t>We are happy to answer any questions.</a:t>
            </a:r>
            <a:endParaRPr lang="en-US" b="1" kern="0" dirty="0">
              <a:solidFill>
                <a:srgbClr val="0068A6"/>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52B1DA8-F4DB-D8CF-0D02-57C7B934B0C3}"/>
              </a:ext>
            </a:extLst>
          </p:cNvPr>
          <p:cNvSpPr>
            <a:spLocks noGrp="1"/>
          </p:cNvSpPr>
          <p:nvPr>
            <p:ph type="sldNum" sz="quarter" idx="12"/>
          </p:nvPr>
        </p:nvSpPr>
        <p:spPr/>
        <p:txBody>
          <a:bodyPr/>
          <a:lstStyle/>
          <a:p>
            <a:fld id="{103DDDE4-7A87-1F49-9041-0D2451D302B4}" type="slidenum">
              <a:rPr lang="en-US" smtClean="0"/>
              <a:pPr/>
              <a:t>13</a:t>
            </a:fld>
            <a:endParaRPr lang="en-US" dirty="0"/>
          </a:p>
        </p:txBody>
      </p:sp>
      <p:pic>
        <p:nvPicPr>
          <p:cNvPr id="6" name="Picture 5" descr="A blue and black logo&#10;&#10;Description automatically generated">
            <a:extLst>
              <a:ext uri="{FF2B5EF4-FFF2-40B4-BE49-F238E27FC236}">
                <a16:creationId xmlns:a16="http://schemas.microsoft.com/office/drawing/2014/main" id="{490AF92B-A8DA-1B7C-75DC-3B9DBDD2FE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1866" y="663850"/>
            <a:ext cx="3300886" cy="772467"/>
          </a:xfrm>
          <a:prstGeom prst="rect">
            <a:avLst/>
          </a:prstGeom>
        </p:spPr>
      </p:pic>
      <p:sp>
        <p:nvSpPr>
          <p:cNvPr id="7" name="Text Placeholder 3">
            <a:extLst>
              <a:ext uri="{FF2B5EF4-FFF2-40B4-BE49-F238E27FC236}">
                <a16:creationId xmlns:a16="http://schemas.microsoft.com/office/drawing/2014/main" id="{928EADAF-F95C-4021-EBBB-F34BED723AE0}"/>
              </a:ext>
            </a:extLst>
          </p:cNvPr>
          <p:cNvSpPr txBox="1">
            <a:spLocks/>
          </p:cNvSpPr>
          <p:nvPr/>
        </p:nvSpPr>
        <p:spPr>
          <a:xfrm>
            <a:off x="5874707" y="3501099"/>
            <a:ext cx="5079431" cy="29185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D485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3D485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3D485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65088" algn="just">
              <a:lnSpc>
                <a:spcPct val="100000"/>
              </a:lnSpc>
              <a:spcBef>
                <a:spcPts val="3000"/>
              </a:spcBef>
            </a:pPr>
            <a:r>
              <a:rPr lang="en-US" sz="1800" kern="0" dirty="0" err="1"/>
              <a:t>velan.com</a:t>
            </a:r>
            <a:endParaRPr lang="en-US" sz="1800" kern="0" dirty="0"/>
          </a:p>
          <a:p>
            <a:pPr marL="65088" algn="just">
              <a:lnSpc>
                <a:spcPct val="100000"/>
              </a:lnSpc>
              <a:spcBef>
                <a:spcPts val="3000"/>
              </a:spcBef>
            </a:pPr>
            <a:r>
              <a:rPr lang="en-US" sz="1800" kern="0" dirty="0" err="1"/>
              <a:t>facebook.com</a:t>
            </a:r>
            <a:r>
              <a:rPr lang="en-US" sz="1800" kern="0" dirty="0"/>
              <a:t>/</a:t>
            </a:r>
            <a:r>
              <a:rPr lang="en-US" sz="1800" kern="0" dirty="0" err="1"/>
              <a:t>velan</a:t>
            </a:r>
            <a:endParaRPr lang="en-US" sz="1800" kern="0" dirty="0"/>
          </a:p>
          <a:p>
            <a:pPr marL="65088" algn="just">
              <a:lnSpc>
                <a:spcPct val="100000"/>
              </a:lnSpc>
              <a:spcBef>
                <a:spcPts val="3000"/>
              </a:spcBef>
            </a:pPr>
            <a:r>
              <a:rPr lang="en-US" sz="1800" kern="0" dirty="0"/>
              <a:t>@</a:t>
            </a:r>
            <a:r>
              <a:rPr lang="en-US" sz="1800" kern="0" dirty="0" err="1"/>
              <a:t>VelanInc</a:t>
            </a:r>
            <a:endParaRPr lang="en-US" sz="1800" kern="0" dirty="0"/>
          </a:p>
          <a:p>
            <a:pPr marL="65088" algn="just">
              <a:lnSpc>
                <a:spcPct val="100000"/>
              </a:lnSpc>
              <a:spcBef>
                <a:spcPts val="3000"/>
              </a:spcBef>
            </a:pPr>
            <a:r>
              <a:rPr lang="en-US" sz="1800" kern="0" dirty="0" err="1"/>
              <a:t>linkedin.com</a:t>
            </a:r>
            <a:r>
              <a:rPr lang="en-US" sz="1800" kern="0" dirty="0"/>
              <a:t>/</a:t>
            </a:r>
            <a:r>
              <a:rPr lang="en-US" sz="1800" kern="0" dirty="0" err="1"/>
              <a:t>VelanInc</a:t>
            </a:r>
            <a:endParaRPr lang="en-US" sz="1800" kern="0" dirty="0"/>
          </a:p>
        </p:txBody>
      </p:sp>
      <p:pic>
        <p:nvPicPr>
          <p:cNvPr id="15" name="Picture 14" descr="A black and grey circle with a letter in it&#10;&#10;Description automatically generated">
            <a:extLst>
              <a:ext uri="{FF2B5EF4-FFF2-40B4-BE49-F238E27FC236}">
                <a16:creationId xmlns:a16="http://schemas.microsoft.com/office/drawing/2014/main" id="{BD78F97E-308A-289A-A8DE-BB13911C52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9889" y="5425729"/>
            <a:ext cx="447805" cy="447805"/>
          </a:xfrm>
          <a:prstGeom prst="rect">
            <a:avLst/>
          </a:prstGeom>
        </p:spPr>
      </p:pic>
      <p:pic>
        <p:nvPicPr>
          <p:cNvPr id="17" name="Picture 16" descr="A white x in a circle&#10;&#10;Description automatically generated">
            <a:extLst>
              <a:ext uri="{FF2B5EF4-FFF2-40B4-BE49-F238E27FC236}">
                <a16:creationId xmlns:a16="http://schemas.microsoft.com/office/drawing/2014/main" id="{375EFC72-C1D1-544E-1B3C-7381387A5E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9888" y="4752135"/>
            <a:ext cx="447805" cy="447805"/>
          </a:xfrm>
          <a:prstGeom prst="rect">
            <a:avLst/>
          </a:prstGeom>
        </p:spPr>
      </p:pic>
      <p:pic>
        <p:nvPicPr>
          <p:cNvPr id="19" name="Picture 18" descr="A black letter f in a circle&#10;&#10;Description automatically generated">
            <a:extLst>
              <a:ext uri="{FF2B5EF4-FFF2-40B4-BE49-F238E27FC236}">
                <a16:creationId xmlns:a16="http://schemas.microsoft.com/office/drawing/2014/main" id="{9D98C7CA-C986-EFAA-59E6-2B24EF7395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8814" y="4132503"/>
            <a:ext cx="448879" cy="448879"/>
          </a:xfrm>
          <a:prstGeom prst="rect">
            <a:avLst/>
          </a:prstGeom>
        </p:spPr>
      </p:pic>
      <p:pic>
        <p:nvPicPr>
          <p:cNvPr id="21" name="Picture 20" descr="A grey globe with black background&#10;&#10;Description automatically generated">
            <a:extLst>
              <a:ext uri="{FF2B5EF4-FFF2-40B4-BE49-F238E27FC236}">
                <a16:creationId xmlns:a16="http://schemas.microsoft.com/office/drawing/2014/main" id="{BE280D8D-22CE-BE32-F0A2-9BF2804AE3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8814" y="3468130"/>
            <a:ext cx="448879" cy="448879"/>
          </a:xfrm>
          <a:prstGeom prst="rect">
            <a:avLst/>
          </a:prstGeom>
        </p:spPr>
      </p:pic>
    </p:spTree>
    <p:extLst>
      <p:ext uri="{BB962C8B-B14F-4D97-AF65-F5344CB8AC3E}">
        <p14:creationId xmlns:p14="http://schemas.microsoft.com/office/powerpoint/2010/main" val="350398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3370-BD04-141A-7A1F-1F5ECE4915F7}"/>
              </a:ext>
            </a:extLst>
          </p:cNvPr>
          <p:cNvSpPr>
            <a:spLocks noGrp="1"/>
          </p:cNvSpPr>
          <p:nvPr>
            <p:ph type="title"/>
          </p:nvPr>
        </p:nvSpPr>
        <p:spPr/>
        <p:txBody>
          <a:bodyPr/>
          <a:lstStyle/>
          <a:p>
            <a:r>
              <a:rPr lang="en-US" dirty="0"/>
              <a:t>Appendix</a:t>
            </a:r>
          </a:p>
        </p:txBody>
      </p:sp>
      <p:pic>
        <p:nvPicPr>
          <p:cNvPr id="6" name="Picture Placeholder 5">
            <a:extLst>
              <a:ext uri="{FF2B5EF4-FFF2-40B4-BE49-F238E27FC236}">
                <a16:creationId xmlns:a16="http://schemas.microsoft.com/office/drawing/2014/main" id="{97BFBC76-E1A8-7B72-E24B-8FC4F2E8203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6328" r="5408" b="4834"/>
          <a:stretch>
            <a:fillRect/>
          </a:stretch>
        </p:blipFill>
        <p:spPr>
          <a:xfrm>
            <a:off x="0" y="0"/>
            <a:ext cx="4770437" cy="6858000"/>
          </a:xfrm>
        </p:spPr>
      </p:pic>
      <p:sp>
        <p:nvSpPr>
          <p:cNvPr id="4" name="Text Placeholder 3">
            <a:extLst>
              <a:ext uri="{FF2B5EF4-FFF2-40B4-BE49-F238E27FC236}">
                <a16:creationId xmlns:a16="http://schemas.microsoft.com/office/drawing/2014/main" id="{20E32159-BD23-ACC5-2D78-0566F6A03D6E}"/>
              </a:ext>
            </a:extLst>
          </p:cNvPr>
          <p:cNvSpPr>
            <a:spLocks noGrp="1"/>
          </p:cNvSpPr>
          <p:nvPr>
            <p:ph type="body" sz="quarter" idx="10"/>
          </p:nvPr>
        </p:nvSpPr>
        <p:spPr/>
        <p:txBody>
          <a:bodyPr/>
          <a:lstStyle/>
          <a:p>
            <a:r>
              <a:rPr lang="en-US" dirty="0"/>
              <a:t>Additional Information</a:t>
            </a:r>
          </a:p>
        </p:txBody>
      </p:sp>
    </p:spTree>
    <p:extLst>
      <p:ext uri="{BB962C8B-B14F-4D97-AF65-F5344CB8AC3E}">
        <p14:creationId xmlns:p14="http://schemas.microsoft.com/office/powerpoint/2010/main" val="98165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DA90-17C0-189F-ABF0-C38861DAB7B9}"/>
              </a:ext>
            </a:extLst>
          </p:cNvPr>
          <p:cNvSpPr>
            <a:spLocks noGrp="1"/>
          </p:cNvSpPr>
          <p:nvPr>
            <p:ph type="title"/>
          </p:nvPr>
        </p:nvSpPr>
        <p:spPr>
          <a:xfrm>
            <a:off x="360760" y="426317"/>
            <a:ext cx="10515600" cy="532849"/>
          </a:xfrm>
        </p:spPr>
        <p:txBody>
          <a:bodyPr>
            <a:noAutofit/>
          </a:bodyPr>
          <a:lstStyle/>
          <a:p>
            <a:r>
              <a:rPr lang="en-US" sz="3200" dirty="0"/>
              <a:t>Non-IFRS and Supplementary Financial Measures</a:t>
            </a:r>
          </a:p>
        </p:txBody>
      </p:sp>
      <p:sp>
        <p:nvSpPr>
          <p:cNvPr id="4" name="Slide Number Placeholder 3">
            <a:extLst>
              <a:ext uri="{FF2B5EF4-FFF2-40B4-BE49-F238E27FC236}">
                <a16:creationId xmlns:a16="http://schemas.microsoft.com/office/drawing/2014/main" id="{FE0828BD-AACD-965D-D982-FFCB09F78A00}"/>
              </a:ext>
            </a:extLst>
          </p:cNvPr>
          <p:cNvSpPr>
            <a:spLocks noGrp="1"/>
          </p:cNvSpPr>
          <p:nvPr>
            <p:ph type="sldNum" sz="quarter" idx="12"/>
          </p:nvPr>
        </p:nvSpPr>
        <p:spPr/>
        <p:txBody>
          <a:bodyPr/>
          <a:lstStyle/>
          <a:p>
            <a:fld id="{103DDDE4-7A87-1F49-9041-0D2451D302B4}" type="slidenum">
              <a:rPr lang="en-US" smtClean="0"/>
              <a:pPr/>
              <a:t>15</a:t>
            </a:fld>
            <a:endParaRPr lang="en-US"/>
          </a:p>
        </p:txBody>
      </p:sp>
      <p:sp>
        <p:nvSpPr>
          <p:cNvPr id="9" name="TextBox 8">
            <a:extLst>
              <a:ext uri="{FF2B5EF4-FFF2-40B4-BE49-F238E27FC236}">
                <a16:creationId xmlns:a16="http://schemas.microsoft.com/office/drawing/2014/main" id="{237C94F8-9D11-B7A9-7366-193C84C3BEEB}"/>
              </a:ext>
            </a:extLst>
          </p:cNvPr>
          <p:cNvSpPr txBox="1"/>
          <p:nvPr/>
        </p:nvSpPr>
        <p:spPr>
          <a:xfrm>
            <a:off x="6289040" y="1047547"/>
            <a:ext cx="5212080" cy="5470728"/>
          </a:xfrm>
          <a:prstGeom prst="rect">
            <a:avLst/>
          </a:prstGeom>
          <a:noFill/>
        </p:spPr>
        <p:txBody>
          <a:bodyPr wrap="square" rtlCol="0">
            <a:spAutoFit/>
          </a:bodyPr>
          <a:lstStyle/>
          <a:p>
            <a:pPr algn="just">
              <a:spcBef>
                <a:spcPts val="600"/>
              </a:spcBef>
              <a:spcAft>
                <a:spcPts val="600"/>
              </a:spcAft>
              <a:tabLst>
                <a:tab pos="457200" algn="l"/>
                <a:tab pos="3086100" algn="dec"/>
                <a:tab pos="4000500" algn="dec"/>
                <a:tab pos="4914900" algn="dec"/>
              </a:tabLst>
            </a:pPr>
            <a:r>
              <a:rPr lang="en-US" sz="1050" b="1" dirty="0">
                <a:effectLst/>
                <a:latin typeface="Arial" panose="020B0604020202020204" pitchFamily="34" charset="0"/>
                <a:ea typeface="Times New Roman" panose="02020603050405020304" pitchFamily="18" charset="0"/>
              </a:rPr>
              <a:t>Non-IFRS measures</a:t>
            </a:r>
          </a:p>
          <a:p>
            <a:pPr algn="just">
              <a:spcBef>
                <a:spcPts val="600"/>
              </a:spcBef>
              <a:spcAft>
                <a:spcPts val="600"/>
              </a:spcAft>
              <a:tabLst>
                <a:tab pos="457200" algn="l"/>
                <a:tab pos="3086100" algn="dec"/>
                <a:tab pos="4000500" algn="dec"/>
                <a:tab pos="4914900" algn="dec"/>
              </a:tabLst>
            </a:pPr>
            <a:r>
              <a:rPr lang="en-US" sz="1050" b="0" dirty="0">
                <a:effectLst/>
                <a:latin typeface="Arial" panose="020B0604020202020204" pitchFamily="34" charset="0"/>
                <a:ea typeface="Times New Roman" panose="02020603050405020304" pitchFamily="18" charset="0"/>
                <a:cs typeface="Arial" panose="020B0604020202020204" pitchFamily="34" charset="0"/>
              </a:rPr>
              <a:t>The term “Adjusted net income (loss)” is defined as net income or loss attributable to Subordinate and Multiple Voting Shares plus adjustment, net of income taxes, for costs related to restructuring and to the proposed transaction. The terms “Adjusted net income (loss) per share” is obtained by dividing Adjusted net income (loss) by the total amount of subordinate and multiple voting shares. The forward-looking statements contained in this MD&amp;A are expressly qualified by this cautionary statement. </a:t>
            </a:r>
          </a:p>
          <a:p>
            <a:pPr algn="just">
              <a:spcBef>
                <a:spcPts val="600"/>
              </a:spcBef>
              <a:spcAft>
                <a:spcPts val="600"/>
              </a:spcAft>
              <a:tabLst>
                <a:tab pos="457200" algn="l"/>
                <a:tab pos="3086100" algn="dec"/>
                <a:tab pos="4000500" algn="dec"/>
                <a:tab pos="4914900" algn="dec"/>
              </a:tabLst>
            </a:pPr>
            <a:r>
              <a:rPr lang="en-US" sz="1050" b="0" dirty="0">
                <a:effectLst/>
                <a:latin typeface="Arial" panose="020B0604020202020204" pitchFamily="34" charset="0"/>
                <a:ea typeface="Times New Roman" panose="02020603050405020304" pitchFamily="18" charset="0"/>
                <a:cs typeface="Arial" panose="020B0604020202020204" pitchFamily="34" charset="0"/>
              </a:rPr>
              <a:t>The term “EBITDA” is defined as adjusted net income plus depreciation of property, plant &amp; equipment, plus amortization of intangible assets, plus net finance costs, plus income tax provision. The term “Adjusted EBITDA” is defined as EBITDA plus adjustment for costs related to restructuring and to the proposed transaction. The forward-looking statements contained in this document are expressly qualified by this cautionary statement. </a:t>
            </a:r>
            <a:r>
              <a:rPr lang="en-US" sz="1050" b="0" dirty="0">
                <a:effectLst/>
                <a:latin typeface="Arial" panose="020B0604020202020204" pitchFamily="34" charset="0"/>
                <a:ea typeface="Times New Roman" panose="02020603050405020304" pitchFamily="18" charset="0"/>
              </a:rPr>
              <a:t> </a:t>
            </a:r>
          </a:p>
          <a:p>
            <a:pPr algn="just">
              <a:spcAft>
                <a:spcPts val="600"/>
              </a:spcAft>
              <a:tabLst>
                <a:tab pos="457200" algn="l"/>
                <a:tab pos="3086100" algn="dec"/>
                <a:tab pos="4000500" algn="dec"/>
                <a:tab pos="4914900" algn="dec"/>
              </a:tabLst>
            </a:pPr>
            <a:r>
              <a:rPr lang="en-US" sz="1050" b="1" dirty="0">
                <a:latin typeface="Arial" panose="020B0604020202020204" pitchFamily="34" charset="0"/>
                <a:ea typeface="Times New Roman" panose="02020603050405020304" pitchFamily="18" charset="0"/>
              </a:rPr>
              <a:t>Supplementary financial measures</a:t>
            </a:r>
          </a:p>
          <a:p>
            <a:pPr algn="just">
              <a:spcAft>
                <a:spcPts val="600"/>
              </a:spcAft>
              <a:tabLst>
                <a:tab pos="457200" algn="l"/>
                <a:tab pos="3086100" algn="dec"/>
                <a:tab pos="4000500" algn="dec"/>
                <a:tab pos="4914900" algn="dec"/>
              </a:tabLst>
            </a:pPr>
            <a:r>
              <a:rPr lang="en-US" sz="1050" dirty="0">
                <a:latin typeface="Arial" panose="020B0604020202020204" pitchFamily="34" charset="0"/>
                <a:ea typeface="Times New Roman" panose="02020603050405020304" pitchFamily="18" charset="0"/>
              </a:rPr>
              <a:t>The term “Net new orders” or “bookings” is defined as firm orders, net of cancellations, recorded by the Company during a period.  Bookings are impacted by the fluctuation of foreign exchange rates for a given period. The measure provides an indication of the Company’s sales operation performance for a given period, as well as well as an expectation of future sales and cash flows to be achieved on these orders.  </a:t>
            </a:r>
          </a:p>
          <a:p>
            <a:pPr algn="just">
              <a:spcAft>
                <a:spcPts val="600"/>
              </a:spcAft>
              <a:tabLst>
                <a:tab pos="457200" algn="l"/>
                <a:tab pos="3086100" algn="dec"/>
                <a:tab pos="4000500" algn="dec"/>
                <a:tab pos="4914900" algn="dec"/>
              </a:tabLst>
            </a:pPr>
            <a:r>
              <a:rPr lang="en-US" sz="1050" dirty="0">
                <a:latin typeface="Arial" panose="020B0604020202020204" pitchFamily="34" charset="0"/>
                <a:ea typeface="Times New Roman" panose="02020603050405020304" pitchFamily="18" charset="0"/>
              </a:rPr>
              <a:t>The term “backlog” is defined as the buildup of all outstanding bookings to be delivered by the Company. The Company’s backlog is impacted by the fluctuation of foreign exchange rates for a given period. The measure provides an indication of the future operational challenges of the Company as well as an expectation of future sales and cash flows to be achieved on these orders.  </a:t>
            </a:r>
          </a:p>
          <a:p>
            <a:pPr algn="just">
              <a:spcAft>
                <a:spcPts val="600"/>
              </a:spcAft>
              <a:tabLst>
                <a:tab pos="457200" algn="l"/>
                <a:tab pos="3086100" algn="dec"/>
                <a:tab pos="4000500" algn="dec"/>
                <a:tab pos="4914900" algn="dec"/>
              </a:tabLst>
            </a:pPr>
            <a:r>
              <a:rPr lang="en-US" sz="1050" dirty="0">
                <a:latin typeface="Arial" panose="020B0604020202020204" pitchFamily="34" charset="0"/>
                <a:ea typeface="Times New Roman" panose="02020603050405020304" pitchFamily="18" charset="0"/>
              </a:rPr>
              <a:t>The term “book-to-bill ratio” is obtained by dividing bookings by sales. The measure provides an indication of the Company’s performance and outlook for a given period. </a:t>
            </a:r>
          </a:p>
          <a:p>
            <a:pPr algn="just">
              <a:spcAft>
                <a:spcPts val="600"/>
              </a:spcAft>
              <a:tabLst>
                <a:tab pos="457200" algn="l"/>
                <a:tab pos="3086100" algn="dec"/>
                <a:tab pos="4000500" algn="dec"/>
                <a:tab pos="4914900" algn="dec"/>
              </a:tabLst>
            </a:pPr>
            <a:endParaRPr lang="en-CA" sz="1050" b="1"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1B7BBEB-0D1C-4EA1-02FB-A61FC7445F47}"/>
              </a:ext>
            </a:extLst>
          </p:cNvPr>
          <p:cNvPicPr>
            <a:picLocks noChangeAspect="1"/>
          </p:cNvPicPr>
          <p:nvPr/>
        </p:nvPicPr>
        <p:blipFill>
          <a:blip r:embed="rId2"/>
          <a:stretch>
            <a:fillRect/>
          </a:stretch>
        </p:blipFill>
        <p:spPr>
          <a:xfrm>
            <a:off x="387352" y="1047547"/>
            <a:ext cx="5515609" cy="4639820"/>
          </a:xfrm>
          <a:prstGeom prst="rect">
            <a:avLst/>
          </a:prstGeom>
        </p:spPr>
      </p:pic>
    </p:spTree>
    <p:extLst>
      <p:ext uri="{BB962C8B-B14F-4D97-AF65-F5344CB8AC3E}">
        <p14:creationId xmlns:p14="http://schemas.microsoft.com/office/powerpoint/2010/main" val="189520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24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D0E3-AA15-3AD4-FA60-9DA83C06E2D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6A03C15-3257-105B-4532-9CBD0031E957}"/>
              </a:ext>
            </a:extLst>
          </p:cNvPr>
          <p:cNvSpPr>
            <a:spLocks noGrp="1"/>
          </p:cNvSpPr>
          <p:nvPr>
            <p:ph idx="1"/>
          </p:nvPr>
        </p:nvSpPr>
        <p:spPr/>
        <p:txBody>
          <a:bodyPr>
            <a:noAutofit/>
          </a:bodyPr>
          <a:lstStyle/>
          <a:p>
            <a:pPr marL="0" indent="0" algn="just">
              <a:lnSpc>
                <a:spcPct val="120000"/>
              </a:lnSpc>
              <a:spcBef>
                <a:spcPts val="500"/>
              </a:spcBef>
              <a:buNone/>
            </a:pPr>
            <a:r>
              <a:rPr lang="en-CA" sz="1000" dirty="0">
                <a:cs typeface="Calibri" panose="020F0502020204030204" pitchFamily="34" charset="0"/>
              </a:rPr>
              <a:t>The following presentation provides an analysis of the consolidated operating results and financial position of Velan Inc. (“the Company”) for the quarter ended August 31, 2025. This presentation should be read in conjunction with the Company’s audited consolidated financial statements for the fiscal years ended February 28, 2025, and February 29, 2024. The Company’s consolidated financial statements have been prepared in accordance with International Financial Reporting Standards as issued by the International Accounting Standards Board (“IFRS”). The significant accounting policies upon which these consolidated financial statements have been prepared are detailed in Note 2 of the Company’s audited consolidated financial statements. All foreign currency transactions, balances and overseas operations have been converted to U.S. dollars, the Company’s reporting currency. This presentation was reviewed by the Board of Directors of the Company on October 9, 2025. Additional information relating to the Company, including the Annual Information Form and Proxy Information Circular, can be found on SEDAR+ at </a:t>
            </a:r>
            <a:r>
              <a:rPr lang="en-CA" sz="1000" b="1" u="sng" dirty="0" err="1">
                <a:solidFill>
                  <a:srgbClr val="0068A6"/>
                </a:solidFill>
                <a:cs typeface="Calibri" panose="020F0502020204030204" pitchFamily="34" charset="0"/>
              </a:rPr>
              <a:t>www.sedarplus.ca</a:t>
            </a:r>
            <a:r>
              <a:rPr lang="en-CA" sz="1000" dirty="0">
                <a:cs typeface="Calibri" panose="020F0502020204030204" pitchFamily="34" charset="0"/>
              </a:rPr>
              <a:t>.</a:t>
            </a:r>
          </a:p>
          <a:p>
            <a:pPr marL="0" indent="0" algn="just">
              <a:lnSpc>
                <a:spcPct val="120000"/>
              </a:lnSpc>
              <a:spcBef>
                <a:spcPts val="1500"/>
              </a:spcBef>
              <a:buNone/>
            </a:pPr>
            <a:r>
              <a:rPr lang="en-CA" sz="1000" b="1" dirty="0">
                <a:cs typeface="Calibri" panose="020F0502020204030204" pitchFamily="34" charset="0"/>
              </a:rPr>
              <a:t>NON-IFRS AND SUPPLEMENTARY FINANCIAL MEASURES</a:t>
            </a:r>
          </a:p>
          <a:p>
            <a:pPr marL="0" indent="0" algn="just">
              <a:lnSpc>
                <a:spcPct val="120000"/>
              </a:lnSpc>
              <a:spcBef>
                <a:spcPts val="500"/>
              </a:spcBef>
              <a:buNone/>
            </a:pPr>
            <a:r>
              <a:rPr lang="en-CA" sz="1000" dirty="0">
                <a:cs typeface="Calibri" panose="020F0502020204030204" pitchFamily="34" charset="0"/>
              </a:rPr>
              <a:t>In this presentation, the Company has presented measures of performance or financial condition which are not defined under IFRS (“non-IFRS measures”) and are, therefore, unlikely to be comparable to similar measures presented by other companies. These measures are used by management in assessing the operating results and financial condition of the Company and are reconciled with the performance measures defined under IFRS. Reconciliations of these amounts can be found at the end of this presentation. The Company has also presented supplementary financial measures which are defined at the end of this presentation.</a:t>
            </a:r>
          </a:p>
          <a:p>
            <a:pPr marL="0" indent="0" algn="just">
              <a:lnSpc>
                <a:spcPct val="120000"/>
              </a:lnSpc>
              <a:spcBef>
                <a:spcPts val="1500"/>
              </a:spcBef>
              <a:buNone/>
            </a:pPr>
            <a:r>
              <a:rPr lang="en-CA" sz="1000" b="1" dirty="0">
                <a:cs typeface="Calibri" panose="020F0502020204030204" pitchFamily="34" charset="0"/>
              </a:rPr>
              <a:t>FORWARD-LOOKING INFORMATION</a:t>
            </a:r>
          </a:p>
          <a:p>
            <a:pPr marL="0" indent="0" algn="just">
              <a:lnSpc>
                <a:spcPct val="120000"/>
              </a:lnSpc>
              <a:spcBef>
                <a:spcPts val="500"/>
              </a:spcBef>
              <a:buNone/>
            </a:pPr>
            <a:r>
              <a:rPr lang="en-CA" sz="1000" dirty="0">
                <a:cs typeface="Calibri" panose="020F0502020204030204" pitchFamily="34" charset="0"/>
              </a:rPr>
              <a:t>This presentation may include forward-looking statements, which generally contain words like “should”, “believe”, “anticipate”, “plan”, “may”, “will”, “expect”, “intend”, “continue” or “estimate” or the negatives of these terms or variations of them or similar expressions, all of which are subject to risks and uncertainties.  These risks and uncertainties are disclosed in the Company’s filings with the appropriate securities commissions. While these statements are based on management’s assumptions regarding historical trends, current conditions and expected future developments, as well as other factors that it believes are reasonable and appropriate in the circumstances, no forward-looking statement can be guaranteed and actual future results may differ materially from those expressed herein. The Company disclaims any intention or obligation to update or revise any forward-looking statements contained herein whether as a result of new information, future events or otherwise, except as required by the applicable securities laws. The forward-looking statements contained in this presentation are expressly qualified by this cautionary statement.</a:t>
            </a:r>
          </a:p>
        </p:txBody>
      </p:sp>
      <p:sp>
        <p:nvSpPr>
          <p:cNvPr id="4" name="Slide Number Placeholder 3">
            <a:extLst>
              <a:ext uri="{FF2B5EF4-FFF2-40B4-BE49-F238E27FC236}">
                <a16:creationId xmlns:a16="http://schemas.microsoft.com/office/drawing/2014/main" id="{F5128845-D3AE-9F2B-6F6B-C5D5193D974F}"/>
              </a:ext>
            </a:extLst>
          </p:cNvPr>
          <p:cNvSpPr>
            <a:spLocks noGrp="1"/>
          </p:cNvSpPr>
          <p:nvPr>
            <p:ph type="sldNum" sz="quarter" idx="12"/>
          </p:nvPr>
        </p:nvSpPr>
        <p:spPr/>
        <p:txBody>
          <a:bodyPr/>
          <a:lstStyle/>
          <a:p>
            <a:fld id="{103DDDE4-7A87-1F49-9041-0D2451D302B4}" type="slidenum">
              <a:rPr lang="en-US" smtClean="0"/>
              <a:pPr/>
              <a:t>2</a:t>
            </a:fld>
            <a:endParaRPr lang="en-US" dirty="0"/>
          </a:p>
        </p:txBody>
      </p:sp>
    </p:spTree>
    <p:extLst>
      <p:ext uri="{BB962C8B-B14F-4D97-AF65-F5344CB8AC3E}">
        <p14:creationId xmlns:p14="http://schemas.microsoft.com/office/powerpoint/2010/main" val="130458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65A9-91DD-529C-D646-85A80875CB5D}"/>
              </a:ext>
            </a:extLst>
          </p:cNvPr>
          <p:cNvSpPr>
            <a:spLocks noGrp="1"/>
          </p:cNvSpPr>
          <p:nvPr>
            <p:ph type="title"/>
          </p:nvPr>
        </p:nvSpPr>
        <p:spPr/>
        <p:txBody>
          <a:bodyPr/>
          <a:lstStyle/>
          <a:p>
            <a:r>
              <a:rPr lang="en-US" dirty="0"/>
              <a:t>James A. Mannebach</a:t>
            </a:r>
          </a:p>
        </p:txBody>
      </p:sp>
      <p:pic>
        <p:nvPicPr>
          <p:cNvPr id="7" name="Picture Placeholder 6" descr="A person in a suit smiling&#10;&#10;AI-generated content may be incorrect.">
            <a:extLst>
              <a:ext uri="{FF2B5EF4-FFF2-40B4-BE49-F238E27FC236}">
                <a16:creationId xmlns:a16="http://schemas.microsoft.com/office/drawing/2014/main" id="{B644EA13-A246-0580-911C-0565F9D8948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10" t="-356" b="31035"/>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FFA32239-93B9-9AE2-3A95-D47E1EEA87BE}"/>
              </a:ext>
            </a:extLst>
          </p:cNvPr>
          <p:cNvSpPr>
            <a:spLocks noGrp="1"/>
          </p:cNvSpPr>
          <p:nvPr>
            <p:ph type="sldNum" sz="quarter" idx="12"/>
          </p:nvPr>
        </p:nvSpPr>
        <p:spPr/>
        <p:txBody>
          <a:bodyPr/>
          <a:lstStyle/>
          <a:p>
            <a:fld id="{103DDDE4-7A87-1F49-9041-0D2451D302B4}" type="slidenum">
              <a:rPr lang="en-US" smtClean="0"/>
              <a:pPr/>
              <a:t>3</a:t>
            </a:fld>
            <a:endParaRPr lang="en-US" dirty="0"/>
          </a:p>
        </p:txBody>
      </p:sp>
      <p:sp>
        <p:nvSpPr>
          <p:cNvPr id="5" name="Subtitle 4">
            <a:extLst>
              <a:ext uri="{FF2B5EF4-FFF2-40B4-BE49-F238E27FC236}">
                <a16:creationId xmlns:a16="http://schemas.microsoft.com/office/drawing/2014/main" id="{80CDF5AF-19B9-FB7E-9021-1AD377D24ADD}"/>
              </a:ext>
            </a:extLst>
          </p:cNvPr>
          <p:cNvSpPr>
            <a:spLocks noGrp="1"/>
          </p:cNvSpPr>
          <p:nvPr>
            <p:ph type="subTitle" idx="13"/>
          </p:nvPr>
        </p:nvSpPr>
        <p:spPr/>
        <p:txBody>
          <a:bodyPr/>
          <a:lstStyle/>
          <a:p>
            <a:r>
              <a:rPr lang="en-US" dirty="0"/>
              <a:t>Chairman of the Board and </a:t>
            </a:r>
            <a:br>
              <a:rPr lang="en-US" dirty="0"/>
            </a:br>
            <a:r>
              <a:rPr lang="en-US" dirty="0"/>
              <a:t>Chief Executive Officer</a:t>
            </a:r>
          </a:p>
        </p:txBody>
      </p:sp>
    </p:spTree>
    <p:extLst>
      <p:ext uri="{BB962C8B-B14F-4D97-AF65-F5344CB8AC3E}">
        <p14:creationId xmlns:p14="http://schemas.microsoft.com/office/powerpoint/2010/main" val="102017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8F2C-7C33-125D-3082-06C30413BC78}"/>
              </a:ext>
            </a:extLst>
          </p:cNvPr>
          <p:cNvSpPr>
            <a:spLocks noGrp="1"/>
          </p:cNvSpPr>
          <p:nvPr>
            <p:ph type="title"/>
          </p:nvPr>
        </p:nvSpPr>
        <p:spPr>
          <a:xfrm>
            <a:off x="5110480" y="398508"/>
            <a:ext cx="6241734" cy="62992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General Overview of Second Quarter</a:t>
            </a:r>
          </a:p>
        </p:txBody>
      </p:sp>
      <p:pic>
        <p:nvPicPr>
          <p:cNvPr id="7" name="Picture Placeholder 6" descr="A person standing on a metal machine&#10;&#10;AI-generated content may be incorrect.">
            <a:extLst>
              <a:ext uri="{FF2B5EF4-FFF2-40B4-BE49-F238E27FC236}">
                <a16:creationId xmlns:a16="http://schemas.microsoft.com/office/drawing/2014/main" id="{8F373E82-6BA8-E456-F1CE-B1B8F82E589F}"/>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9364" t="4454" r="502" b="8723"/>
          <a:stretch>
            <a:fillRect/>
          </a:stretch>
        </p:blipFill>
        <p:spPr>
          <a:xfrm>
            <a:off x="838200" y="457200"/>
            <a:ext cx="3932237" cy="5682341"/>
          </a:xfrm>
        </p:spPr>
      </p:pic>
      <p:sp>
        <p:nvSpPr>
          <p:cNvPr id="4" name="Text Placeholder 3">
            <a:extLst>
              <a:ext uri="{FF2B5EF4-FFF2-40B4-BE49-F238E27FC236}">
                <a16:creationId xmlns:a16="http://schemas.microsoft.com/office/drawing/2014/main" id="{6730F6C4-F32B-9C70-A5DB-377EA83BAF59}"/>
              </a:ext>
            </a:extLst>
          </p:cNvPr>
          <p:cNvSpPr>
            <a:spLocks noGrp="1"/>
          </p:cNvSpPr>
          <p:nvPr>
            <p:ph type="body" sz="half" idx="2"/>
          </p:nvPr>
        </p:nvSpPr>
        <p:spPr>
          <a:xfrm>
            <a:off x="5110480" y="1229360"/>
            <a:ext cx="6705600" cy="4910183"/>
          </a:xfrm>
        </p:spPr>
        <p:txBody>
          <a:bodyPr>
            <a:normAutofit/>
          </a:bodyPr>
          <a:lstStyle/>
          <a:p>
            <a:pPr>
              <a:lnSpc>
                <a:spcPct val="100000"/>
              </a:lnSpc>
              <a:spcBef>
                <a:spcPts val="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Sales of $67.6M and adjusted EBITDA</a:t>
            </a:r>
            <a:r>
              <a:rPr lang="en-US" b="1" kern="0" baseline="30000" dirty="0">
                <a:solidFill>
                  <a:srgbClr val="0068A6"/>
                </a:solidFill>
                <a:latin typeface="Calibri" panose="020F0502020204030204" pitchFamily="34" charset="0"/>
                <a:ea typeface="Calibri" panose="020F0502020204030204" pitchFamily="34" charset="0"/>
                <a:cs typeface="Calibri" panose="020F0502020204030204" pitchFamily="34" charset="0"/>
              </a:rPr>
              <a:t>1</a:t>
            </a: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 of $3.4M</a:t>
            </a:r>
          </a:p>
          <a:p>
            <a:pPr marL="360000" indent="-180000">
              <a:lnSpc>
                <a:spcPct val="100000"/>
              </a:lnSpc>
              <a:spcBef>
                <a:spcPts val="8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Performance affected by the rescheduling of certain order deliveries to accommodate changes in customer requirements </a:t>
            </a:r>
          </a:p>
          <a:p>
            <a:pPr marL="360000" indent="-180000">
              <a:lnSpc>
                <a:spcPct val="100000"/>
              </a:lnSpc>
              <a:spcBef>
                <a:spcPts val="8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Delays in purchasing decisions due to tariffs</a:t>
            </a:r>
          </a:p>
          <a:p>
            <a:pPr marL="360000" indent="-180000">
              <a:lnSpc>
                <a:spcPct val="100000"/>
              </a:lnSpc>
              <a:spcBef>
                <a:spcPts val="8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Shipments totaling more than $12M rescheduled for second half</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Shipped orders totaling approximately $5M early in Q3-26</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Remainder planned for later in Q3 or before the end of the fiscal year</a:t>
            </a:r>
          </a:p>
          <a:p>
            <a:pPr>
              <a:lnSpc>
                <a:spcPct val="100000"/>
              </a:lnSpc>
              <a:spcBef>
                <a:spcPts val="12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Promising pipeline through joint venture in Saudi Arabia</a:t>
            </a:r>
          </a:p>
          <a:p>
            <a:pPr marL="360000" indent="-180000">
              <a:lnSpc>
                <a:spcPct val="100000"/>
              </a:lnSpc>
              <a:spcBef>
                <a:spcPts val="8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Shipped first order from new plant</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Building on our momentum in the Middle East, the largest market worldwide for oilfield valves</a:t>
            </a:r>
          </a:p>
          <a:p>
            <a:pPr marL="360000" indent="-180000">
              <a:lnSpc>
                <a:spcPct val="100000"/>
              </a:lnSpc>
              <a:spcBef>
                <a:spcPts val="8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Obtained prior approval and certification for key valves from Saudi Aramco</a:t>
            </a:r>
          </a:p>
        </p:txBody>
      </p:sp>
      <p:sp>
        <p:nvSpPr>
          <p:cNvPr id="5" name="Slide Number Placeholder 4">
            <a:extLst>
              <a:ext uri="{FF2B5EF4-FFF2-40B4-BE49-F238E27FC236}">
                <a16:creationId xmlns:a16="http://schemas.microsoft.com/office/drawing/2014/main" id="{7806544A-C3AD-C3D2-2A22-82E814BD18B4}"/>
              </a:ext>
            </a:extLst>
          </p:cNvPr>
          <p:cNvSpPr>
            <a:spLocks noGrp="1"/>
          </p:cNvSpPr>
          <p:nvPr>
            <p:ph type="sldNum" sz="quarter" idx="12"/>
          </p:nvPr>
        </p:nvSpPr>
        <p:spPr/>
        <p:txBody>
          <a:bodyPr/>
          <a:lstStyle/>
          <a:p>
            <a:fld id="{103DDDE4-7A87-1F49-9041-0D2451D302B4}" type="slidenum">
              <a:rPr lang="en-US" smtClean="0"/>
              <a:pPr/>
              <a:t>4</a:t>
            </a:fld>
            <a:endParaRPr lang="en-US" dirty="0"/>
          </a:p>
        </p:txBody>
      </p:sp>
      <p:sp>
        <p:nvSpPr>
          <p:cNvPr id="8" name="TextBox 7">
            <a:extLst>
              <a:ext uri="{FF2B5EF4-FFF2-40B4-BE49-F238E27FC236}">
                <a16:creationId xmlns:a16="http://schemas.microsoft.com/office/drawing/2014/main" id="{07EE19AA-77F5-11DD-2979-5A84A552E85B}"/>
              </a:ext>
            </a:extLst>
          </p:cNvPr>
          <p:cNvSpPr txBox="1"/>
          <p:nvPr/>
        </p:nvSpPr>
        <p:spPr>
          <a:xfrm>
            <a:off x="5273040" y="6085377"/>
            <a:ext cx="5485563" cy="230832"/>
          </a:xfrm>
          <a:prstGeom prst="rect">
            <a:avLst/>
          </a:prstGeom>
          <a:noFill/>
        </p:spPr>
        <p:txBody>
          <a:bodyPr wrap="square">
            <a:spAutoFit/>
          </a:bodyPr>
          <a:lstStyle/>
          <a:p>
            <a:r>
              <a:rPr lang="en-US" sz="900" i="1" baseline="30000" dirty="0">
                <a:ea typeface="Calibri" panose="020F0502020204030204" pitchFamily="34" charset="0"/>
                <a:cs typeface="Arial" panose="020B0604020202020204" pitchFamily="34" charset="0"/>
              </a:rPr>
              <a:t>1 </a:t>
            </a:r>
            <a:r>
              <a:rPr lang="en-US" sz="900" b="0" i="1" u="none" strike="noStrike" baseline="0" dirty="0"/>
              <a:t>Non-IFRS measure – see Non-IFRS and Supplementary </a:t>
            </a:r>
            <a:r>
              <a:rPr lang="en-US" sz="900" i="1" dirty="0"/>
              <a:t>F</a:t>
            </a:r>
            <a:r>
              <a:rPr lang="en-US" sz="900" b="0" i="1" u="none" strike="noStrike" baseline="0" dirty="0"/>
              <a:t>inancial </a:t>
            </a:r>
            <a:r>
              <a:rPr lang="en-US" sz="900" i="1" dirty="0"/>
              <a:t>M</a:t>
            </a:r>
            <a:r>
              <a:rPr lang="en-US" sz="900" b="0" i="1" u="none" strike="noStrike" baseline="0" dirty="0"/>
              <a:t>easures in the Appendix of this presentation.</a:t>
            </a:r>
            <a:endParaRPr lang="en-CA" sz="900" dirty="0">
              <a:cs typeface="Arial" panose="020B0604020202020204" pitchFamily="34" charset="0"/>
            </a:endParaRPr>
          </a:p>
        </p:txBody>
      </p:sp>
    </p:spTree>
    <p:extLst>
      <p:ext uri="{BB962C8B-B14F-4D97-AF65-F5344CB8AC3E}">
        <p14:creationId xmlns:p14="http://schemas.microsoft.com/office/powerpoint/2010/main" val="292324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A404-4506-07D8-95E9-79DAE12CCE70}"/>
              </a:ext>
            </a:extLst>
          </p:cNvPr>
          <p:cNvSpPr>
            <a:spLocks noGrp="1"/>
          </p:cNvSpPr>
          <p:nvPr>
            <p:ph type="title"/>
          </p:nvPr>
        </p:nvSpPr>
        <p:spPr>
          <a:xfrm>
            <a:off x="721361" y="457200"/>
            <a:ext cx="4927599" cy="62992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Backlog</a:t>
            </a:r>
            <a:r>
              <a:rPr lang="en-US" baseline="30000" dirty="0">
                <a:latin typeface="Calibri" panose="020F0502020204030204" pitchFamily="34" charset="0"/>
                <a:ea typeface="Calibri" panose="020F0502020204030204" pitchFamily="34" charset="0"/>
                <a:cs typeface="Calibri" panose="020F0502020204030204" pitchFamily="34" charset="0"/>
              </a:rPr>
              <a:t>1</a:t>
            </a:r>
            <a:r>
              <a:rPr lang="en-US" dirty="0">
                <a:latin typeface="Calibri" panose="020F0502020204030204" pitchFamily="34" charset="0"/>
                <a:ea typeface="Calibri" panose="020F0502020204030204" pitchFamily="34" charset="0"/>
                <a:cs typeface="Calibri" panose="020F0502020204030204" pitchFamily="34" charset="0"/>
              </a:rPr>
              <a:t> and Bookings</a:t>
            </a:r>
            <a:r>
              <a:rPr lang="en-US" baseline="30000" dirty="0">
                <a:latin typeface="Calibri" panose="020F0502020204030204" pitchFamily="34" charset="0"/>
                <a:ea typeface="Calibri" panose="020F0502020204030204" pitchFamily="34" charset="0"/>
                <a:cs typeface="Calibri" panose="020F0502020204030204" pitchFamily="34" charset="0"/>
              </a:rPr>
              <a:t>1</a:t>
            </a:r>
          </a:p>
        </p:txBody>
      </p:sp>
      <p:sp>
        <p:nvSpPr>
          <p:cNvPr id="3" name="Text Placeholder 2">
            <a:extLst>
              <a:ext uri="{FF2B5EF4-FFF2-40B4-BE49-F238E27FC236}">
                <a16:creationId xmlns:a16="http://schemas.microsoft.com/office/drawing/2014/main" id="{211F2A08-9BE7-8AE4-E3A3-7A97403E375D}"/>
              </a:ext>
            </a:extLst>
          </p:cNvPr>
          <p:cNvSpPr>
            <a:spLocks noGrp="1"/>
          </p:cNvSpPr>
          <p:nvPr>
            <p:ph type="body" sz="half" idx="2"/>
          </p:nvPr>
        </p:nvSpPr>
        <p:spPr>
          <a:xfrm>
            <a:off x="721360" y="1412240"/>
            <a:ext cx="5140960" cy="4727303"/>
          </a:xfrm>
        </p:spPr>
        <p:txBody>
          <a:bodyPr>
            <a:normAutofit lnSpcReduction="10000"/>
          </a:bodyPr>
          <a:lstStyle/>
          <a:p>
            <a:pPr>
              <a:lnSpc>
                <a:spcPct val="100000"/>
              </a:lnSpc>
            </a:pPr>
            <a:r>
              <a:rPr lang="en-US" b="1" dirty="0">
                <a:solidFill>
                  <a:srgbClr val="0068A6"/>
                </a:solidFill>
                <a:latin typeface="+mn-lt"/>
              </a:rPr>
              <a:t>Backlog of $285.8M as at August 31, 2025</a:t>
            </a:r>
          </a:p>
          <a:p>
            <a:pPr marL="360000" indent="-180000">
              <a:lnSpc>
                <a:spcPct val="100000"/>
              </a:lnSpc>
              <a:spcBef>
                <a:spcPts val="1200"/>
              </a:spcBef>
              <a:buFont typeface="Arial" panose="020B0604020202020204" pitchFamily="34" charset="0"/>
              <a:buChar char="•"/>
            </a:pPr>
            <a:r>
              <a:rPr lang="en-US" sz="1800" dirty="0">
                <a:latin typeface="+mn-lt"/>
              </a:rPr>
              <a:t>Up 4.0% since the beginning of the fiscal year</a:t>
            </a:r>
          </a:p>
          <a:p>
            <a:pPr marL="360000" indent="-180000">
              <a:lnSpc>
                <a:spcPct val="100000"/>
              </a:lnSpc>
              <a:spcBef>
                <a:spcPts val="1200"/>
              </a:spcBef>
              <a:buFont typeface="Arial" panose="020B0604020202020204" pitchFamily="34" charset="0"/>
              <a:buChar char="•"/>
            </a:pPr>
            <a:r>
              <a:rPr lang="en-US" sz="1800" dirty="0">
                <a:latin typeface="+mn-lt"/>
              </a:rPr>
              <a:t>$252.4M deliverable within next 12 months   (88.3% of backlog) </a:t>
            </a:r>
          </a:p>
          <a:p>
            <a:pPr marL="360000" indent="-180000">
              <a:lnSpc>
                <a:spcPct val="100000"/>
              </a:lnSpc>
              <a:spcBef>
                <a:spcPts val="1200"/>
              </a:spcBef>
              <a:buFont typeface="Arial" panose="020B0604020202020204" pitchFamily="34" charset="0"/>
              <a:buChar char="•"/>
            </a:pPr>
            <a:r>
              <a:rPr lang="en-US" sz="1800" dirty="0">
                <a:latin typeface="+mn-lt"/>
              </a:rPr>
              <a:t>Increase in long-term contracts from nuclear and defense sectors driving shift in delivery schedule</a:t>
            </a:r>
          </a:p>
          <a:p>
            <a:pPr>
              <a:lnSpc>
                <a:spcPct val="100000"/>
              </a:lnSpc>
              <a:spcBef>
                <a:spcPts val="1800"/>
              </a:spcBef>
            </a:pPr>
            <a:r>
              <a:rPr lang="en-US" b="1" dirty="0">
                <a:solidFill>
                  <a:srgbClr val="0068A6"/>
                </a:solidFill>
                <a:latin typeface="+mn-lt"/>
              </a:rPr>
              <a:t>Bookings of $65.2M in Q2-26 compared to $88.4M in Q2-25</a:t>
            </a:r>
          </a:p>
          <a:p>
            <a:pPr marL="360000" indent="-180000">
              <a:lnSpc>
                <a:spcPct val="100000"/>
              </a:lnSpc>
              <a:spcBef>
                <a:spcPts val="1200"/>
              </a:spcBef>
              <a:buFont typeface="Arial" panose="020B0604020202020204" pitchFamily="34" charset="0"/>
              <a:buChar char="•"/>
            </a:pPr>
            <a:r>
              <a:rPr lang="en-US" sz="1800" dirty="0">
                <a:latin typeface="+mn-lt"/>
              </a:rPr>
              <a:t>Lower bookings in North America and Germany</a:t>
            </a:r>
          </a:p>
          <a:p>
            <a:pPr marL="540000" lvl="1" indent="-180000">
              <a:lnSpc>
                <a:spcPct val="100000"/>
              </a:lnSpc>
              <a:spcBef>
                <a:spcPts val="600"/>
              </a:spcBef>
              <a:buFont typeface="Arial" panose="020B0604020202020204" pitchFamily="34" charset="0"/>
              <a:buChar char="•"/>
            </a:pPr>
            <a:r>
              <a:rPr lang="en-US" sz="1600" dirty="0"/>
              <a:t>Large orders received in second quarter last year</a:t>
            </a:r>
          </a:p>
          <a:p>
            <a:pPr marL="360000" indent="-180000">
              <a:lnSpc>
                <a:spcPct val="100000"/>
              </a:lnSpc>
              <a:spcBef>
                <a:spcPts val="1200"/>
              </a:spcBef>
              <a:buFont typeface="Arial" panose="020B0604020202020204" pitchFamily="34" charset="0"/>
              <a:buChar char="•"/>
            </a:pPr>
            <a:r>
              <a:rPr lang="en-US" sz="1800" dirty="0">
                <a:latin typeface="+mn-lt"/>
              </a:rPr>
              <a:t>Partially offset by increased orders from Italian operations</a:t>
            </a:r>
          </a:p>
          <a:p>
            <a:pPr marL="360000" indent="-180000">
              <a:lnSpc>
                <a:spcPct val="100000"/>
              </a:lnSpc>
              <a:spcBef>
                <a:spcPts val="1200"/>
              </a:spcBef>
              <a:buFont typeface="Arial" panose="020B0604020202020204" pitchFamily="34" charset="0"/>
              <a:buChar char="•"/>
            </a:pPr>
            <a:r>
              <a:rPr lang="en-US" sz="1800" dirty="0">
                <a:latin typeface="+mn-lt"/>
              </a:rPr>
              <a:t>Rebound in order intake early in Q3</a:t>
            </a:r>
          </a:p>
        </p:txBody>
      </p:sp>
      <p:sp>
        <p:nvSpPr>
          <p:cNvPr id="4" name="Slide Number Placeholder 3">
            <a:extLst>
              <a:ext uri="{FF2B5EF4-FFF2-40B4-BE49-F238E27FC236}">
                <a16:creationId xmlns:a16="http://schemas.microsoft.com/office/drawing/2014/main" id="{84AC6FE2-7E9E-C923-4EC0-3BEA48721C4B}"/>
              </a:ext>
            </a:extLst>
          </p:cNvPr>
          <p:cNvSpPr>
            <a:spLocks noGrp="1"/>
          </p:cNvSpPr>
          <p:nvPr>
            <p:ph type="sldNum" sz="quarter" idx="12"/>
          </p:nvPr>
        </p:nvSpPr>
        <p:spPr/>
        <p:txBody>
          <a:bodyPr/>
          <a:lstStyle/>
          <a:p>
            <a:fld id="{103DDDE4-7A87-1F49-9041-0D2451D302B4}" type="slidenum">
              <a:rPr lang="en-US" smtClean="0"/>
              <a:pPr/>
              <a:t>5</a:t>
            </a:fld>
            <a:endParaRPr lang="en-US" dirty="0"/>
          </a:p>
        </p:txBody>
      </p:sp>
      <p:sp>
        <p:nvSpPr>
          <p:cNvPr id="5" name="TextBox 4">
            <a:extLst>
              <a:ext uri="{FF2B5EF4-FFF2-40B4-BE49-F238E27FC236}">
                <a16:creationId xmlns:a16="http://schemas.microsoft.com/office/drawing/2014/main" id="{27ACE67C-9C4B-A550-A610-B6571BA07C4C}"/>
              </a:ext>
            </a:extLst>
          </p:cNvPr>
          <p:cNvSpPr txBox="1"/>
          <p:nvPr/>
        </p:nvSpPr>
        <p:spPr>
          <a:xfrm>
            <a:off x="721360" y="6438453"/>
            <a:ext cx="5485563" cy="230832"/>
          </a:xfrm>
          <a:prstGeom prst="rect">
            <a:avLst/>
          </a:prstGeom>
          <a:noFill/>
        </p:spPr>
        <p:txBody>
          <a:bodyPr wrap="square">
            <a:spAutoFit/>
          </a:bodyPr>
          <a:lstStyle/>
          <a:p>
            <a:r>
              <a:rPr lang="en-US" sz="900" i="1" baseline="30000" dirty="0">
                <a:ea typeface="Calibri" panose="020F0502020204030204" pitchFamily="34" charset="0"/>
                <a:cs typeface="Arial" panose="020B0604020202020204" pitchFamily="34" charset="0"/>
              </a:rPr>
              <a:t>1 </a:t>
            </a:r>
            <a:r>
              <a:rPr lang="en-US" sz="900" b="0" i="1" u="none" strike="noStrike" baseline="0" dirty="0"/>
              <a:t>Non-IFRS measure – see Non-IFRS and Supplementary </a:t>
            </a:r>
            <a:r>
              <a:rPr lang="en-US" sz="900" i="1" dirty="0"/>
              <a:t>F</a:t>
            </a:r>
            <a:r>
              <a:rPr lang="en-US" sz="900" b="0" i="1" u="none" strike="noStrike" baseline="0" dirty="0"/>
              <a:t>inancial </a:t>
            </a:r>
            <a:r>
              <a:rPr lang="en-US" sz="900" i="1" dirty="0"/>
              <a:t>M</a:t>
            </a:r>
            <a:r>
              <a:rPr lang="en-US" sz="900" b="0" i="1" u="none" strike="noStrike" baseline="0" dirty="0"/>
              <a:t>easures in the Appendix of this presentation.</a:t>
            </a:r>
            <a:endParaRPr lang="en-CA" sz="900" dirty="0">
              <a:cs typeface="Arial" panose="020B0604020202020204" pitchFamily="34" charset="0"/>
            </a:endParaRPr>
          </a:p>
        </p:txBody>
      </p:sp>
      <p:graphicFrame>
        <p:nvGraphicFramePr>
          <p:cNvPr id="10" name="Chart 9">
            <a:extLst>
              <a:ext uri="{FF2B5EF4-FFF2-40B4-BE49-F238E27FC236}">
                <a16:creationId xmlns:a16="http://schemas.microsoft.com/office/drawing/2014/main" id="{16861061-2767-7C16-C161-57F59F4BC32A}"/>
              </a:ext>
            </a:extLst>
          </p:cNvPr>
          <p:cNvGraphicFramePr/>
          <p:nvPr>
            <p:extLst>
              <p:ext uri="{D42A27DB-BD31-4B8C-83A1-F6EECF244321}">
                <p14:modId xmlns:p14="http://schemas.microsoft.com/office/powerpoint/2010/main" val="3290596799"/>
              </p:ext>
            </p:extLst>
          </p:nvPr>
        </p:nvGraphicFramePr>
        <p:xfrm>
          <a:off x="6898640" y="275303"/>
          <a:ext cx="4455160" cy="29496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F33091C-3E2D-E806-66C8-4E5ED7E9312D}"/>
              </a:ext>
            </a:extLst>
          </p:cNvPr>
          <p:cNvGraphicFramePr/>
          <p:nvPr>
            <p:extLst>
              <p:ext uri="{D42A27DB-BD31-4B8C-83A1-F6EECF244321}">
                <p14:modId xmlns:p14="http://schemas.microsoft.com/office/powerpoint/2010/main" val="4000411947"/>
              </p:ext>
            </p:extLst>
          </p:nvPr>
        </p:nvGraphicFramePr>
        <p:xfrm>
          <a:off x="6898640" y="3429000"/>
          <a:ext cx="4455160" cy="2859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6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41EB-BF76-FB51-3D6F-07C73E97580B}"/>
            </a:ext>
          </a:extLst>
        </p:cNvPr>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3130F4A1-4F15-4636-5EF4-E166621E457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33237" r="33237"/>
          <a:stretch>
            <a:fillRect/>
          </a:stretch>
        </p:blipFill>
        <p:spPr>
          <a:xfrm>
            <a:off x="838200" y="457200"/>
            <a:ext cx="3932238" cy="5681663"/>
          </a:xfrm>
        </p:spPr>
      </p:pic>
      <p:sp>
        <p:nvSpPr>
          <p:cNvPr id="2" name="Title 1">
            <a:extLst>
              <a:ext uri="{FF2B5EF4-FFF2-40B4-BE49-F238E27FC236}">
                <a16:creationId xmlns:a16="http://schemas.microsoft.com/office/drawing/2014/main" id="{F140CF51-EBF0-F024-EF25-ADA79C91138E}"/>
              </a:ext>
            </a:extLst>
          </p:cNvPr>
          <p:cNvSpPr>
            <a:spLocks noGrp="1"/>
          </p:cNvSpPr>
          <p:nvPr>
            <p:ph type="title"/>
          </p:nvPr>
        </p:nvSpPr>
        <p:spPr>
          <a:xfrm>
            <a:off x="5191761" y="457200"/>
            <a:ext cx="6160454" cy="62992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Fast-Tracked Infrastructure Projects</a:t>
            </a:r>
          </a:p>
        </p:txBody>
      </p:sp>
      <p:sp>
        <p:nvSpPr>
          <p:cNvPr id="4" name="Text Placeholder 3">
            <a:extLst>
              <a:ext uri="{FF2B5EF4-FFF2-40B4-BE49-F238E27FC236}">
                <a16:creationId xmlns:a16="http://schemas.microsoft.com/office/drawing/2014/main" id="{D7ED2BE5-CEB5-93DF-5DF5-BD0418F6DDC1}"/>
              </a:ext>
            </a:extLst>
          </p:cNvPr>
          <p:cNvSpPr>
            <a:spLocks noGrp="1"/>
          </p:cNvSpPr>
          <p:nvPr>
            <p:ph type="body" sz="half" idx="2"/>
          </p:nvPr>
        </p:nvSpPr>
        <p:spPr>
          <a:xfrm>
            <a:off x="5191761" y="1239520"/>
            <a:ext cx="6466839" cy="5039360"/>
          </a:xfrm>
        </p:spPr>
        <p:txBody>
          <a:bodyPr>
            <a:normAutofit/>
          </a:bodyPr>
          <a:lstStyle/>
          <a:p>
            <a:pPr>
              <a:lnSpc>
                <a:spcPct val="100000"/>
              </a:lnSpc>
              <a:spcBef>
                <a:spcPts val="18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Role of Canada’s Major Projects Office (MPO)</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Streamline regulatory assessment and approvals</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Significantly reduce approval time for projects of national importance</a:t>
            </a:r>
          </a:p>
          <a:p>
            <a:pPr>
              <a:lnSpc>
                <a:spcPct val="100000"/>
              </a:lnSpc>
              <a:spcBef>
                <a:spcPts val="18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Velan stands to benefit from accelerated projects</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Darlington New Nuclear Project is being fast-tracked</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Velan is a supplier of choice for GE Hitachi Nuclear Energy for this first small modular reactor (SMR) deployment in North America</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We are providing the development of advanced technology, engineering support and leading-edge proprietary valves</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Positions us as the leading valve provider in the growing SMR market</a:t>
            </a:r>
          </a:p>
          <a:p>
            <a:pPr marL="360000" indent="-180000">
              <a:lnSpc>
                <a:spcPct val="100000"/>
              </a:lnSpc>
              <a:spcBef>
                <a:spcPts val="1200"/>
              </a:spcBef>
              <a:buFont typeface="Arial" panose="020B0604020202020204" pitchFamily="34" charset="0"/>
              <a:buChar char="•"/>
            </a:pPr>
            <a:endParaRPr lang="en-US" sz="1800" kern="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1F05EA2-1ACF-C570-49E3-BFCD2BA9B7C3}"/>
              </a:ext>
            </a:extLst>
          </p:cNvPr>
          <p:cNvSpPr>
            <a:spLocks noGrp="1"/>
          </p:cNvSpPr>
          <p:nvPr>
            <p:ph type="sldNum" sz="quarter" idx="12"/>
          </p:nvPr>
        </p:nvSpPr>
        <p:spPr/>
        <p:txBody>
          <a:bodyPr/>
          <a:lstStyle/>
          <a:p>
            <a:fld id="{103DDDE4-7A87-1F49-9041-0D2451D302B4}" type="slidenum">
              <a:rPr lang="en-US" smtClean="0"/>
              <a:pPr/>
              <a:t>6</a:t>
            </a:fld>
            <a:endParaRPr lang="en-US" dirty="0"/>
          </a:p>
        </p:txBody>
      </p:sp>
    </p:spTree>
    <p:extLst>
      <p:ext uri="{BB962C8B-B14F-4D97-AF65-F5344CB8AC3E}">
        <p14:creationId xmlns:p14="http://schemas.microsoft.com/office/powerpoint/2010/main" val="360042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93BB30DF-ECF1-B867-7D12-63F02C652347}"/>
              </a:ext>
            </a:extLst>
          </p:cNvPr>
          <p:cNvPicPr>
            <a:picLocks noChangeAspect="1"/>
          </p:cNvPicPr>
          <p:nvPr/>
        </p:nvPicPr>
        <p:blipFill>
          <a:blip r:embed="rId2" cstate="screen">
            <a:extLst>
              <a:ext uri="{28A0092B-C50C-407E-A947-70E740481C1C}">
                <a14:useLocalDpi xmlns:a14="http://schemas.microsoft.com/office/drawing/2010/main"/>
              </a:ext>
            </a:extLst>
          </a:blip>
          <a:srcRect l="33796" r="14299"/>
          <a:stretch>
            <a:fillRect/>
          </a:stretch>
        </p:blipFill>
        <p:spPr>
          <a:xfrm>
            <a:off x="838200" y="457200"/>
            <a:ext cx="3932238" cy="5681663"/>
          </a:xfrm>
          <a:prstGeom prst="rect">
            <a:avLst/>
          </a:prstGeom>
          <a:solidFill>
            <a:schemeClr val="bg1">
              <a:lumMod val="95000"/>
            </a:schemeClr>
          </a:solidFill>
        </p:spPr>
      </p:pic>
      <p:sp>
        <p:nvSpPr>
          <p:cNvPr id="5" name="Slide Number Placeholder 4">
            <a:extLst>
              <a:ext uri="{FF2B5EF4-FFF2-40B4-BE49-F238E27FC236}">
                <a16:creationId xmlns:a16="http://schemas.microsoft.com/office/drawing/2014/main" id="{13A8A96F-8148-FF9F-77A4-2DE468319CA9}"/>
              </a:ext>
            </a:extLst>
          </p:cNvPr>
          <p:cNvSpPr>
            <a:spLocks noGrp="1"/>
          </p:cNvSpPr>
          <p:nvPr>
            <p:ph type="sldNum" sz="quarter" idx="12"/>
          </p:nvPr>
        </p:nvSpPr>
        <p:spPr/>
        <p:txBody>
          <a:bodyPr/>
          <a:lstStyle/>
          <a:p>
            <a:fld id="{103DDDE4-7A87-1F49-9041-0D2451D302B4}" type="slidenum">
              <a:rPr lang="en-US" smtClean="0"/>
              <a:pPr/>
              <a:t>7</a:t>
            </a:fld>
            <a:endParaRPr lang="en-US" dirty="0"/>
          </a:p>
        </p:txBody>
      </p:sp>
      <p:sp>
        <p:nvSpPr>
          <p:cNvPr id="6" name="Title 1">
            <a:extLst>
              <a:ext uri="{FF2B5EF4-FFF2-40B4-BE49-F238E27FC236}">
                <a16:creationId xmlns:a16="http://schemas.microsoft.com/office/drawing/2014/main" id="{56C0C7DF-6E5F-3F6E-527D-CB8D28ED5434}"/>
              </a:ext>
            </a:extLst>
          </p:cNvPr>
          <p:cNvSpPr>
            <a:spLocks noGrp="1"/>
          </p:cNvSpPr>
          <p:nvPr>
            <p:ph type="title"/>
          </p:nvPr>
        </p:nvSpPr>
        <p:spPr>
          <a:xfrm>
            <a:off x="5191761" y="457200"/>
            <a:ext cx="6160454" cy="62992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In Summary</a:t>
            </a:r>
          </a:p>
        </p:txBody>
      </p:sp>
      <p:sp>
        <p:nvSpPr>
          <p:cNvPr id="7" name="Text Placeholder 3">
            <a:extLst>
              <a:ext uri="{FF2B5EF4-FFF2-40B4-BE49-F238E27FC236}">
                <a16:creationId xmlns:a16="http://schemas.microsoft.com/office/drawing/2014/main" id="{53DC7BBA-8F21-A688-A20F-FBBE8CF79FC4}"/>
              </a:ext>
            </a:extLst>
          </p:cNvPr>
          <p:cNvSpPr>
            <a:spLocks noGrp="1"/>
          </p:cNvSpPr>
          <p:nvPr>
            <p:ph type="body" sz="half" idx="2"/>
          </p:nvPr>
        </p:nvSpPr>
        <p:spPr>
          <a:xfrm>
            <a:off x="5191761" y="1239520"/>
            <a:ext cx="6654799" cy="5039360"/>
          </a:xfrm>
        </p:spPr>
        <p:txBody>
          <a:bodyPr>
            <a:normAutofit/>
          </a:bodyPr>
          <a:lstStyle/>
          <a:p>
            <a:pPr>
              <a:lnSpc>
                <a:spcPct val="100000"/>
              </a:lnSpc>
              <a:spcBef>
                <a:spcPts val="12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Clean energy is a key growth sector for Velan worldwide</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Customers move to reach their own carbon reduction objectives</a:t>
            </a:r>
          </a:p>
          <a:p>
            <a:pPr>
              <a:lnSpc>
                <a:spcPct val="100000"/>
              </a:lnSpc>
              <a:spcBef>
                <a:spcPts val="18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Solid footing in other markets</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Oil &amp; Gas</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Our valves equip the majority of refineries in North America</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Growing worldwide base to further expand through Saudi Arabia JV</a:t>
            </a:r>
          </a:p>
          <a:p>
            <a:pPr marL="360000"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Defense activity on the rise</a:t>
            </a:r>
          </a:p>
          <a:p>
            <a:pPr marL="540000" lvl="1" indent="-180000">
              <a:lnSpc>
                <a:spcPct val="100000"/>
              </a:lnSpc>
              <a:spcBef>
                <a:spcPts val="600"/>
              </a:spcBef>
              <a:buFont typeface="Arial" panose="020B0604020202020204" pitchFamily="34" charset="0"/>
              <a:buChar char="•"/>
            </a:pPr>
            <a:r>
              <a:rPr lang="en-US" sz="1600" kern="0" dirty="0">
                <a:latin typeface="Calibri" panose="020F0502020204030204" pitchFamily="34" charset="0"/>
                <a:ea typeface="Calibri" panose="020F0502020204030204" pitchFamily="34" charset="0"/>
                <a:cs typeface="Calibri" panose="020F0502020204030204" pitchFamily="34" charset="0"/>
              </a:rPr>
              <a:t>Deep knowledge of surface and sub-surface nuclear marine propulsion</a:t>
            </a:r>
          </a:p>
          <a:p>
            <a:pPr indent="-97200">
              <a:lnSpc>
                <a:spcPct val="100000"/>
              </a:lnSpc>
              <a:spcBef>
                <a:spcPts val="1800"/>
              </a:spcBef>
            </a:pPr>
            <a:r>
              <a:rPr lang="en-US" b="1" kern="0" dirty="0">
                <a:solidFill>
                  <a:srgbClr val="0068A6"/>
                </a:solidFill>
                <a:latin typeface="Calibri" panose="020F0502020204030204" pitchFamily="34" charset="0"/>
                <a:ea typeface="Calibri" panose="020F0502020204030204" pitchFamily="34" charset="0"/>
                <a:cs typeface="Calibri" panose="020F0502020204030204" pitchFamily="34" charset="0"/>
              </a:rPr>
              <a:t>Confident to sustain backlog growth</a:t>
            </a:r>
          </a:p>
          <a:p>
            <a:pPr marL="360000" lvl="1"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Strength of our brand</a:t>
            </a:r>
          </a:p>
          <a:p>
            <a:pPr marL="360000" lvl="1" indent="-180000">
              <a:lnSpc>
                <a:spcPct val="100000"/>
              </a:lnSpc>
              <a:spcBef>
                <a:spcPts val="1200"/>
              </a:spcBef>
              <a:buFont typeface="Arial" panose="020B0604020202020204" pitchFamily="34" charset="0"/>
              <a:buChar char="•"/>
            </a:pPr>
            <a:r>
              <a:rPr lang="en-US" sz="1800" kern="0" dirty="0">
                <a:latin typeface="Calibri" panose="020F0502020204030204" pitchFamily="34" charset="0"/>
                <a:ea typeface="Calibri" panose="020F0502020204030204" pitchFamily="34" charset="0"/>
                <a:cs typeface="Calibri" panose="020F0502020204030204" pitchFamily="34" charset="0"/>
              </a:rPr>
              <a:t>Proven ability to address complex needs for demanding applications</a:t>
            </a:r>
          </a:p>
        </p:txBody>
      </p:sp>
    </p:spTree>
    <p:extLst>
      <p:ext uri="{BB962C8B-B14F-4D97-AF65-F5344CB8AC3E}">
        <p14:creationId xmlns:p14="http://schemas.microsoft.com/office/powerpoint/2010/main" val="300844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A376-6CEF-6F0A-0888-326232D58EEF}"/>
              </a:ext>
            </a:extLst>
          </p:cNvPr>
          <p:cNvSpPr>
            <a:spLocks noGrp="1"/>
          </p:cNvSpPr>
          <p:nvPr>
            <p:ph type="title"/>
          </p:nvPr>
        </p:nvSpPr>
        <p:spPr/>
        <p:txBody>
          <a:bodyPr/>
          <a:lstStyle/>
          <a:p>
            <a:r>
              <a:rPr lang="en-US" dirty="0"/>
              <a:t>Rishi Sharma</a:t>
            </a:r>
          </a:p>
        </p:txBody>
      </p:sp>
      <p:pic>
        <p:nvPicPr>
          <p:cNvPr id="7" name="Picture Placeholder 6" descr="A person in a suit&#10;&#10;AI-generated content may be incorrect.">
            <a:extLst>
              <a:ext uri="{FF2B5EF4-FFF2-40B4-BE49-F238E27FC236}">
                <a16:creationId xmlns:a16="http://schemas.microsoft.com/office/drawing/2014/main" id="{B8216FEB-3CE4-27FC-FEDA-B92150B1FC16}"/>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384" t="-241" r="707" b="31694"/>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C40303EE-94F6-CD9E-55E1-AEA64108179F}"/>
              </a:ext>
            </a:extLst>
          </p:cNvPr>
          <p:cNvSpPr>
            <a:spLocks noGrp="1"/>
          </p:cNvSpPr>
          <p:nvPr>
            <p:ph type="sldNum" sz="quarter" idx="12"/>
          </p:nvPr>
        </p:nvSpPr>
        <p:spPr/>
        <p:txBody>
          <a:bodyPr/>
          <a:lstStyle/>
          <a:p>
            <a:fld id="{103DDDE4-7A87-1F49-9041-0D2451D302B4}" type="slidenum">
              <a:rPr lang="en-US" smtClean="0"/>
              <a:pPr/>
              <a:t>8</a:t>
            </a:fld>
            <a:endParaRPr lang="en-US" dirty="0"/>
          </a:p>
        </p:txBody>
      </p:sp>
      <p:sp>
        <p:nvSpPr>
          <p:cNvPr id="5" name="Subtitle 4">
            <a:extLst>
              <a:ext uri="{FF2B5EF4-FFF2-40B4-BE49-F238E27FC236}">
                <a16:creationId xmlns:a16="http://schemas.microsoft.com/office/drawing/2014/main" id="{5790B702-6DFC-1DCB-3A0A-284CB236FF0E}"/>
              </a:ext>
            </a:extLst>
          </p:cNvPr>
          <p:cNvSpPr>
            <a:spLocks noGrp="1"/>
          </p:cNvSpPr>
          <p:nvPr>
            <p:ph type="subTitle" idx="13"/>
          </p:nvPr>
        </p:nvSpPr>
        <p:spPr/>
        <p:txBody>
          <a:bodyPr/>
          <a:lstStyle/>
          <a:p>
            <a:r>
              <a:rPr lang="en-US" dirty="0"/>
              <a:t>Chief Financial and Administrative Officer</a:t>
            </a:r>
          </a:p>
        </p:txBody>
      </p:sp>
    </p:spTree>
    <p:extLst>
      <p:ext uri="{BB962C8B-B14F-4D97-AF65-F5344CB8AC3E}">
        <p14:creationId xmlns:p14="http://schemas.microsoft.com/office/powerpoint/2010/main" val="109836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62612-805E-760E-D0D2-FFE775E70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A0436-FC2B-458E-CDD4-64A7FA5DC414}"/>
              </a:ext>
            </a:extLst>
          </p:cNvPr>
          <p:cNvSpPr>
            <a:spLocks noGrp="1"/>
          </p:cNvSpPr>
          <p:nvPr>
            <p:ph type="title"/>
          </p:nvPr>
        </p:nvSpPr>
        <p:spPr>
          <a:xfrm>
            <a:off x="643865" y="457200"/>
            <a:ext cx="5005095" cy="58928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Second Quarter Results</a:t>
            </a:r>
          </a:p>
        </p:txBody>
      </p:sp>
      <p:sp>
        <p:nvSpPr>
          <p:cNvPr id="4" name="Slide Number Placeholder 3">
            <a:extLst>
              <a:ext uri="{FF2B5EF4-FFF2-40B4-BE49-F238E27FC236}">
                <a16:creationId xmlns:a16="http://schemas.microsoft.com/office/drawing/2014/main" id="{56570F4D-DC20-F27E-AD6C-293521172D83}"/>
              </a:ext>
            </a:extLst>
          </p:cNvPr>
          <p:cNvSpPr>
            <a:spLocks noGrp="1"/>
          </p:cNvSpPr>
          <p:nvPr>
            <p:ph type="sldNum" sz="quarter" idx="12"/>
          </p:nvPr>
        </p:nvSpPr>
        <p:spPr/>
        <p:txBody>
          <a:bodyPr/>
          <a:lstStyle/>
          <a:p>
            <a:fld id="{103DDDE4-7A87-1F49-9041-0D2451D302B4}" type="slidenum">
              <a:rPr lang="en-US" smtClean="0"/>
              <a:pPr/>
              <a:t>9</a:t>
            </a:fld>
            <a:endParaRPr lang="en-US" dirty="0"/>
          </a:p>
        </p:txBody>
      </p:sp>
      <p:sp>
        <p:nvSpPr>
          <p:cNvPr id="8" name="TextBox 7">
            <a:extLst>
              <a:ext uri="{FF2B5EF4-FFF2-40B4-BE49-F238E27FC236}">
                <a16:creationId xmlns:a16="http://schemas.microsoft.com/office/drawing/2014/main" id="{B5BC2BB9-A416-E97C-F3E1-7FE91C3FC8F6}"/>
              </a:ext>
            </a:extLst>
          </p:cNvPr>
          <p:cNvSpPr txBox="1"/>
          <p:nvPr/>
        </p:nvSpPr>
        <p:spPr>
          <a:xfrm>
            <a:off x="643865" y="1140534"/>
            <a:ext cx="802003" cy="400110"/>
          </a:xfrm>
          <a:prstGeom prst="rect">
            <a:avLst/>
          </a:prstGeom>
          <a:noFill/>
        </p:spPr>
        <p:txBody>
          <a:bodyPr wrap="square" rtlCol="0">
            <a:spAutoFit/>
          </a:bodyPr>
          <a:lstStyle/>
          <a:p>
            <a:r>
              <a:rPr lang="en-CA" sz="2000" b="1" dirty="0">
                <a:solidFill>
                  <a:srgbClr val="0068A6"/>
                </a:solidFill>
              </a:rPr>
              <a:t>Sales</a:t>
            </a:r>
            <a:endParaRPr lang="en-CA" sz="2000" dirty="0">
              <a:solidFill>
                <a:srgbClr val="0068A6"/>
              </a:solidFill>
            </a:endParaRPr>
          </a:p>
        </p:txBody>
      </p:sp>
      <p:sp>
        <p:nvSpPr>
          <p:cNvPr id="9" name="Arrow: Up 8">
            <a:extLst>
              <a:ext uri="{FF2B5EF4-FFF2-40B4-BE49-F238E27FC236}">
                <a16:creationId xmlns:a16="http://schemas.microsoft.com/office/drawing/2014/main" id="{AD69202E-1DA9-BF37-EDF1-ED19B5E771C7}"/>
              </a:ext>
            </a:extLst>
          </p:cNvPr>
          <p:cNvSpPr/>
          <p:nvPr/>
        </p:nvSpPr>
        <p:spPr>
          <a:xfrm rot="10800000">
            <a:off x="1679535" y="1623517"/>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lumMod val="50000"/>
                </a:schemeClr>
              </a:solidFill>
            </a:endParaRPr>
          </a:p>
        </p:txBody>
      </p:sp>
      <p:sp>
        <p:nvSpPr>
          <p:cNvPr id="10" name="TextBox 9">
            <a:extLst>
              <a:ext uri="{FF2B5EF4-FFF2-40B4-BE49-F238E27FC236}">
                <a16:creationId xmlns:a16="http://schemas.microsoft.com/office/drawing/2014/main" id="{1A59F3FB-8341-DE46-516F-75664B5AE91E}"/>
              </a:ext>
            </a:extLst>
          </p:cNvPr>
          <p:cNvSpPr txBox="1"/>
          <p:nvPr/>
        </p:nvSpPr>
        <p:spPr>
          <a:xfrm>
            <a:off x="643865" y="1550064"/>
            <a:ext cx="915635" cy="369332"/>
          </a:xfrm>
          <a:prstGeom prst="rect">
            <a:avLst/>
          </a:prstGeom>
          <a:noFill/>
        </p:spPr>
        <p:txBody>
          <a:bodyPr wrap="none" rtlCol="0">
            <a:spAutoFit/>
          </a:bodyPr>
          <a:lstStyle/>
          <a:p>
            <a:r>
              <a:rPr lang="en-CA" b="1" dirty="0"/>
              <a:t>$67.6M</a:t>
            </a:r>
          </a:p>
        </p:txBody>
      </p:sp>
      <p:sp>
        <p:nvSpPr>
          <p:cNvPr id="11" name="TextBox 10">
            <a:extLst>
              <a:ext uri="{FF2B5EF4-FFF2-40B4-BE49-F238E27FC236}">
                <a16:creationId xmlns:a16="http://schemas.microsoft.com/office/drawing/2014/main" id="{81C1BE4B-A1E4-D6E6-4788-7AFE15D3D709}"/>
              </a:ext>
            </a:extLst>
          </p:cNvPr>
          <p:cNvSpPr txBox="1"/>
          <p:nvPr/>
        </p:nvSpPr>
        <p:spPr>
          <a:xfrm>
            <a:off x="2075795" y="1550064"/>
            <a:ext cx="2068130" cy="369332"/>
          </a:xfrm>
          <a:prstGeom prst="rect">
            <a:avLst/>
          </a:prstGeom>
          <a:noFill/>
        </p:spPr>
        <p:txBody>
          <a:bodyPr wrap="none" rtlCol="0">
            <a:spAutoFit/>
          </a:bodyPr>
          <a:lstStyle/>
          <a:p>
            <a:r>
              <a:rPr lang="en-CA" b="1" dirty="0"/>
              <a:t>13.0% vs. prior year</a:t>
            </a:r>
            <a:endParaRPr lang="en-CA" i="1" dirty="0"/>
          </a:p>
        </p:txBody>
      </p:sp>
      <p:sp>
        <p:nvSpPr>
          <p:cNvPr id="12" name="TextBox 11">
            <a:extLst>
              <a:ext uri="{FF2B5EF4-FFF2-40B4-BE49-F238E27FC236}">
                <a16:creationId xmlns:a16="http://schemas.microsoft.com/office/drawing/2014/main" id="{007F2CB2-E3CA-FB60-A75C-FD963952F113}"/>
              </a:ext>
            </a:extLst>
          </p:cNvPr>
          <p:cNvSpPr txBox="1"/>
          <p:nvPr/>
        </p:nvSpPr>
        <p:spPr>
          <a:xfrm>
            <a:off x="385855" y="3208212"/>
            <a:ext cx="5467035" cy="2754600"/>
          </a:xfrm>
          <a:prstGeom prst="rect">
            <a:avLst/>
          </a:prstGeom>
          <a:noFill/>
        </p:spPr>
        <p:txBody>
          <a:bodyPr wrap="square">
            <a:spAutoFit/>
          </a:bodyPr>
          <a:lstStyle/>
          <a:p>
            <a:pPr marL="360000" lvl="1" indent="-180000">
              <a:lnSpc>
                <a:spcPct val="100000"/>
              </a:lnSpc>
              <a:spcBef>
                <a:spcPts val="1200"/>
              </a:spcBef>
              <a:buFont typeface="Arial" panose="020B0604020202020204" pitchFamily="34" charset="0"/>
              <a:buChar char="•"/>
            </a:pPr>
            <a:r>
              <a:rPr lang="en-CA" dirty="0">
                <a:solidFill>
                  <a:srgbClr val="3D4856"/>
                </a:solidFill>
                <a:latin typeface="+mn-lt"/>
                <a:cs typeface="Calibri" panose="020F0502020204030204" pitchFamily="34" charset="0"/>
              </a:rPr>
              <a:t>Lower sales from North American and Italian operations due to rescheduled shipments into second half of fiscal year</a:t>
            </a:r>
          </a:p>
          <a:p>
            <a:pPr marL="360000" lvl="1" indent="-180000">
              <a:lnSpc>
                <a:spcPct val="100000"/>
              </a:lnSpc>
              <a:spcBef>
                <a:spcPts val="1200"/>
              </a:spcBef>
              <a:buFont typeface="Arial" panose="020B0604020202020204" pitchFamily="34" charset="0"/>
              <a:buChar char="•"/>
            </a:pPr>
            <a:r>
              <a:rPr lang="en-CA" dirty="0">
                <a:solidFill>
                  <a:srgbClr val="3D4856"/>
                </a:solidFill>
                <a:cs typeface="Calibri" panose="020F0502020204030204" pitchFamily="34" charset="0"/>
              </a:rPr>
              <a:t>Tariff disruption</a:t>
            </a:r>
            <a:endParaRPr lang="en-CA" dirty="0">
              <a:solidFill>
                <a:srgbClr val="3D4856"/>
              </a:solidFill>
              <a:latin typeface="+mn-lt"/>
              <a:cs typeface="Calibri" panose="020F0502020204030204" pitchFamily="34" charset="0"/>
            </a:endParaRPr>
          </a:p>
          <a:p>
            <a:pPr marL="360000" lvl="1" indent="-180000">
              <a:lnSpc>
                <a:spcPct val="100000"/>
              </a:lnSpc>
              <a:spcBef>
                <a:spcPts val="1200"/>
              </a:spcBef>
              <a:buFont typeface="Arial" panose="020B0604020202020204" pitchFamily="34" charset="0"/>
              <a:buChar char="•"/>
            </a:pPr>
            <a:r>
              <a:rPr lang="en-CA" dirty="0">
                <a:solidFill>
                  <a:srgbClr val="3D4856"/>
                </a:solidFill>
                <a:latin typeface="+mn-lt"/>
                <a:cs typeface="Calibri" panose="020F0502020204030204" pitchFamily="34" charset="0"/>
              </a:rPr>
              <a:t>Partially offset by:</a:t>
            </a:r>
          </a:p>
          <a:p>
            <a:pPr marL="540000" lvl="2" indent="-180000">
              <a:spcBef>
                <a:spcPts val="600"/>
              </a:spcBef>
              <a:buFont typeface="Arial" panose="020B0604020202020204" pitchFamily="34" charset="0"/>
              <a:buChar char="•"/>
            </a:pPr>
            <a:r>
              <a:rPr lang="en-CA" sz="1600" dirty="0">
                <a:solidFill>
                  <a:srgbClr val="3D4856"/>
                </a:solidFill>
                <a:cs typeface="Calibri" panose="020F0502020204030204" pitchFamily="34" charset="0"/>
              </a:rPr>
              <a:t>H</a:t>
            </a:r>
            <a:r>
              <a:rPr lang="en-CA" sz="1600" dirty="0">
                <a:solidFill>
                  <a:srgbClr val="3D4856"/>
                </a:solidFill>
                <a:latin typeface="+mn-lt"/>
                <a:cs typeface="Calibri" panose="020F0502020204030204" pitchFamily="34" charset="0"/>
              </a:rPr>
              <a:t>igher sales in Korea, India and China</a:t>
            </a:r>
          </a:p>
          <a:p>
            <a:pPr marL="540000" lvl="2" indent="-180000">
              <a:spcBef>
                <a:spcPts val="600"/>
              </a:spcBef>
              <a:buFont typeface="Arial" panose="020B0604020202020204" pitchFamily="34" charset="0"/>
              <a:buChar char="•"/>
            </a:pPr>
            <a:r>
              <a:rPr lang="en-CA" sz="1600" dirty="0">
                <a:solidFill>
                  <a:srgbClr val="3D4856"/>
                </a:solidFill>
                <a:cs typeface="Calibri" panose="020F0502020204030204" pitchFamily="34" charset="0"/>
              </a:rPr>
              <a:t>G</a:t>
            </a:r>
            <a:r>
              <a:rPr lang="en-CA" sz="1600" dirty="0">
                <a:solidFill>
                  <a:srgbClr val="3D4856"/>
                </a:solidFill>
                <a:latin typeface="+mn-lt"/>
                <a:cs typeface="Calibri" panose="020F0502020204030204" pitchFamily="34" charset="0"/>
              </a:rPr>
              <a:t>reater MRO sales in North America</a:t>
            </a:r>
          </a:p>
          <a:p>
            <a:pPr marL="540000" lvl="2" indent="-180000">
              <a:spcBef>
                <a:spcPts val="600"/>
              </a:spcBef>
              <a:buFont typeface="Arial" panose="020B0604020202020204" pitchFamily="34" charset="0"/>
              <a:buChar char="•"/>
            </a:pPr>
            <a:r>
              <a:rPr lang="en-CA" sz="1600" dirty="0">
                <a:solidFill>
                  <a:srgbClr val="3D4856"/>
                </a:solidFill>
                <a:cs typeface="Calibri" panose="020F0502020204030204" pitchFamily="34" charset="0"/>
              </a:rPr>
              <a:t>Positive FX impact</a:t>
            </a:r>
            <a:endParaRPr lang="en-CA" sz="1600" dirty="0">
              <a:solidFill>
                <a:srgbClr val="3D4856"/>
              </a:solidFill>
              <a:latin typeface="+mn-lt"/>
              <a:cs typeface="Calibri" panose="020F0502020204030204" pitchFamily="34" charset="0"/>
            </a:endParaRPr>
          </a:p>
        </p:txBody>
      </p:sp>
      <p:graphicFrame>
        <p:nvGraphicFramePr>
          <p:cNvPr id="22" name="Chart 21">
            <a:extLst>
              <a:ext uri="{FF2B5EF4-FFF2-40B4-BE49-F238E27FC236}">
                <a16:creationId xmlns:a16="http://schemas.microsoft.com/office/drawing/2014/main" id="{06AA35C8-82F7-B1FE-F903-3BB0D55D38A6}"/>
              </a:ext>
            </a:extLst>
          </p:cNvPr>
          <p:cNvGraphicFramePr/>
          <p:nvPr>
            <p:extLst>
              <p:ext uri="{D42A27DB-BD31-4B8C-83A1-F6EECF244321}">
                <p14:modId xmlns:p14="http://schemas.microsoft.com/office/powerpoint/2010/main" val="1080866921"/>
              </p:ext>
            </p:extLst>
          </p:nvPr>
        </p:nvGraphicFramePr>
        <p:xfrm>
          <a:off x="6902008" y="457200"/>
          <a:ext cx="4251961" cy="2582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C879D965-D77E-7C01-1231-2AF35FE88444}"/>
              </a:ext>
            </a:extLst>
          </p:cNvPr>
          <p:cNvGrpSpPr/>
          <p:nvPr/>
        </p:nvGrpSpPr>
        <p:grpSpPr>
          <a:xfrm>
            <a:off x="6229350" y="3648456"/>
            <a:ext cx="5725930" cy="2438765"/>
            <a:chOff x="6947194" y="3869347"/>
            <a:chExt cx="5015328" cy="2229843"/>
          </a:xfrm>
        </p:grpSpPr>
        <p:graphicFrame>
          <p:nvGraphicFramePr>
            <p:cNvPr id="6" name="Chart 5">
              <a:extLst>
                <a:ext uri="{FF2B5EF4-FFF2-40B4-BE49-F238E27FC236}">
                  <a16:creationId xmlns:a16="http://schemas.microsoft.com/office/drawing/2014/main" id="{838C3104-B72B-B940-04A1-97C8684A0BE3}"/>
                </a:ext>
              </a:extLst>
            </p:cNvPr>
            <p:cNvGraphicFramePr/>
            <p:nvPr>
              <p:extLst>
                <p:ext uri="{D42A27DB-BD31-4B8C-83A1-F6EECF244321}">
                  <p14:modId xmlns:p14="http://schemas.microsoft.com/office/powerpoint/2010/main" val="4092125116"/>
                </p:ext>
              </p:extLst>
            </p:nvPr>
          </p:nvGraphicFramePr>
          <p:xfrm>
            <a:off x="6947194" y="3869347"/>
            <a:ext cx="4338318" cy="2229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FECD2C4-874A-D51B-F1E0-9A665D45D5B6}"/>
                </a:ext>
              </a:extLst>
            </p:cNvPr>
            <p:cNvGraphicFramePr/>
            <p:nvPr>
              <p:extLst>
                <p:ext uri="{D42A27DB-BD31-4B8C-83A1-F6EECF244321}">
                  <p14:modId xmlns:p14="http://schemas.microsoft.com/office/powerpoint/2010/main" val="1066093709"/>
                </p:ext>
              </p:extLst>
            </p:nvPr>
          </p:nvGraphicFramePr>
          <p:xfrm>
            <a:off x="9908381" y="3959425"/>
            <a:ext cx="2054141" cy="2139765"/>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TextBox 4">
            <a:extLst>
              <a:ext uri="{FF2B5EF4-FFF2-40B4-BE49-F238E27FC236}">
                <a16:creationId xmlns:a16="http://schemas.microsoft.com/office/drawing/2014/main" id="{319082B2-0B2C-A8A6-D1E6-103BF10A92E6}"/>
              </a:ext>
            </a:extLst>
          </p:cNvPr>
          <p:cNvSpPr txBox="1"/>
          <p:nvPr/>
        </p:nvSpPr>
        <p:spPr>
          <a:xfrm>
            <a:off x="8271164" y="1331706"/>
            <a:ext cx="446809" cy="1340428"/>
          </a:xfrm>
          <a:prstGeom prst="rect">
            <a:avLst/>
          </a:prstGeom>
          <a:solidFill>
            <a:schemeClr val="accent1">
              <a:lumMod val="20000"/>
              <a:lumOff val="80000"/>
            </a:schemeClr>
          </a:solidFill>
          <a:ln>
            <a:solidFill>
              <a:schemeClr val="tx1"/>
            </a:solidFill>
            <a:prstDash val="solid"/>
          </a:ln>
        </p:spPr>
        <p:txBody>
          <a:bodyPr wrap="square" rtlCol="0">
            <a:spAutoFit/>
          </a:bodyPr>
          <a:lstStyle/>
          <a:p>
            <a:endParaRPr lang="en-CA" dirty="0"/>
          </a:p>
        </p:txBody>
      </p:sp>
      <p:sp>
        <p:nvSpPr>
          <p:cNvPr id="16" name="TextBox 15">
            <a:extLst>
              <a:ext uri="{FF2B5EF4-FFF2-40B4-BE49-F238E27FC236}">
                <a16:creationId xmlns:a16="http://schemas.microsoft.com/office/drawing/2014/main" id="{EA6EA9C0-78C0-A7F0-E970-990E344C0D7D}"/>
              </a:ext>
            </a:extLst>
          </p:cNvPr>
          <p:cNvSpPr txBox="1"/>
          <p:nvPr/>
        </p:nvSpPr>
        <p:spPr>
          <a:xfrm>
            <a:off x="8188036" y="1023929"/>
            <a:ext cx="727363" cy="307777"/>
          </a:xfrm>
          <a:prstGeom prst="rect">
            <a:avLst/>
          </a:prstGeom>
          <a:noFill/>
        </p:spPr>
        <p:txBody>
          <a:bodyPr wrap="square" rtlCol="0">
            <a:spAutoFit/>
          </a:bodyPr>
          <a:lstStyle/>
          <a:p>
            <a:r>
              <a:rPr lang="fr-CA" sz="1400" b="1" dirty="0">
                <a:solidFill>
                  <a:schemeClr val="tx1">
                    <a:lumMod val="75000"/>
                    <a:lumOff val="25000"/>
                  </a:schemeClr>
                </a:solidFill>
                <a:latin typeface="Aptos" panose="020B0004020202020204" pitchFamily="34" charset="0"/>
              </a:rPr>
              <a:t>$72.5*</a:t>
            </a:r>
            <a:endParaRPr lang="en-CA" sz="1400" b="1" dirty="0">
              <a:solidFill>
                <a:schemeClr val="tx1">
                  <a:lumMod val="75000"/>
                  <a:lumOff val="25000"/>
                </a:schemeClr>
              </a:solidFill>
              <a:latin typeface="Aptos" panose="020B0004020202020204" pitchFamily="34" charset="0"/>
            </a:endParaRPr>
          </a:p>
        </p:txBody>
      </p:sp>
      <p:sp>
        <p:nvSpPr>
          <p:cNvPr id="17" name="TextBox 16">
            <a:extLst>
              <a:ext uri="{FF2B5EF4-FFF2-40B4-BE49-F238E27FC236}">
                <a16:creationId xmlns:a16="http://schemas.microsoft.com/office/drawing/2014/main" id="{BAEF768B-2F66-9552-0753-899D1F7EBA6C}"/>
              </a:ext>
            </a:extLst>
          </p:cNvPr>
          <p:cNvSpPr txBox="1"/>
          <p:nvPr/>
        </p:nvSpPr>
        <p:spPr>
          <a:xfrm>
            <a:off x="6312477" y="6413463"/>
            <a:ext cx="4364182" cy="276999"/>
          </a:xfrm>
          <a:prstGeom prst="rect">
            <a:avLst/>
          </a:prstGeom>
          <a:noFill/>
        </p:spPr>
        <p:txBody>
          <a:bodyPr wrap="square" rtlCol="0">
            <a:spAutoFit/>
          </a:bodyPr>
          <a:lstStyle/>
          <a:p>
            <a:r>
              <a:rPr lang="fr-CA" sz="1200" dirty="0">
                <a:solidFill>
                  <a:srgbClr val="3D4856"/>
                </a:solidFill>
              </a:rPr>
              <a:t>* </a:t>
            </a:r>
            <a:r>
              <a:rPr lang="fr-CA" sz="1200" dirty="0" err="1">
                <a:solidFill>
                  <a:srgbClr val="3D4856"/>
                </a:solidFill>
              </a:rPr>
              <a:t>Excluding</a:t>
            </a:r>
            <a:r>
              <a:rPr lang="fr-CA" sz="1200" dirty="0">
                <a:solidFill>
                  <a:srgbClr val="3D4856"/>
                </a:solidFill>
              </a:rPr>
              <a:t> non-</a:t>
            </a:r>
            <a:r>
              <a:rPr lang="fr-CA" sz="1200" dirty="0" err="1">
                <a:solidFill>
                  <a:srgbClr val="3D4856"/>
                </a:solidFill>
              </a:rPr>
              <a:t>recurring</a:t>
            </a:r>
            <a:r>
              <a:rPr lang="fr-CA" sz="1200" dirty="0">
                <a:solidFill>
                  <a:srgbClr val="3D4856"/>
                </a:solidFill>
              </a:rPr>
              <a:t> revenue.</a:t>
            </a:r>
            <a:endParaRPr lang="en-CA" sz="1200" dirty="0">
              <a:solidFill>
                <a:srgbClr val="3D4856"/>
              </a:solidFill>
            </a:endParaRPr>
          </a:p>
        </p:txBody>
      </p:sp>
      <p:sp>
        <p:nvSpPr>
          <p:cNvPr id="18" name="Arrow: Up 17">
            <a:extLst>
              <a:ext uri="{FF2B5EF4-FFF2-40B4-BE49-F238E27FC236}">
                <a16:creationId xmlns:a16="http://schemas.microsoft.com/office/drawing/2014/main" id="{5DC9D62F-8560-73E2-CF9C-92419C525AE0}"/>
              </a:ext>
            </a:extLst>
          </p:cNvPr>
          <p:cNvSpPr/>
          <p:nvPr/>
        </p:nvSpPr>
        <p:spPr>
          <a:xfrm rot="10800000">
            <a:off x="1688396" y="2516836"/>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lumMod val="50000"/>
                </a:schemeClr>
              </a:solidFill>
            </a:endParaRPr>
          </a:p>
        </p:txBody>
      </p:sp>
      <p:sp>
        <p:nvSpPr>
          <p:cNvPr id="19" name="TextBox 18">
            <a:extLst>
              <a:ext uri="{FF2B5EF4-FFF2-40B4-BE49-F238E27FC236}">
                <a16:creationId xmlns:a16="http://schemas.microsoft.com/office/drawing/2014/main" id="{00270D5A-8AE1-E66F-34DF-D07789078857}"/>
              </a:ext>
            </a:extLst>
          </p:cNvPr>
          <p:cNvSpPr txBox="1"/>
          <p:nvPr/>
        </p:nvSpPr>
        <p:spPr>
          <a:xfrm>
            <a:off x="643865" y="2441260"/>
            <a:ext cx="915635" cy="369332"/>
          </a:xfrm>
          <a:prstGeom prst="rect">
            <a:avLst/>
          </a:prstGeom>
          <a:noFill/>
        </p:spPr>
        <p:txBody>
          <a:bodyPr wrap="none" rtlCol="0">
            <a:spAutoFit/>
          </a:bodyPr>
          <a:lstStyle/>
          <a:p>
            <a:r>
              <a:rPr lang="en-CA" b="1" dirty="0"/>
              <a:t>$67.6M</a:t>
            </a:r>
          </a:p>
        </p:txBody>
      </p:sp>
      <p:sp>
        <p:nvSpPr>
          <p:cNvPr id="20" name="TextBox 19">
            <a:extLst>
              <a:ext uri="{FF2B5EF4-FFF2-40B4-BE49-F238E27FC236}">
                <a16:creationId xmlns:a16="http://schemas.microsoft.com/office/drawing/2014/main" id="{2CC80A95-1F96-6C82-3390-EF0573765CB3}"/>
              </a:ext>
            </a:extLst>
          </p:cNvPr>
          <p:cNvSpPr txBox="1"/>
          <p:nvPr/>
        </p:nvSpPr>
        <p:spPr>
          <a:xfrm>
            <a:off x="2093517" y="2451233"/>
            <a:ext cx="1951112" cy="369332"/>
          </a:xfrm>
          <a:prstGeom prst="rect">
            <a:avLst/>
          </a:prstGeom>
          <a:noFill/>
        </p:spPr>
        <p:txBody>
          <a:bodyPr wrap="none" rtlCol="0">
            <a:spAutoFit/>
          </a:bodyPr>
          <a:lstStyle/>
          <a:p>
            <a:r>
              <a:rPr lang="en-CA" b="1" dirty="0"/>
              <a:t>6.7% vs. prior year</a:t>
            </a:r>
            <a:endParaRPr lang="en-CA" i="1" dirty="0"/>
          </a:p>
        </p:txBody>
      </p:sp>
      <p:sp>
        <p:nvSpPr>
          <p:cNvPr id="21" name="TextBox 20">
            <a:extLst>
              <a:ext uri="{FF2B5EF4-FFF2-40B4-BE49-F238E27FC236}">
                <a16:creationId xmlns:a16="http://schemas.microsoft.com/office/drawing/2014/main" id="{487A369B-DADA-5308-6850-C98C53A16C3C}"/>
              </a:ext>
            </a:extLst>
          </p:cNvPr>
          <p:cNvSpPr txBox="1"/>
          <p:nvPr/>
        </p:nvSpPr>
        <p:spPr>
          <a:xfrm>
            <a:off x="643865" y="2104368"/>
            <a:ext cx="5209025" cy="369332"/>
          </a:xfrm>
          <a:prstGeom prst="rect">
            <a:avLst/>
          </a:prstGeom>
          <a:noFill/>
        </p:spPr>
        <p:txBody>
          <a:bodyPr wrap="square" rtlCol="0">
            <a:spAutoFit/>
          </a:bodyPr>
          <a:lstStyle/>
          <a:p>
            <a:r>
              <a:rPr lang="en-CA" b="1" dirty="0">
                <a:solidFill>
                  <a:srgbClr val="0068A6"/>
                </a:solidFill>
              </a:rPr>
              <a:t>Excluding last year’s non-recurring revenue of $5.2M</a:t>
            </a:r>
            <a:endParaRPr lang="en-CA" dirty="0">
              <a:solidFill>
                <a:srgbClr val="0068A6"/>
              </a:solidFill>
            </a:endParaRPr>
          </a:p>
        </p:txBody>
      </p:sp>
    </p:spTree>
    <p:extLst>
      <p:ext uri="{BB962C8B-B14F-4D97-AF65-F5344CB8AC3E}">
        <p14:creationId xmlns:p14="http://schemas.microsoft.com/office/powerpoint/2010/main" val="318199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52639a-c8bb-4354-b317-c0f94d6bbf5b">
      <Terms xmlns="http://schemas.microsoft.com/office/infopath/2007/PartnerControls"/>
    </lcf76f155ced4ddcb4097134ff3c332f>
    <TaxCatchAll xmlns="9c0c91df-72ab-4e5d-9510-35333971ba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D6608C62567243B9AF2088BE0FA8E5" ma:contentTypeVersion="19" ma:contentTypeDescription="Create a new document." ma:contentTypeScope="" ma:versionID="f8ac428184438c44980b2fe93675234a">
  <xsd:schema xmlns:xsd="http://www.w3.org/2001/XMLSchema" xmlns:xs="http://www.w3.org/2001/XMLSchema" xmlns:p="http://schemas.microsoft.com/office/2006/metadata/properties" xmlns:ns2="9c0c91df-72ab-4e5d-9510-35333971baea" xmlns:ns3="ea52639a-c8bb-4354-b317-c0f94d6bbf5b" targetNamespace="http://schemas.microsoft.com/office/2006/metadata/properties" ma:root="true" ma:fieldsID="8ea2a85815f3dbfefefb38629823c5ff" ns2:_="" ns3:_="">
    <xsd:import namespace="9c0c91df-72ab-4e5d-9510-35333971baea"/>
    <xsd:import namespace="ea52639a-c8bb-4354-b317-c0f94d6bbf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c91df-72ab-4e5d-9510-35333971b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456a1d-9ae8-4572-ac51-d7248bebb415}" ma:internalName="TaxCatchAll" ma:showField="CatchAllData" ma:web="9c0c91df-72ab-4e5d-9510-35333971ba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2639a-c8bb-4354-b317-c0f94d6bbf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3d7033-1feb-492a-8dd5-c059e79a28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78CAE4-76CF-4894-81A6-F226D736D1EF}">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ea52639a-c8bb-4354-b317-c0f94d6bbf5b"/>
    <ds:schemaRef ds:uri="9c0c91df-72ab-4e5d-9510-35333971baea"/>
    <ds:schemaRef ds:uri="http://purl.org/dc/dcmitype/"/>
  </ds:schemaRefs>
</ds:datastoreItem>
</file>

<file path=customXml/itemProps2.xml><?xml version="1.0" encoding="utf-8"?>
<ds:datastoreItem xmlns:ds="http://schemas.openxmlformats.org/officeDocument/2006/customXml" ds:itemID="{8ACDBCF4-DA7D-4AC3-9FED-BD88D7085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0c91df-72ab-4e5d-9510-35333971baea"/>
    <ds:schemaRef ds:uri="ea52639a-c8bb-4354-b317-c0f94d6bb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CA4D87-FEEE-4D99-996C-166CEF2ED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11107</TotalTime>
  <Words>1762</Words>
  <Application>Microsoft Office PowerPoint</Application>
  <PresentationFormat>Widescreen</PresentationFormat>
  <Paragraphs>194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Times New Roman</vt:lpstr>
      <vt:lpstr>Office Theme</vt:lpstr>
      <vt:lpstr>Q2-FY2026 Investor Presentation</vt:lpstr>
      <vt:lpstr>Disclaimer</vt:lpstr>
      <vt:lpstr>James A. Mannebach</vt:lpstr>
      <vt:lpstr>General Overview of Second Quarter</vt:lpstr>
      <vt:lpstr>Backlog1 and Bookings1</vt:lpstr>
      <vt:lpstr>Fast-Tracked Infrastructure Projects</vt:lpstr>
      <vt:lpstr>In Summary</vt:lpstr>
      <vt:lpstr>Rishi Sharma</vt:lpstr>
      <vt:lpstr>Second Quarter Results</vt:lpstr>
      <vt:lpstr>Second Quarter Results</vt:lpstr>
      <vt:lpstr>Six-Month Results</vt:lpstr>
      <vt:lpstr>Cash Flow and Financial Position</vt:lpstr>
      <vt:lpstr>PowerPoint Presentation</vt:lpstr>
      <vt:lpstr>Appendix</vt:lpstr>
      <vt:lpstr>Non-IFRS and Supplementary Financial Measures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Steeve Ha</dc:creator>
  <cp:lastModifiedBy>Martin Goulet</cp:lastModifiedBy>
  <cp:revision>33</cp:revision>
  <cp:lastPrinted>2025-10-09T14:20:30Z</cp:lastPrinted>
  <dcterms:created xsi:type="dcterms:W3CDTF">2023-12-21T12:42:06Z</dcterms:created>
  <dcterms:modified xsi:type="dcterms:W3CDTF">2025-10-09T15:06:18Z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0x010100C1D6608C62567243B9AF2088BE0FA8E5</vt:lpwstr>
  </property>
  <property fmtid="{D5CDD505-2E9C-101B-9397-08002B2CF9AE}" pid="3" name="MediaServiceImageTags">
    <vt:lpwstr/>
  </property>
</Properties>
</file>